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gamma.app"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gamma.app"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gamma.app"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54905"/>
            <a:ext cx="14630400" cy="8229600"/>
          </a:xfrm>
          <a:prstGeom prst="rect">
            <a:avLst/>
          </a:prstGeom>
          <a:solidFill>
            <a:srgbClr val="FFFFFF">
              <a:alpha val="75000"/>
            </a:srgbClr>
          </a:solidFill>
          <a:ln/>
        </p:spPr>
        <p:txBody>
          <a:bodyPr/>
          <a:lstStyle/>
          <a:p>
            <a:endParaRPr lang="en-ID" dirty="0"/>
          </a:p>
        </p:txBody>
      </p:sp>
      <p:sp>
        <p:nvSpPr>
          <p:cNvPr id="5" name="Text 1"/>
          <p:cNvSpPr/>
          <p:nvPr/>
        </p:nvSpPr>
        <p:spPr>
          <a:xfrm>
            <a:off x="833199" y="731520"/>
            <a:ext cx="7477601" cy="3311247"/>
          </a:xfrm>
          <a:prstGeom prst="rect">
            <a:avLst/>
          </a:prstGeom>
          <a:noFill/>
          <a:ln/>
        </p:spPr>
        <p:txBody>
          <a:bodyPr wrap="square" rtlCol="0" anchor="t"/>
          <a:lstStyle/>
          <a:p>
            <a:pPr marL="0" indent="0">
              <a:lnSpc>
                <a:spcPts val="6561"/>
              </a:lnSpc>
              <a:buNone/>
            </a:pPr>
            <a:r>
              <a:rPr lang="en-US" sz="5249" b="1" kern="0" spc="-105" dirty="0">
                <a:solidFill>
                  <a:srgbClr val="FF75D3"/>
                </a:solidFill>
                <a:latin typeface="adonis-web" pitchFamily="34" charset="0"/>
                <a:ea typeface="adonis-web" pitchFamily="34" charset="-122"/>
                <a:cs typeface="adonis-web" pitchFamily="34" charset="-120"/>
              </a:rPr>
              <a:t>BAB II.</a:t>
            </a:r>
          </a:p>
          <a:p>
            <a:pPr marL="0" indent="0">
              <a:lnSpc>
                <a:spcPts val="6561"/>
              </a:lnSpc>
              <a:buNone/>
            </a:pPr>
            <a:r>
              <a:rPr lang="en-US" sz="5249" b="1" kern="0" spc="-105" dirty="0" err="1">
                <a:solidFill>
                  <a:srgbClr val="FF75D3"/>
                </a:solidFill>
                <a:latin typeface="adonis-web" pitchFamily="34" charset="0"/>
                <a:ea typeface="adonis-web" pitchFamily="34" charset="-122"/>
                <a:cs typeface="adonis-web" pitchFamily="34" charset="-120"/>
              </a:rPr>
              <a:t>Pengenalan</a:t>
            </a:r>
            <a:r>
              <a:rPr lang="en-US" sz="5249" b="1" kern="0" spc="-105" dirty="0">
                <a:solidFill>
                  <a:srgbClr val="FF75D3"/>
                </a:solidFill>
                <a:latin typeface="adonis-web" pitchFamily="34" charset="0"/>
                <a:ea typeface="adonis-web" pitchFamily="34" charset="-122"/>
                <a:cs typeface="adonis-web" pitchFamily="34" charset="-120"/>
              </a:rPr>
              <a:t> Prinsip dan Standar Akuntansi Keberlanjutan</a:t>
            </a:r>
            <a:endParaRPr lang="en-US" sz="5249" dirty="0"/>
          </a:p>
        </p:txBody>
      </p:sp>
      <p:sp>
        <p:nvSpPr>
          <p:cNvPr id="6" name="Text 2"/>
          <p:cNvSpPr/>
          <p:nvPr/>
        </p:nvSpPr>
        <p:spPr>
          <a:xfrm>
            <a:off x="833199" y="4376023"/>
            <a:ext cx="13440362" cy="960715"/>
          </a:xfrm>
          <a:prstGeom prst="rect">
            <a:avLst/>
          </a:prstGeom>
          <a:noFill/>
          <a:ln/>
        </p:spPr>
        <p:txBody>
          <a:bodyPr wrap="square" rtlCol="0" anchor="t"/>
          <a:lstStyle/>
          <a:p>
            <a:pPr marL="0" indent="0">
              <a:lnSpc>
                <a:spcPts val="2799"/>
              </a:lnSpc>
              <a:buNone/>
            </a:pPr>
            <a:r>
              <a:rPr lang="en-US" sz="2800" kern="0" spc="-35" dirty="0">
                <a:solidFill>
                  <a:srgbClr val="272525"/>
                </a:solidFill>
                <a:latin typeface="Source Sans Pro" pitchFamily="34" charset="0"/>
                <a:ea typeface="Source Sans Pro" pitchFamily="34" charset="-122"/>
                <a:cs typeface="Source Sans Pro" pitchFamily="34" charset="-120"/>
              </a:rPr>
              <a:t>Prinsip akuntansi keberlanjutan mengacu pada pedoman perusahaan untuk mencatat, melaporkan, dan mengelola kinerja keberlanjutan</a:t>
            </a:r>
            <a:r>
              <a:rPr lang="en-US" sz="2400" kern="0" spc="-35" dirty="0">
                <a:solidFill>
                  <a:srgbClr val="272525"/>
                </a:solidFill>
                <a:latin typeface="Source Sans Pro" pitchFamily="34" charset="0"/>
                <a:ea typeface="Source Sans Pro" pitchFamily="34" charset="-122"/>
                <a:cs typeface="Source Sans Pro" pitchFamily="34" charset="-120"/>
              </a:rPr>
              <a:t>.</a:t>
            </a:r>
            <a:endParaRPr lang="en-US" sz="2400" dirty="0"/>
          </a:p>
        </p:txBody>
      </p:sp>
      <p:sp>
        <p:nvSpPr>
          <p:cNvPr id="7" name="Text 3"/>
          <p:cNvSpPr/>
          <p:nvPr/>
        </p:nvSpPr>
        <p:spPr>
          <a:xfrm>
            <a:off x="833198" y="5669994"/>
            <a:ext cx="13440363" cy="1444484"/>
          </a:xfrm>
          <a:prstGeom prst="rect">
            <a:avLst/>
          </a:prstGeom>
          <a:noFill/>
          <a:ln/>
        </p:spPr>
        <p:txBody>
          <a:bodyPr wrap="square" rtlCol="0" anchor="t"/>
          <a:lstStyle/>
          <a:p>
            <a:pPr marL="0" indent="0">
              <a:lnSpc>
                <a:spcPts val="2799"/>
              </a:lnSpc>
              <a:buNone/>
            </a:pPr>
            <a:r>
              <a:rPr lang="en-US" sz="2800" kern="0" spc="-35" dirty="0">
                <a:solidFill>
                  <a:srgbClr val="272525"/>
                </a:solidFill>
                <a:latin typeface="Source Sans Pro" pitchFamily="34" charset="0"/>
                <a:ea typeface="Source Sans Pro" pitchFamily="34" charset="-122"/>
                <a:cs typeface="Source Sans Pro" pitchFamily="34" charset="-120"/>
              </a:rPr>
              <a:t>Prinsip ini mencakup aspek keuangan, lingkungan, dan sosial, mengarah pada transparansi dan akuntabilitas dalam praktik bisnis.</a:t>
            </a:r>
            <a:endParaRPr lang="en-US" sz="2800" dirty="0"/>
          </a:p>
        </p:txBody>
      </p:sp>
      <p:sp>
        <p:nvSpPr>
          <p:cNvPr id="10" name="Text 6"/>
          <p:cNvSpPr/>
          <p:nvPr/>
        </p:nvSpPr>
        <p:spPr>
          <a:xfrm>
            <a:off x="1299686" y="6297454"/>
            <a:ext cx="2142233" cy="388858"/>
          </a:xfrm>
          <a:prstGeom prst="rect">
            <a:avLst/>
          </a:prstGeom>
          <a:noFill/>
          <a:ln/>
        </p:spPr>
        <p:txBody>
          <a:bodyPr wrap="none" rtlCol="0" anchor="t"/>
          <a:lstStyle/>
          <a:p>
            <a:pPr marL="0" indent="0" algn="l">
              <a:lnSpc>
                <a:spcPts val="3062"/>
              </a:lnSpc>
              <a:buNone/>
            </a:pPr>
            <a:endParaRPr lang="en-US" sz="2187" dirty="0"/>
          </a:p>
        </p:txBody>
      </p:sp>
      <p:pic>
        <p:nvPicPr>
          <p:cNvPr id="11"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409825"/>
            <a:ext cx="6858953"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Kesimpulan dan Rekomendasi</a:t>
            </a:r>
            <a:endParaRPr lang="en-US" sz="4374" dirty="0"/>
          </a:p>
        </p:txBody>
      </p:sp>
      <p:sp>
        <p:nvSpPr>
          <p:cNvPr id="6" name="Text 2"/>
          <p:cNvSpPr/>
          <p:nvPr/>
        </p:nvSpPr>
        <p:spPr>
          <a:xfrm>
            <a:off x="833199" y="3437453"/>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Setelah melalui kajian mendalam, disimpulkan bahwa penerapan prinsip dan standar akuntansi keberlanjutan memiliki dampak positif yang signifikan bagi perusahaan maupun masyarakat.</a:t>
            </a:r>
            <a:endParaRPr lang="en-US" sz="1750" dirty="0"/>
          </a:p>
        </p:txBody>
      </p:sp>
      <p:sp>
        <p:nvSpPr>
          <p:cNvPr id="7" name="Text 3"/>
          <p:cNvSpPr/>
          <p:nvPr/>
        </p:nvSpPr>
        <p:spPr>
          <a:xfrm>
            <a:off x="833199" y="4753570"/>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Oleh karena itu, rekomendasi diberikan kepada perusahaan-perusahaan untuk segera mengadopsi dan menyesuaikan diri dengan prinsip dan standar akuntansi keberlanjutan.</a:t>
            </a:r>
            <a:endParaRPr lang="en-US" sz="1750" dirty="0"/>
          </a:p>
        </p:txBody>
      </p:sp>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436370"/>
            <a:ext cx="9933503"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Tujuan dan Manfaat Prinsip dan Standar Akuntansi Keberlanjutan</a:t>
            </a:r>
            <a:endParaRPr lang="en-US" sz="4374" dirty="0"/>
          </a:p>
        </p:txBody>
      </p:sp>
      <p:sp>
        <p:nvSpPr>
          <p:cNvPr id="5" name="Shape 2"/>
          <p:cNvSpPr/>
          <p:nvPr/>
        </p:nvSpPr>
        <p:spPr>
          <a:xfrm>
            <a:off x="2348389" y="3269456"/>
            <a:ext cx="4855726" cy="1650802"/>
          </a:xfrm>
          <a:prstGeom prst="roundRect">
            <a:avLst>
              <a:gd name="adj" fmla="val 6057"/>
            </a:avLst>
          </a:prstGeom>
          <a:noFill/>
          <a:ln w="7620">
            <a:solidFill>
              <a:srgbClr val="D1B6E1"/>
            </a:solidFill>
            <a:prstDash val="solid"/>
          </a:ln>
        </p:spPr>
      </p:sp>
      <p:sp>
        <p:nvSpPr>
          <p:cNvPr id="6" name="Text 3"/>
          <p:cNvSpPr/>
          <p:nvPr/>
        </p:nvSpPr>
        <p:spPr>
          <a:xfrm>
            <a:off x="2578179" y="3499247"/>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Transparansi</a:t>
            </a:r>
            <a:endParaRPr lang="en-US" sz="2187" dirty="0"/>
          </a:p>
        </p:txBody>
      </p:sp>
      <p:sp>
        <p:nvSpPr>
          <p:cNvPr id="7" name="Text 4"/>
          <p:cNvSpPr/>
          <p:nvPr/>
        </p:nvSpPr>
        <p:spPr>
          <a:xfrm>
            <a:off x="2578179" y="3979664"/>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Meningkatkan keterbukaan perusahaan terkait kinerja keberlanjutannya.</a:t>
            </a:r>
            <a:endParaRPr lang="en-US" sz="1750" dirty="0"/>
          </a:p>
        </p:txBody>
      </p:sp>
      <p:sp>
        <p:nvSpPr>
          <p:cNvPr id="8" name="Shape 5"/>
          <p:cNvSpPr/>
          <p:nvPr/>
        </p:nvSpPr>
        <p:spPr>
          <a:xfrm>
            <a:off x="7426285" y="3269456"/>
            <a:ext cx="4855726" cy="1650802"/>
          </a:xfrm>
          <a:prstGeom prst="roundRect">
            <a:avLst>
              <a:gd name="adj" fmla="val 6057"/>
            </a:avLst>
          </a:prstGeom>
          <a:noFill/>
          <a:ln w="7620">
            <a:solidFill>
              <a:srgbClr val="D1B6E1"/>
            </a:solidFill>
            <a:prstDash val="solid"/>
          </a:ln>
        </p:spPr>
      </p:sp>
      <p:sp>
        <p:nvSpPr>
          <p:cNvPr id="9" name="Text 6"/>
          <p:cNvSpPr/>
          <p:nvPr/>
        </p:nvSpPr>
        <p:spPr>
          <a:xfrm>
            <a:off x="7656076" y="3499247"/>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Evaluasi Risiko</a:t>
            </a:r>
            <a:endParaRPr lang="en-US" sz="2187" dirty="0"/>
          </a:p>
        </p:txBody>
      </p:sp>
      <p:sp>
        <p:nvSpPr>
          <p:cNvPr id="10" name="Text 7"/>
          <p:cNvSpPr/>
          <p:nvPr/>
        </p:nvSpPr>
        <p:spPr>
          <a:xfrm>
            <a:off x="7656076" y="3979664"/>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Membantu perusahaan dalam mengevaluasi risiko yang terkait dengan aspek keberlanjutan.</a:t>
            </a:r>
            <a:endParaRPr lang="en-US" sz="1750" dirty="0"/>
          </a:p>
        </p:txBody>
      </p:sp>
      <p:sp>
        <p:nvSpPr>
          <p:cNvPr id="11" name="Shape 8"/>
          <p:cNvSpPr/>
          <p:nvPr/>
        </p:nvSpPr>
        <p:spPr>
          <a:xfrm>
            <a:off x="2348389" y="5142428"/>
            <a:ext cx="4855726" cy="1650802"/>
          </a:xfrm>
          <a:prstGeom prst="roundRect">
            <a:avLst>
              <a:gd name="adj" fmla="val 6057"/>
            </a:avLst>
          </a:prstGeom>
          <a:noFill/>
          <a:ln w="7620">
            <a:solidFill>
              <a:srgbClr val="D1B6E1"/>
            </a:solidFill>
            <a:prstDash val="solid"/>
          </a:ln>
        </p:spPr>
      </p:sp>
      <p:sp>
        <p:nvSpPr>
          <p:cNvPr id="12" name="Text 9"/>
          <p:cNvSpPr/>
          <p:nvPr/>
        </p:nvSpPr>
        <p:spPr>
          <a:xfrm>
            <a:off x="2578179" y="537221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Reputasi</a:t>
            </a:r>
            <a:endParaRPr lang="en-US" sz="2187" dirty="0"/>
          </a:p>
        </p:txBody>
      </p:sp>
      <p:sp>
        <p:nvSpPr>
          <p:cNvPr id="13" name="Text 10"/>
          <p:cNvSpPr/>
          <p:nvPr/>
        </p:nvSpPr>
        <p:spPr>
          <a:xfrm>
            <a:off x="2578179" y="5852636"/>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Meningkatkan citra perusahaan sebagai entitas yang peduli terhadap keberlanjutan.</a:t>
            </a:r>
            <a:endParaRPr lang="en-US" sz="1750" dirty="0"/>
          </a:p>
        </p:txBody>
      </p:sp>
      <p:sp>
        <p:nvSpPr>
          <p:cNvPr id="14" name="Shape 11"/>
          <p:cNvSpPr/>
          <p:nvPr/>
        </p:nvSpPr>
        <p:spPr>
          <a:xfrm>
            <a:off x="7426285" y="5142428"/>
            <a:ext cx="4855726" cy="1650802"/>
          </a:xfrm>
          <a:prstGeom prst="roundRect">
            <a:avLst>
              <a:gd name="adj" fmla="val 6057"/>
            </a:avLst>
          </a:prstGeom>
          <a:noFill/>
          <a:ln w="7620">
            <a:solidFill>
              <a:srgbClr val="D1B6E1"/>
            </a:solidFill>
            <a:prstDash val="solid"/>
          </a:ln>
        </p:spPr>
      </p:sp>
      <p:sp>
        <p:nvSpPr>
          <p:cNvPr id="15" name="Text 12"/>
          <p:cNvSpPr/>
          <p:nvPr/>
        </p:nvSpPr>
        <p:spPr>
          <a:xfrm>
            <a:off x="7656076" y="537221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Daya Tarik Investor</a:t>
            </a:r>
            <a:endParaRPr lang="en-US" sz="2187" dirty="0"/>
          </a:p>
        </p:txBody>
      </p:sp>
      <p:sp>
        <p:nvSpPr>
          <p:cNvPr id="16" name="Text 13"/>
          <p:cNvSpPr/>
          <p:nvPr/>
        </p:nvSpPr>
        <p:spPr>
          <a:xfrm>
            <a:off x="7656076" y="5852636"/>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Meningkatkan daya tarik bagi investor yang peduli dengan praktik bisnis yang berkelanjutan.</a:t>
            </a:r>
            <a:endParaRPr lang="en-US" sz="1750" dirty="0"/>
          </a:p>
        </p:txBody>
      </p:sp>
      <p:pic>
        <p:nvPicPr>
          <p:cNvPr id="1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098715"/>
            <a:ext cx="7477601"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Prinsip-prinsip Dasar Akuntansi Keberlanjutan</a:t>
            </a:r>
            <a:endParaRPr lang="en-US" sz="4374" dirty="0"/>
          </a:p>
        </p:txBody>
      </p:sp>
      <p:sp>
        <p:nvSpPr>
          <p:cNvPr id="6" name="Text 2"/>
          <p:cNvSpPr/>
          <p:nvPr/>
        </p:nvSpPr>
        <p:spPr>
          <a:xfrm>
            <a:off x="1188601" y="3820716"/>
            <a:ext cx="7122200" cy="710803"/>
          </a:xfrm>
          <a:prstGeom prst="rect">
            <a:avLst/>
          </a:prstGeom>
          <a:noFill/>
          <a:ln/>
        </p:spPr>
        <p:txBody>
          <a:bodyPr wrap="square" rtlCol="0" anchor="t"/>
          <a:lstStyle/>
          <a:p>
            <a:pPr marL="342900" indent="-342900" algn="l">
              <a:lnSpc>
                <a:spcPts val="2799"/>
              </a:lnSpc>
              <a:buSzPct val="100000"/>
              <a:buChar char="•"/>
            </a:pPr>
            <a:r>
              <a:rPr lang="en-US" sz="1750" b="1" kern="0" spc="-35" dirty="0">
                <a:solidFill>
                  <a:srgbClr val="272525"/>
                </a:solidFill>
                <a:latin typeface="Source Sans Pro" pitchFamily="34" charset="0"/>
                <a:ea typeface="Source Sans Pro" pitchFamily="34" charset="-122"/>
                <a:cs typeface="Source Sans Pro" pitchFamily="34" charset="-120"/>
              </a:rPr>
              <a:t>Prinsip Pertanggungjawaban:</a:t>
            </a:r>
            <a:r>
              <a:rPr lang="en-US" sz="1750" kern="0" spc="-35" dirty="0">
                <a:solidFill>
                  <a:srgbClr val="272525"/>
                </a:solidFill>
                <a:latin typeface="Source Sans Pro" pitchFamily="34" charset="0"/>
                <a:ea typeface="Source Sans Pro" pitchFamily="34" charset="-122"/>
                <a:cs typeface="Source Sans Pro" pitchFamily="34" charset="-120"/>
              </a:rPr>
              <a:t> Organisasi harus bertanggung jawab atas dampak sosial dan lingkungan dari kegiatan operasionalnya.</a:t>
            </a:r>
            <a:endParaRPr lang="en-US" sz="1750" dirty="0"/>
          </a:p>
        </p:txBody>
      </p:sp>
      <p:sp>
        <p:nvSpPr>
          <p:cNvPr id="7" name="Text 3"/>
          <p:cNvSpPr/>
          <p:nvPr/>
        </p:nvSpPr>
        <p:spPr>
          <a:xfrm>
            <a:off x="1188601" y="4620339"/>
            <a:ext cx="7122200" cy="710803"/>
          </a:xfrm>
          <a:prstGeom prst="rect">
            <a:avLst/>
          </a:prstGeom>
          <a:noFill/>
          <a:ln/>
        </p:spPr>
        <p:txBody>
          <a:bodyPr wrap="square" rtlCol="0" anchor="t"/>
          <a:lstStyle/>
          <a:p>
            <a:pPr marL="342900" indent="-342900" algn="l">
              <a:lnSpc>
                <a:spcPts val="2799"/>
              </a:lnSpc>
              <a:buSzPct val="100000"/>
              <a:buChar char="•"/>
            </a:pPr>
            <a:r>
              <a:rPr lang="en-US" sz="1750" b="1" kern="0" spc="-35" dirty="0">
                <a:solidFill>
                  <a:srgbClr val="272525"/>
                </a:solidFill>
                <a:latin typeface="Source Sans Pro" pitchFamily="34" charset="0"/>
                <a:ea typeface="Source Sans Pro" pitchFamily="34" charset="-122"/>
                <a:cs typeface="Source Sans Pro" pitchFamily="34" charset="-120"/>
              </a:rPr>
              <a:t>Prinsip Transparansi:</a:t>
            </a:r>
            <a:r>
              <a:rPr lang="en-US" sz="1750" kern="0" spc="-35" dirty="0">
                <a:solidFill>
                  <a:srgbClr val="272525"/>
                </a:solidFill>
                <a:latin typeface="Source Sans Pro" pitchFamily="34" charset="0"/>
                <a:ea typeface="Source Sans Pro" pitchFamily="34" charset="-122"/>
                <a:cs typeface="Source Sans Pro" pitchFamily="34" charset="-120"/>
              </a:rPr>
              <a:t> Laporan keberlanjutan harus transparan dan memberikan informasi yang dapat dipertanggungjawabkan.</a:t>
            </a:r>
            <a:endParaRPr lang="en-US" sz="1750" dirty="0"/>
          </a:p>
        </p:txBody>
      </p:sp>
      <p:sp>
        <p:nvSpPr>
          <p:cNvPr id="8" name="Text 4"/>
          <p:cNvSpPr/>
          <p:nvPr/>
        </p:nvSpPr>
        <p:spPr>
          <a:xfrm>
            <a:off x="1188601" y="5419963"/>
            <a:ext cx="7122200" cy="710803"/>
          </a:xfrm>
          <a:prstGeom prst="rect">
            <a:avLst/>
          </a:prstGeom>
          <a:noFill/>
          <a:ln/>
        </p:spPr>
        <p:txBody>
          <a:bodyPr wrap="square" rtlCol="0" anchor="t"/>
          <a:lstStyle/>
          <a:p>
            <a:pPr marL="342900" indent="-342900" algn="l">
              <a:lnSpc>
                <a:spcPts val="2799"/>
              </a:lnSpc>
              <a:buSzPct val="100000"/>
              <a:buChar char="•"/>
            </a:pPr>
            <a:r>
              <a:rPr lang="en-US" sz="1750" b="1" kern="0" spc="-35" dirty="0">
                <a:solidFill>
                  <a:srgbClr val="272525"/>
                </a:solidFill>
                <a:latin typeface="Source Sans Pro" pitchFamily="34" charset="0"/>
                <a:ea typeface="Source Sans Pro" pitchFamily="34" charset="-122"/>
                <a:cs typeface="Source Sans Pro" pitchFamily="34" charset="-120"/>
              </a:rPr>
              <a:t>Prinsip Integrasi:</a:t>
            </a:r>
            <a:r>
              <a:rPr lang="en-US" sz="1750" kern="0" spc="-35" dirty="0">
                <a:solidFill>
                  <a:srgbClr val="272525"/>
                </a:solidFill>
                <a:latin typeface="Source Sans Pro" pitchFamily="34" charset="0"/>
                <a:ea typeface="Source Sans Pro" pitchFamily="34" charset="-122"/>
                <a:cs typeface="Source Sans Pro" pitchFamily="34" charset="-120"/>
              </a:rPr>
              <a:t> Akuntansi keberlanjutan harus diintegrasikan dengan akuntansi keuangan secara menyeluruh.</a:t>
            </a:r>
            <a:endParaRPr lang="en-US" sz="1750" dirty="0"/>
          </a:p>
        </p:txBody>
      </p:sp>
      <p:pic>
        <p:nvPicPr>
          <p:cNvPr id="9"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3573"/>
            <a:ext cx="14630400" cy="8229600"/>
          </a:xfrm>
          <a:prstGeom prst="rect">
            <a:avLst/>
          </a:prstGeom>
          <a:solidFill>
            <a:srgbClr val="FFFFFF">
              <a:alpha val="75000"/>
            </a:srgbClr>
          </a:solidFill>
          <a:ln/>
        </p:spPr>
      </p:sp>
      <p:sp>
        <p:nvSpPr>
          <p:cNvPr id="5" name="Text 1"/>
          <p:cNvSpPr/>
          <p:nvPr/>
        </p:nvSpPr>
        <p:spPr>
          <a:xfrm>
            <a:off x="646771" y="430402"/>
            <a:ext cx="7477601" cy="2083118"/>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Standar Akuntansi Keberlanjutan yang Diterapkan secara Internasional</a:t>
            </a:r>
            <a:endParaRPr lang="en-US" sz="4374" dirty="0"/>
          </a:p>
        </p:txBody>
      </p:sp>
      <p:sp>
        <p:nvSpPr>
          <p:cNvPr id="6" name="Text 2"/>
          <p:cNvSpPr/>
          <p:nvPr/>
        </p:nvSpPr>
        <p:spPr>
          <a:xfrm>
            <a:off x="646771" y="2943922"/>
            <a:ext cx="13604488" cy="3267569"/>
          </a:xfrm>
          <a:prstGeom prst="rect">
            <a:avLst/>
          </a:prstGeom>
          <a:noFill/>
          <a:ln/>
        </p:spPr>
        <p:txBody>
          <a:bodyPr wrap="square" rtlCol="0" anchor="t"/>
          <a:lstStyle/>
          <a:p>
            <a:pPr marL="0" indent="0">
              <a:lnSpc>
                <a:spcPts val="2799"/>
              </a:lnSpc>
              <a:buNone/>
            </a:pPr>
            <a:endParaRPr lang="en-US" sz="3600" kern="0" spc="-35" dirty="0">
              <a:solidFill>
                <a:srgbClr val="272525"/>
              </a:solidFill>
              <a:latin typeface="Source Sans Pro" pitchFamily="34" charset="0"/>
              <a:ea typeface="Source Sans Pro" pitchFamily="34" charset="-122"/>
              <a:cs typeface="Source Sans Pro" pitchFamily="34" charset="-120"/>
            </a:endParaRPr>
          </a:p>
          <a:p>
            <a:pPr marL="0" indent="0">
              <a:buNone/>
            </a:pPr>
            <a:r>
              <a:rPr lang="en-US" sz="3600" kern="0" spc="-35" dirty="0" err="1">
                <a:solidFill>
                  <a:srgbClr val="272525"/>
                </a:solidFill>
                <a:latin typeface="Source Sans Pro" pitchFamily="34" charset="0"/>
                <a:ea typeface="Source Sans Pro" pitchFamily="34" charset="-122"/>
                <a:cs typeface="Source Sans Pro" pitchFamily="34" charset="-120"/>
              </a:rPr>
              <a:t>Standar</a:t>
            </a:r>
            <a:r>
              <a:rPr lang="en-US" sz="3600" kern="0" spc="-35" dirty="0">
                <a:solidFill>
                  <a:srgbClr val="272525"/>
                </a:solidFill>
                <a:latin typeface="Source Sans Pro" pitchFamily="34" charset="0"/>
                <a:ea typeface="Source Sans Pro" pitchFamily="34" charset="-122"/>
                <a:cs typeface="Source Sans Pro" pitchFamily="34" charset="-120"/>
              </a:rPr>
              <a:t> akuntansi keberlanjutan yang diterapkan secara internasional mengacu pada pedoman yang mencakup pencatatan, pelaporan, dan pengungkapan informasi keberlanjutan. Hal ini bertujuan untuk menciptakan transparansi dalam pengelolaan risiko lingkungan dan sosial serta memberikan informasi bagi para pemangku kepentingan.</a:t>
            </a:r>
            <a:endParaRPr lang="en-US" sz="3600" dirty="0"/>
          </a:p>
        </p:txBody>
      </p:sp>
      <p:pic>
        <p:nvPicPr>
          <p:cNvPr id="7"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26294" y="607576"/>
            <a:ext cx="9320213" cy="1377077"/>
          </a:xfrm>
          <a:prstGeom prst="rect">
            <a:avLst/>
          </a:prstGeom>
          <a:noFill/>
          <a:ln/>
        </p:spPr>
        <p:txBody>
          <a:bodyPr wrap="square" rtlCol="0" anchor="t"/>
          <a:lstStyle/>
          <a:p>
            <a:pPr marL="0" indent="0">
              <a:lnSpc>
                <a:spcPts val="5422"/>
              </a:lnSpc>
              <a:buNone/>
            </a:pPr>
            <a:r>
              <a:rPr lang="en-US" sz="4338" b="1" kern="0" spc="-87" dirty="0">
                <a:solidFill>
                  <a:srgbClr val="FF75D3"/>
                </a:solidFill>
                <a:latin typeface="adonis-web" pitchFamily="34" charset="0"/>
                <a:ea typeface="adonis-web" pitchFamily="34" charset="-122"/>
                <a:cs typeface="adonis-web" pitchFamily="34" charset="-120"/>
              </a:rPr>
              <a:t>Implementasi Prinsip dan Standar Akuntansi Keberlanjutan di Indonesia</a:t>
            </a:r>
            <a:endParaRPr lang="en-US" sz="4338" dirty="0"/>
          </a:p>
        </p:txBody>
      </p:sp>
      <p:sp>
        <p:nvSpPr>
          <p:cNvPr id="6" name="Shape 2"/>
          <p:cNvSpPr/>
          <p:nvPr/>
        </p:nvSpPr>
        <p:spPr>
          <a:xfrm>
            <a:off x="1134785" y="2315170"/>
            <a:ext cx="44053" cy="5306854"/>
          </a:xfrm>
          <a:prstGeom prst="roundRect">
            <a:avLst>
              <a:gd name="adj" fmla="val 225099"/>
            </a:avLst>
          </a:prstGeom>
          <a:solidFill>
            <a:srgbClr val="D1B6E1"/>
          </a:solidFill>
          <a:ln/>
        </p:spPr>
      </p:sp>
      <p:sp>
        <p:nvSpPr>
          <p:cNvPr id="7" name="Shape 3"/>
          <p:cNvSpPr/>
          <p:nvPr/>
        </p:nvSpPr>
        <p:spPr>
          <a:xfrm>
            <a:off x="1404699" y="2713077"/>
            <a:ext cx="771168" cy="44053"/>
          </a:xfrm>
          <a:prstGeom prst="roundRect">
            <a:avLst>
              <a:gd name="adj" fmla="val 225099"/>
            </a:avLst>
          </a:prstGeom>
          <a:solidFill>
            <a:srgbClr val="D1B6E1"/>
          </a:solidFill>
          <a:ln/>
        </p:spPr>
      </p:sp>
      <p:sp>
        <p:nvSpPr>
          <p:cNvPr id="8" name="Shape 4"/>
          <p:cNvSpPr/>
          <p:nvPr/>
        </p:nvSpPr>
        <p:spPr>
          <a:xfrm>
            <a:off x="908923" y="2487335"/>
            <a:ext cx="495776" cy="495776"/>
          </a:xfrm>
          <a:prstGeom prst="roundRect">
            <a:avLst>
              <a:gd name="adj" fmla="val 20002"/>
            </a:avLst>
          </a:prstGeom>
          <a:noFill/>
          <a:ln w="7620">
            <a:solidFill>
              <a:srgbClr val="D1B6E1"/>
            </a:solidFill>
            <a:prstDash val="solid"/>
          </a:ln>
        </p:spPr>
      </p:sp>
      <p:sp>
        <p:nvSpPr>
          <p:cNvPr id="9" name="Text 5"/>
          <p:cNvSpPr/>
          <p:nvPr/>
        </p:nvSpPr>
        <p:spPr>
          <a:xfrm>
            <a:off x="1066086" y="2528649"/>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1</a:t>
            </a:r>
            <a:endParaRPr lang="en-US" sz="2603" dirty="0"/>
          </a:p>
        </p:txBody>
      </p:sp>
      <p:sp>
        <p:nvSpPr>
          <p:cNvPr id="10" name="Text 6"/>
          <p:cNvSpPr/>
          <p:nvPr/>
        </p:nvSpPr>
        <p:spPr>
          <a:xfrm>
            <a:off x="2368748" y="2535436"/>
            <a:ext cx="2886432"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Adopsi Prinsip Akuntansi</a:t>
            </a:r>
            <a:endParaRPr lang="en-US" sz="2169" dirty="0"/>
          </a:p>
        </p:txBody>
      </p:sp>
      <p:sp>
        <p:nvSpPr>
          <p:cNvPr id="11" name="Text 7"/>
          <p:cNvSpPr/>
          <p:nvPr/>
        </p:nvSpPr>
        <p:spPr>
          <a:xfrm>
            <a:off x="2368748" y="3011924"/>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Perusahaan-perusahaan di Indonesia mulai mengadopsi prinsip akuntansi keberlanjutan dalam laporan keuangannya.</a:t>
            </a:r>
            <a:endParaRPr lang="en-US" sz="1735" dirty="0"/>
          </a:p>
        </p:txBody>
      </p:sp>
      <p:sp>
        <p:nvSpPr>
          <p:cNvPr id="12" name="Shape 8"/>
          <p:cNvSpPr/>
          <p:nvPr/>
        </p:nvSpPr>
        <p:spPr>
          <a:xfrm>
            <a:off x="1404699" y="4555450"/>
            <a:ext cx="771168" cy="44053"/>
          </a:xfrm>
          <a:prstGeom prst="roundRect">
            <a:avLst>
              <a:gd name="adj" fmla="val 225099"/>
            </a:avLst>
          </a:prstGeom>
          <a:solidFill>
            <a:srgbClr val="D1B6E1"/>
          </a:solidFill>
          <a:ln/>
        </p:spPr>
      </p:sp>
      <p:sp>
        <p:nvSpPr>
          <p:cNvPr id="13" name="Shape 9"/>
          <p:cNvSpPr/>
          <p:nvPr/>
        </p:nvSpPr>
        <p:spPr>
          <a:xfrm>
            <a:off x="908923" y="4329708"/>
            <a:ext cx="495776" cy="495776"/>
          </a:xfrm>
          <a:prstGeom prst="roundRect">
            <a:avLst>
              <a:gd name="adj" fmla="val 20002"/>
            </a:avLst>
          </a:prstGeom>
          <a:noFill/>
          <a:ln w="7620">
            <a:solidFill>
              <a:srgbClr val="D1B6E1"/>
            </a:solidFill>
            <a:prstDash val="solid"/>
          </a:ln>
        </p:spPr>
      </p:sp>
      <p:sp>
        <p:nvSpPr>
          <p:cNvPr id="14" name="Text 10"/>
          <p:cNvSpPr/>
          <p:nvPr/>
        </p:nvSpPr>
        <p:spPr>
          <a:xfrm>
            <a:off x="1066086" y="4371023"/>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2</a:t>
            </a:r>
            <a:endParaRPr lang="en-US" sz="2603" dirty="0"/>
          </a:p>
        </p:txBody>
      </p:sp>
      <p:sp>
        <p:nvSpPr>
          <p:cNvPr id="15" name="Text 11"/>
          <p:cNvSpPr/>
          <p:nvPr/>
        </p:nvSpPr>
        <p:spPr>
          <a:xfrm>
            <a:off x="2368748" y="4377809"/>
            <a:ext cx="2754511"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Pengaturan Pemerintah</a:t>
            </a:r>
            <a:endParaRPr lang="en-US" sz="2169" dirty="0"/>
          </a:p>
        </p:txBody>
      </p:sp>
      <p:sp>
        <p:nvSpPr>
          <p:cNvPr id="16" name="Text 12"/>
          <p:cNvSpPr/>
          <p:nvPr/>
        </p:nvSpPr>
        <p:spPr>
          <a:xfrm>
            <a:off x="2368748" y="4854297"/>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Pemerintah Indonesia juga mulai mengatur dan mendorong adopsi prinsip dan standar akuntansi keberlanjutan.</a:t>
            </a:r>
            <a:endParaRPr lang="en-US" sz="1735" dirty="0"/>
          </a:p>
        </p:txBody>
      </p:sp>
      <p:sp>
        <p:nvSpPr>
          <p:cNvPr id="17" name="Shape 13"/>
          <p:cNvSpPr/>
          <p:nvPr/>
        </p:nvSpPr>
        <p:spPr>
          <a:xfrm>
            <a:off x="1404699" y="6397823"/>
            <a:ext cx="771168" cy="44053"/>
          </a:xfrm>
          <a:prstGeom prst="roundRect">
            <a:avLst>
              <a:gd name="adj" fmla="val 225099"/>
            </a:avLst>
          </a:prstGeom>
          <a:solidFill>
            <a:srgbClr val="D1B6E1"/>
          </a:solidFill>
          <a:ln/>
        </p:spPr>
      </p:sp>
      <p:sp>
        <p:nvSpPr>
          <p:cNvPr id="18" name="Shape 14"/>
          <p:cNvSpPr/>
          <p:nvPr/>
        </p:nvSpPr>
        <p:spPr>
          <a:xfrm>
            <a:off x="908923" y="6172081"/>
            <a:ext cx="495776" cy="495776"/>
          </a:xfrm>
          <a:prstGeom prst="roundRect">
            <a:avLst>
              <a:gd name="adj" fmla="val 20002"/>
            </a:avLst>
          </a:prstGeom>
          <a:noFill/>
          <a:ln w="7620">
            <a:solidFill>
              <a:srgbClr val="D1B6E1"/>
            </a:solidFill>
            <a:prstDash val="solid"/>
          </a:ln>
        </p:spPr>
      </p:sp>
      <p:sp>
        <p:nvSpPr>
          <p:cNvPr id="19" name="Text 15"/>
          <p:cNvSpPr/>
          <p:nvPr/>
        </p:nvSpPr>
        <p:spPr>
          <a:xfrm>
            <a:off x="1066086" y="6213396"/>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3</a:t>
            </a:r>
            <a:endParaRPr lang="en-US" sz="2603" dirty="0"/>
          </a:p>
        </p:txBody>
      </p:sp>
      <p:sp>
        <p:nvSpPr>
          <p:cNvPr id="20" name="Text 16"/>
          <p:cNvSpPr/>
          <p:nvPr/>
        </p:nvSpPr>
        <p:spPr>
          <a:xfrm>
            <a:off x="2368748" y="6220182"/>
            <a:ext cx="2884765"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Pendidikan dan Pelatihan</a:t>
            </a:r>
            <a:endParaRPr lang="en-US" sz="2169" dirty="0"/>
          </a:p>
        </p:txBody>
      </p:sp>
      <p:sp>
        <p:nvSpPr>
          <p:cNvPr id="21" name="Text 17"/>
          <p:cNvSpPr/>
          <p:nvPr/>
        </p:nvSpPr>
        <p:spPr>
          <a:xfrm>
            <a:off x="2368748" y="6696670"/>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Universitas dan lembaga pendidikan mulai menekankan pentingnya akuntansi keberlanjutan dalam kurikulum mereka.</a:t>
            </a:r>
            <a:endParaRPr lang="en-US" sz="1735" dirty="0"/>
          </a:p>
        </p:txBody>
      </p:sp>
      <p:pic>
        <p:nvPicPr>
          <p:cNvPr id="22"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807482"/>
            <a:ext cx="9933503"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Tantangan dalam Mengadopsi Prinsip dan Standar Akuntansi Keberlanjutan</a:t>
            </a:r>
            <a:endParaRPr lang="en-US" sz="4374" dirty="0"/>
          </a:p>
        </p:txBody>
      </p:sp>
      <p:sp>
        <p:nvSpPr>
          <p:cNvPr id="5" name="Text 2"/>
          <p:cNvSpPr/>
          <p:nvPr/>
        </p:nvSpPr>
        <p:spPr>
          <a:xfrm>
            <a:off x="2348389" y="2751653"/>
            <a:ext cx="2076807" cy="694373"/>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Kesulitan Implementasi</a:t>
            </a:r>
            <a:endParaRPr lang="en-US" sz="2187" dirty="0"/>
          </a:p>
        </p:txBody>
      </p:sp>
      <p:sp>
        <p:nvSpPr>
          <p:cNvPr id="6" name="Text 3"/>
          <p:cNvSpPr/>
          <p:nvPr/>
        </p:nvSpPr>
        <p:spPr>
          <a:xfrm>
            <a:off x="2348389" y="3668197"/>
            <a:ext cx="2076807"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Banyak perusahaan menghadapi kesulitan dalam penerapan prinsip dan standar akuntansi keberlanjutan karena memerlukan perubahan besar dalam sistem yang sudah ada.</a:t>
            </a:r>
            <a:endParaRPr lang="en-US" sz="1750" dirty="0"/>
          </a:p>
        </p:txBody>
      </p:sp>
      <p:sp>
        <p:nvSpPr>
          <p:cNvPr id="7" name="Text 4"/>
          <p:cNvSpPr/>
          <p:nvPr/>
        </p:nvSpPr>
        <p:spPr>
          <a:xfrm>
            <a:off x="4974788" y="2751653"/>
            <a:ext cx="2076807" cy="1041559"/>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Kurangnya Ketersediaan Data</a:t>
            </a:r>
            <a:endParaRPr lang="en-US" sz="2187" dirty="0"/>
          </a:p>
        </p:txBody>
      </p:sp>
      <p:sp>
        <p:nvSpPr>
          <p:cNvPr id="8" name="Text 5"/>
          <p:cNvSpPr/>
          <p:nvPr/>
        </p:nvSpPr>
        <p:spPr>
          <a:xfrm>
            <a:off x="4974788" y="4015383"/>
            <a:ext cx="2076807"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Salah satu tantangan utama adalah kurangnya data terkait kinerja sosial, lingkungan, dan tata kelola yang diperlukan untuk mematuhi standar keberlanjutan.</a:t>
            </a:r>
            <a:endParaRPr lang="en-US" sz="1750" dirty="0"/>
          </a:p>
        </p:txBody>
      </p:sp>
      <p:sp>
        <p:nvSpPr>
          <p:cNvPr id="9" name="Text 6"/>
          <p:cNvSpPr/>
          <p:nvPr/>
        </p:nvSpPr>
        <p:spPr>
          <a:xfrm>
            <a:off x="7601188" y="2751653"/>
            <a:ext cx="2076807" cy="1041559"/>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Kompleksitas Pelaporan Keberlanjutan</a:t>
            </a:r>
            <a:endParaRPr lang="en-US" sz="2187" dirty="0"/>
          </a:p>
        </p:txBody>
      </p:sp>
      <p:sp>
        <p:nvSpPr>
          <p:cNvPr id="10" name="Text 7"/>
          <p:cNvSpPr/>
          <p:nvPr/>
        </p:nvSpPr>
        <p:spPr>
          <a:xfrm>
            <a:off x="7601188" y="4015383"/>
            <a:ext cx="2076807"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Proses pelaporan keberlanjutan yang rumit dan kompleks seringkali menjadi hambatan dalam mengadopsi prinsip dan standar akuntansi keberlanjutan.</a:t>
            </a:r>
            <a:endParaRPr lang="en-US" sz="1750" dirty="0"/>
          </a:p>
        </p:txBody>
      </p:sp>
      <p:sp>
        <p:nvSpPr>
          <p:cNvPr id="11" name="Text 8"/>
          <p:cNvSpPr/>
          <p:nvPr/>
        </p:nvSpPr>
        <p:spPr>
          <a:xfrm>
            <a:off x="10227588" y="2751653"/>
            <a:ext cx="2076807" cy="694373"/>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Pengeluaran Tambahan</a:t>
            </a:r>
            <a:endParaRPr lang="en-US" sz="2187" dirty="0"/>
          </a:p>
        </p:txBody>
      </p:sp>
      <p:sp>
        <p:nvSpPr>
          <p:cNvPr id="12" name="Text 9"/>
          <p:cNvSpPr/>
          <p:nvPr/>
        </p:nvSpPr>
        <p:spPr>
          <a:xfrm>
            <a:off x="10227588" y="3668197"/>
            <a:ext cx="2076807" cy="3198614"/>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Mengadopsi prinsip dan standar akuntansi keberlanjutan seringkali memerlukan pengeluaran tambahan untuk memperbarui infrastruktur dan melatih karyawan.</a:t>
            </a:r>
            <a:endParaRPr lang="en-US" sz="1750" dirty="0"/>
          </a:p>
        </p:txBody>
      </p:sp>
      <p:pic>
        <p:nvPicPr>
          <p:cNvPr id="13"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935236"/>
            <a:ext cx="9933503"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Dampak Positif dari Penerapan Prinsip dan Standar Akuntansi Keberlanjutan</a:t>
            </a:r>
            <a:endParaRPr lang="en-US" sz="4374" dirty="0"/>
          </a:p>
        </p:txBody>
      </p:sp>
      <p:sp>
        <p:nvSpPr>
          <p:cNvPr id="5" name="Shape 2"/>
          <p:cNvSpPr/>
          <p:nvPr/>
        </p:nvSpPr>
        <p:spPr>
          <a:xfrm>
            <a:off x="2348389" y="2997518"/>
            <a:ext cx="388739" cy="388739"/>
          </a:xfrm>
          <a:prstGeom prst="roundRect">
            <a:avLst>
              <a:gd name="adj" fmla="val 25722"/>
            </a:avLst>
          </a:prstGeom>
          <a:noFill/>
          <a:ln w="7620">
            <a:solidFill>
              <a:srgbClr val="D1B6E1"/>
            </a:solidFill>
            <a:prstDash val="solid"/>
          </a:ln>
        </p:spPr>
      </p:sp>
      <p:sp>
        <p:nvSpPr>
          <p:cNvPr id="6" name="Text 3"/>
          <p:cNvSpPr/>
          <p:nvPr/>
        </p:nvSpPr>
        <p:spPr>
          <a:xfrm>
            <a:off x="2959298" y="301823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Transparansi Keuangan</a:t>
            </a:r>
            <a:endParaRPr lang="en-US" sz="2187" dirty="0"/>
          </a:p>
        </p:txBody>
      </p:sp>
      <p:sp>
        <p:nvSpPr>
          <p:cNvPr id="7" name="Text 4"/>
          <p:cNvSpPr/>
          <p:nvPr/>
        </p:nvSpPr>
        <p:spPr>
          <a:xfrm>
            <a:off x="2959298" y="3498652"/>
            <a:ext cx="4244816"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Penerapan prinsip dan standar akuntansi keberlanjutan meningkatkan transparansi dalam pelaporan keuangan perusahaan.</a:t>
            </a:r>
            <a:endParaRPr lang="en-US" sz="1750" dirty="0"/>
          </a:p>
        </p:txBody>
      </p:sp>
      <p:sp>
        <p:nvSpPr>
          <p:cNvPr id="8" name="Shape 5"/>
          <p:cNvSpPr/>
          <p:nvPr/>
        </p:nvSpPr>
        <p:spPr>
          <a:xfrm>
            <a:off x="7426285" y="2997518"/>
            <a:ext cx="388739" cy="388739"/>
          </a:xfrm>
          <a:prstGeom prst="roundRect">
            <a:avLst>
              <a:gd name="adj" fmla="val 25722"/>
            </a:avLst>
          </a:prstGeom>
          <a:noFill/>
          <a:ln w="7620">
            <a:solidFill>
              <a:srgbClr val="D1B6E1"/>
            </a:solidFill>
            <a:prstDash val="solid"/>
          </a:ln>
        </p:spPr>
      </p:sp>
      <p:sp>
        <p:nvSpPr>
          <p:cNvPr id="9" name="Text 6"/>
          <p:cNvSpPr/>
          <p:nvPr/>
        </p:nvSpPr>
        <p:spPr>
          <a:xfrm>
            <a:off x="8037195" y="301823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Peningkatan Reputasi</a:t>
            </a:r>
            <a:endParaRPr lang="en-US" sz="2187" dirty="0"/>
          </a:p>
        </p:txBody>
      </p:sp>
      <p:sp>
        <p:nvSpPr>
          <p:cNvPr id="10" name="Text 7"/>
          <p:cNvSpPr/>
          <p:nvPr/>
        </p:nvSpPr>
        <p:spPr>
          <a:xfrm>
            <a:off x="8037195" y="3498652"/>
            <a:ext cx="42448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Perusahaan yang menerapkan akuntansi keberlanjutan cenderung memiliki reputasi yang lebih baik di mata masyarakat dan investor.</a:t>
            </a:r>
            <a:endParaRPr lang="en-US" sz="1750" dirty="0"/>
          </a:p>
        </p:txBody>
      </p:sp>
      <p:sp>
        <p:nvSpPr>
          <p:cNvPr id="11" name="Shape 8"/>
          <p:cNvSpPr/>
          <p:nvPr/>
        </p:nvSpPr>
        <p:spPr>
          <a:xfrm>
            <a:off x="2348389" y="5371624"/>
            <a:ext cx="388739" cy="388739"/>
          </a:xfrm>
          <a:prstGeom prst="roundRect">
            <a:avLst>
              <a:gd name="adj" fmla="val 25722"/>
            </a:avLst>
          </a:prstGeom>
          <a:noFill/>
          <a:ln w="7620">
            <a:solidFill>
              <a:srgbClr val="D1B6E1"/>
            </a:solidFill>
            <a:prstDash val="solid"/>
          </a:ln>
        </p:spPr>
      </p:sp>
      <p:sp>
        <p:nvSpPr>
          <p:cNvPr id="12" name="Text 9"/>
          <p:cNvSpPr/>
          <p:nvPr/>
        </p:nvSpPr>
        <p:spPr>
          <a:xfrm>
            <a:off x="2959298" y="5392341"/>
            <a:ext cx="4150876"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Investor dan Kreditor Lebih Tertarik</a:t>
            </a:r>
            <a:endParaRPr lang="en-US" sz="2187" dirty="0"/>
          </a:p>
        </p:txBody>
      </p:sp>
      <p:sp>
        <p:nvSpPr>
          <p:cNvPr id="13" name="Text 10"/>
          <p:cNvSpPr/>
          <p:nvPr/>
        </p:nvSpPr>
        <p:spPr>
          <a:xfrm>
            <a:off x="2959298" y="5872758"/>
            <a:ext cx="4244816"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Pelaporan keberlanjutan dapat menarik minat investor dan kreditor yang peduli terhadap isu-isu lingkungan dan sosial.</a:t>
            </a:r>
            <a:endParaRPr lang="en-US" sz="1750" dirty="0"/>
          </a:p>
        </p:txBody>
      </p:sp>
      <p:sp>
        <p:nvSpPr>
          <p:cNvPr id="14" name="Shape 11"/>
          <p:cNvSpPr/>
          <p:nvPr/>
        </p:nvSpPr>
        <p:spPr>
          <a:xfrm>
            <a:off x="7426285" y="5371624"/>
            <a:ext cx="388739" cy="388739"/>
          </a:xfrm>
          <a:prstGeom prst="roundRect">
            <a:avLst>
              <a:gd name="adj" fmla="val 25722"/>
            </a:avLst>
          </a:prstGeom>
          <a:noFill/>
          <a:ln w="7620">
            <a:solidFill>
              <a:srgbClr val="D1B6E1"/>
            </a:solidFill>
            <a:prstDash val="solid"/>
          </a:ln>
        </p:spPr>
      </p:sp>
      <p:sp>
        <p:nvSpPr>
          <p:cNvPr id="15" name="Text 12"/>
          <p:cNvSpPr/>
          <p:nvPr/>
        </p:nvSpPr>
        <p:spPr>
          <a:xfrm>
            <a:off x="8037195" y="5392341"/>
            <a:ext cx="3066098"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Produktivitas dan Efisiensi</a:t>
            </a:r>
            <a:endParaRPr lang="en-US" sz="2187" dirty="0"/>
          </a:p>
        </p:txBody>
      </p:sp>
      <p:sp>
        <p:nvSpPr>
          <p:cNvPr id="16" name="Text 13"/>
          <p:cNvSpPr/>
          <p:nvPr/>
        </p:nvSpPr>
        <p:spPr>
          <a:xfrm>
            <a:off x="8037195" y="5872758"/>
            <a:ext cx="42448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Dengan penerapan prinsip akuntansi keberlanjutan, perusahaan dapat meningkatkan produktivitas dan efisiensi dalam operasionalnya.</a:t>
            </a:r>
            <a:endParaRPr lang="en-US" sz="1750" dirty="0"/>
          </a:p>
        </p:txBody>
      </p:sp>
      <p:pic>
        <p:nvPicPr>
          <p:cNvPr id="1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696"/>
          </a:xfrm>
          <a:prstGeom prst="rect">
            <a:avLst/>
          </a:prstGeom>
          <a:solidFill>
            <a:srgbClr val="FFFFFF">
              <a:alpha val="75000"/>
            </a:srgbClr>
          </a:solidFill>
          <a:ln/>
        </p:spPr>
      </p:sp>
      <p:sp>
        <p:nvSpPr>
          <p:cNvPr id="4" name="Text 1"/>
          <p:cNvSpPr/>
          <p:nvPr/>
        </p:nvSpPr>
        <p:spPr>
          <a:xfrm>
            <a:off x="2718673" y="565428"/>
            <a:ext cx="9193054" cy="1927741"/>
          </a:xfrm>
          <a:prstGeom prst="rect">
            <a:avLst/>
          </a:prstGeom>
          <a:noFill/>
          <a:ln/>
        </p:spPr>
        <p:txBody>
          <a:bodyPr wrap="square" rtlCol="0" anchor="t"/>
          <a:lstStyle/>
          <a:p>
            <a:pPr marL="0" indent="0">
              <a:lnSpc>
                <a:spcPts val="5060"/>
              </a:lnSpc>
              <a:buNone/>
            </a:pPr>
            <a:r>
              <a:rPr lang="en-US" sz="4048" b="1" kern="0" spc="-81" dirty="0">
                <a:solidFill>
                  <a:srgbClr val="FF75D3"/>
                </a:solidFill>
                <a:latin typeface="adonis-web" pitchFamily="34" charset="0"/>
                <a:ea typeface="adonis-web" pitchFamily="34" charset="-122"/>
                <a:cs typeface="adonis-web" pitchFamily="34" charset="-120"/>
              </a:rPr>
              <a:t>Kajian Kasus: Perusahaan yang Sukses Menerapkan Prinsip dan Standar Akuntansi Keberlanjutan</a:t>
            </a:r>
            <a:endParaRPr lang="en-US" sz="4048" dirty="0"/>
          </a:p>
        </p:txBody>
      </p:sp>
      <p:pic>
        <p:nvPicPr>
          <p:cNvPr id="5" name="Image 1" descr="preencoded.png"/>
          <p:cNvPicPr>
            <a:picLocks noChangeAspect="1"/>
          </p:cNvPicPr>
          <p:nvPr/>
        </p:nvPicPr>
        <p:blipFill>
          <a:blip r:embed="rId4"/>
          <a:stretch>
            <a:fillRect/>
          </a:stretch>
        </p:blipFill>
        <p:spPr>
          <a:xfrm>
            <a:off x="2718673" y="2904411"/>
            <a:ext cx="4442341" cy="2745462"/>
          </a:xfrm>
          <a:prstGeom prst="rect">
            <a:avLst/>
          </a:prstGeom>
        </p:spPr>
      </p:pic>
      <p:sp>
        <p:nvSpPr>
          <p:cNvPr id="6" name="Text 2"/>
          <p:cNvSpPr/>
          <p:nvPr/>
        </p:nvSpPr>
        <p:spPr>
          <a:xfrm>
            <a:off x="2718673" y="5906810"/>
            <a:ext cx="3591163" cy="321231"/>
          </a:xfrm>
          <a:prstGeom prst="rect">
            <a:avLst/>
          </a:prstGeom>
          <a:noFill/>
          <a:ln/>
        </p:spPr>
        <p:txBody>
          <a:bodyPr wrap="none" rtlCol="0" anchor="t"/>
          <a:lstStyle/>
          <a:p>
            <a:pPr marL="0" indent="0" algn="l">
              <a:lnSpc>
                <a:spcPts val="2530"/>
              </a:lnSpc>
              <a:buNone/>
            </a:pPr>
            <a:r>
              <a:rPr lang="en-US" sz="2024" b="1" kern="0" spc="-40" dirty="0">
                <a:solidFill>
                  <a:srgbClr val="272525"/>
                </a:solidFill>
                <a:latin typeface="adonis-web" pitchFamily="34" charset="0"/>
                <a:ea typeface="adonis-web" pitchFamily="34" charset="-122"/>
                <a:cs typeface="adonis-web" pitchFamily="34" charset="-120"/>
              </a:rPr>
              <a:t>Praktik Bisnis yang Berkelanjutan</a:t>
            </a:r>
            <a:endParaRPr lang="en-US" sz="2024" dirty="0"/>
          </a:p>
        </p:txBody>
      </p:sp>
      <p:sp>
        <p:nvSpPr>
          <p:cNvPr id="7" name="Text 3"/>
          <p:cNvSpPr/>
          <p:nvPr/>
        </p:nvSpPr>
        <p:spPr>
          <a:xfrm>
            <a:off x="2718673" y="6351389"/>
            <a:ext cx="4442341" cy="1315879"/>
          </a:xfrm>
          <a:prstGeom prst="rect">
            <a:avLst/>
          </a:prstGeom>
          <a:noFill/>
          <a:ln/>
        </p:spPr>
        <p:txBody>
          <a:bodyPr wrap="square" rtlCol="0" anchor="t"/>
          <a:lstStyle/>
          <a:p>
            <a:pPr marL="0" indent="0" algn="l">
              <a:lnSpc>
                <a:spcPts val="2591"/>
              </a:lnSpc>
              <a:buNone/>
            </a:pPr>
            <a:r>
              <a:rPr lang="en-US" sz="1619" kern="0" spc="-32" dirty="0">
                <a:solidFill>
                  <a:srgbClr val="272525"/>
                </a:solidFill>
                <a:latin typeface="Source Sans Pro" pitchFamily="34" charset="0"/>
                <a:ea typeface="Source Sans Pro" pitchFamily="34" charset="-122"/>
                <a:cs typeface="Source Sans Pro" pitchFamily="34" charset="-120"/>
              </a:rPr>
              <a:t>Perusahaan tersebut telah mengimplementasikan praktik bisnis yang ramah lingkungan, seperti penggunaan energi terbarukan dan pengurangan limbah.</a:t>
            </a:r>
            <a:endParaRPr lang="en-US" sz="1619" dirty="0"/>
          </a:p>
        </p:txBody>
      </p:sp>
      <p:pic>
        <p:nvPicPr>
          <p:cNvPr id="8" name="Image 2" descr="preencoded.png"/>
          <p:cNvPicPr>
            <a:picLocks noChangeAspect="1"/>
          </p:cNvPicPr>
          <p:nvPr/>
        </p:nvPicPr>
        <p:blipFill>
          <a:blip r:embed="rId5"/>
          <a:stretch>
            <a:fillRect/>
          </a:stretch>
        </p:blipFill>
        <p:spPr>
          <a:xfrm>
            <a:off x="7469386" y="2904411"/>
            <a:ext cx="4442341" cy="2745462"/>
          </a:xfrm>
          <a:prstGeom prst="rect">
            <a:avLst/>
          </a:prstGeom>
        </p:spPr>
      </p:pic>
      <p:sp>
        <p:nvSpPr>
          <p:cNvPr id="9" name="Text 4"/>
          <p:cNvSpPr/>
          <p:nvPr/>
        </p:nvSpPr>
        <p:spPr>
          <a:xfrm>
            <a:off x="7469386" y="5906810"/>
            <a:ext cx="3320891" cy="321231"/>
          </a:xfrm>
          <a:prstGeom prst="rect">
            <a:avLst/>
          </a:prstGeom>
          <a:noFill/>
          <a:ln/>
        </p:spPr>
        <p:txBody>
          <a:bodyPr wrap="none" rtlCol="0" anchor="t"/>
          <a:lstStyle/>
          <a:p>
            <a:pPr marL="0" indent="0" algn="l">
              <a:lnSpc>
                <a:spcPts val="2530"/>
              </a:lnSpc>
              <a:buNone/>
            </a:pPr>
            <a:r>
              <a:rPr lang="en-US" sz="2024" b="1" kern="0" spc="-40" dirty="0">
                <a:solidFill>
                  <a:srgbClr val="272525"/>
                </a:solidFill>
                <a:latin typeface="adonis-web" pitchFamily="34" charset="0"/>
                <a:ea typeface="adonis-web" pitchFamily="34" charset="-122"/>
                <a:cs typeface="adonis-web" pitchFamily="34" charset="-120"/>
              </a:rPr>
              <a:t>Pekerjaan yang Menyenangkan</a:t>
            </a:r>
            <a:endParaRPr lang="en-US" sz="2024" dirty="0"/>
          </a:p>
        </p:txBody>
      </p:sp>
      <p:sp>
        <p:nvSpPr>
          <p:cNvPr id="10" name="Text 5"/>
          <p:cNvSpPr/>
          <p:nvPr/>
        </p:nvSpPr>
        <p:spPr>
          <a:xfrm>
            <a:off x="7469386" y="6351389"/>
            <a:ext cx="4442341" cy="986909"/>
          </a:xfrm>
          <a:prstGeom prst="rect">
            <a:avLst/>
          </a:prstGeom>
          <a:noFill/>
          <a:ln/>
        </p:spPr>
        <p:txBody>
          <a:bodyPr wrap="square" rtlCol="0" anchor="t"/>
          <a:lstStyle/>
          <a:p>
            <a:pPr marL="0" indent="0" algn="l">
              <a:lnSpc>
                <a:spcPts val="2591"/>
              </a:lnSpc>
              <a:buNone/>
            </a:pPr>
            <a:r>
              <a:rPr lang="en-US" sz="1619" kern="0" spc="-32" dirty="0">
                <a:solidFill>
                  <a:srgbClr val="272525"/>
                </a:solidFill>
                <a:latin typeface="Source Sans Pro" pitchFamily="34" charset="0"/>
                <a:ea typeface="Source Sans Pro" pitchFamily="34" charset="-122"/>
                <a:cs typeface="Source Sans Pro" pitchFamily="34" charset="-120"/>
              </a:rPr>
              <a:t>Karyawan perusahaan tersebut merasa bahagia karena ada kebijakan kerja yang mendukung kesejahteraan dan keberlangsungan lingkungan.</a:t>
            </a:r>
            <a:endParaRPr lang="en-US" sz="1619" dirty="0"/>
          </a:p>
        </p:txBody>
      </p:sp>
      <p:pic>
        <p:nvPicPr>
          <p:cNvPr id="11"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505"/>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3657600" cy="8231505"/>
          </a:xfrm>
          <a:prstGeom prst="rect">
            <a:avLst/>
          </a:prstGeom>
        </p:spPr>
      </p:pic>
      <p:sp>
        <p:nvSpPr>
          <p:cNvPr id="5" name="Text 1"/>
          <p:cNvSpPr/>
          <p:nvPr/>
        </p:nvSpPr>
        <p:spPr>
          <a:xfrm>
            <a:off x="4586526" y="560665"/>
            <a:ext cx="9114949" cy="1911310"/>
          </a:xfrm>
          <a:prstGeom prst="rect">
            <a:avLst/>
          </a:prstGeom>
          <a:noFill/>
          <a:ln/>
        </p:spPr>
        <p:txBody>
          <a:bodyPr wrap="square" rtlCol="0" anchor="t"/>
          <a:lstStyle/>
          <a:p>
            <a:pPr marL="0" indent="0">
              <a:lnSpc>
                <a:spcPts val="5017"/>
              </a:lnSpc>
              <a:buNone/>
            </a:pPr>
            <a:r>
              <a:rPr lang="en-US" sz="4014" b="1" kern="0" spc="-80" dirty="0">
                <a:solidFill>
                  <a:srgbClr val="FF75D3"/>
                </a:solidFill>
                <a:latin typeface="adonis-web" pitchFamily="34" charset="0"/>
                <a:ea typeface="adonis-web" pitchFamily="34" charset="-122"/>
                <a:cs typeface="adonis-web" pitchFamily="34" charset="-120"/>
              </a:rPr>
              <a:t>Langkah-langkah Menuju Penerapan Prinsip dan Standar Akuntansi Keberlanjutan</a:t>
            </a:r>
            <a:endParaRPr lang="en-US" sz="4014" dirty="0"/>
          </a:p>
        </p:txBody>
      </p:sp>
      <p:pic>
        <p:nvPicPr>
          <p:cNvPr id="6" name="Image 2" descr="preencoded.png"/>
          <p:cNvPicPr>
            <a:picLocks noChangeAspect="1"/>
          </p:cNvPicPr>
          <p:nvPr/>
        </p:nvPicPr>
        <p:blipFill>
          <a:blip r:embed="rId5"/>
          <a:stretch>
            <a:fillRect/>
          </a:stretch>
        </p:blipFill>
        <p:spPr>
          <a:xfrm>
            <a:off x="4586526" y="2777728"/>
            <a:ext cx="1019413" cy="1631037"/>
          </a:xfrm>
          <a:prstGeom prst="rect">
            <a:avLst/>
          </a:prstGeom>
        </p:spPr>
      </p:pic>
      <p:sp>
        <p:nvSpPr>
          <p:cNvPr id="7" name="Text 2"/>
          <p:cNvSpPr/>
          <p:nvPr/>
        </p:nvSpPr>
        <p:spPr>
          <a:xfrm>
            <a:off x="5911691" y="2981563"/>
            <a:ext cx="3931682" cy="318611"/>
          </a:xfrm>
          <a:prstGeom prst="rect">
            <a:avLst/>
          </a:prstGeom>
          <a:noFill/>
          <a:ln/>
        </p:spPr>
        <p:txBody>
          <a:bodyPr wrap="none" rtlCol="0" anchor="t"/>
          <a:lstStyle/>
          <a:p>
            <a:pPr marL="0" indent="0" algn="l">
              <a:lnSpc>
                <a:spcPts val="2508"/>
              </a:lnSpc>
              <a:buNone/>
            </a:pPr>
            <a:r>
              <a:rPr lang="en-US" sz="2007" b="1" kern="0" spc="-40" dirty="0">
                <a:solidFill>
                  <a:srgbClr val="272525"/>
                </a:solidFill>
                <a:latin typeface="adonis-web" pitchFamily="34" charset="0"/>
                <a:ea typeface="adonis-web" pitchFamily="34" charset="-122"/>
                <a:cs typeface="adonis-web" pitchFamily="34" charset="-120"/>
              </a:rPr>
              <a:t>Penyusunan Kebijakan Keberlanjutan</a:t>
            </a:r>
            <a:endParaRPr lang="en-US" sz="2007" dirty="0"/>
          </a:p>
        </p:txBody>
      </p:sp>
      <p:sp>
        <p:nvSpPr>
          <p:cNvPr id="8" name="Text 3"/>
          <p:cNvSpPr/>
          <p:nvPr/>
        </p:nvSpPr>
        <p:spPr>
          <a:xfrm>
            <a:off x="5911691" y="3422452"/>
            <a:ext cx="7789783" cy="652224"/>
          </a:xfrm>
          <a:prstGeom prst="rect">
            <a:avLst/>
          </a:prstGeom>
          <a:noFill/>
          <a:ln/>
        </p:spPr>
        <p:txBody>
          <a:bodyPr wrap="square" rtlCol="0" anchor="t"/>
          <a:lstStyle/>
          <a:p>
            <a:pPr marL="0" indent="0" algn="l">
              <a:lnSpc>
                <a:spcPts val="2569"/>
              </a:lnSpc>
              <a:buNone/>
            </a:pPr>
            <a:r>
              <a:rPr lang="en-US" sz="1605" kern="0" spc="-32" dirty="0">
                <a:solidFill>
                  <a:srgbClr val="272525"/>
                </a:solidFill>
                <a:latin typeface="Source Sans Pro" pitchFamily="34" charset="0"/>
                <a:ea typeface="Source Sans Pro" pitchFamily="34" charset="-122"/>
                <a:cs typeface="Source Sans Pro" pitchFamily="34" charset="-120"/>
              </a:rPr>
              <a:t>Menetapkan kebijakan internal yang mengintegrasikan prinsip dan standar akuntansi keberlanjutan.</a:t>
            </a:r>
            <a:endParaRPr lang="en-US" sz="1605" dirty="0"/>
          </a:p>
        </p:txBody>
      </p:sp>
      <p:pic>
        <p:nvPicPr>
          <p:cNvPr id="9" name="Image 3" descr="preencoded.png"/>
          <p:cNvPicPr>
            <a:picLocks noChangeAspect="1"/>
          </p:cNvPicPr>
          <p:nvPr/>
        </p:nvPicPr>
        <p:blipFill>
          <a:blip r:embed="rId6"/>
          <a:stretch>
            <a:fillRect/>
          </a:stretch>
        </p:blipFill>
        <p:spPr>
          <a:xfrm>
            <a:off x="4586526" y="4408765"/>
            <a:ext cx="1019413" cy="1631037"/>
          </a:xfrm>
          <a:prstGeom prst="rect">
            <a:avLst/>
          </a:prstGeom>
        </p:spPr>
      </p:pic>
      <p:sp>
        <p:nvSpPr>
          <p:cNvPr id="10" name="Text 4"/>
          <p:cNvSpPr/>
          <p:nvPr/>
        </p:nvSpPr>
        <p:spPr>
          <a:xfrm>
            <a:off x="5911691" y="4612600"/>
            <a:ext cx="3333512" cy="318611"/>
          </a:xfrm>
          <a:prstGeom prst="rect">
            <a:avLst/>
          </a:prstGeom>
          <a:noFill/>
          <a:ln/>
        </p:spPr>
        <p:txBody>
          <a:bodyPr wrap="none" rtlCol="0" anchor="t"/>
          <a:lstStyle/>
          <a:p>
            <a:pPr marL="0" indent="0" algn="l">
              <a:lnSpc>
                <a:spcPts val="2508"/>
              </a:lnSpc>
              <a:buNone/>
            </a:pPr>
            <a:r>
              <a:rPr lang="en-US" sz="2007" b="1" kern="0" spc="-40" dirty="0">
                <a:solidFill>
                  <a:srgbClr val="272525"/>
                </a:solidFill>
                <a:latin typeface="adonis-web" pitchFamily="34" charset="0"/>
                <a:ea typeface="adonis-web" pitchFamily="34" charset="-122"/>
                <a:cs typeface="adonis-web" pitchFamily="34" charset="-120"/>
              </a:rPr>
              <a:t>Implementasi Sistem Pelaporan</a:t>
            </a:r>
            <a:endParaRPr lang="en-US" sz="2007" dirty="0"/>
          </a:p>
        </p:txBody>
      </p:sp>
      <p:sp>
        <p:nvSpPr>
          <p:cNvPr id="11" name="Text 5"/>
          <p:cNvSpPr/>
          <p:nvPr/>
        </p:nvSpPr>
        <p:spPr>
          <a:xfrm>
            <a:off x="5911691" y="5053489"/>
            <a:ext cx="7789783" cy="652224"/>
          </a:xfrm>
          <a:prstGeom prst="rect">
            <a:avLst/>
          </a:prstGeom>
          <a:noFill/>
          <a:ln/>
        </p:spPr>
        <p:txBody>
          <a:bodyPr wrap="square" rtlCol="0" anchor="t"/>
          <a:lstStyle/>
          <a:p>
            <a:pPr marL="0" indent="0" algn="l">
              <a:lnSpc>
                <a:spcPts val="2569"/>
              </a:lnSpc>
              <a:buNone/>
            </a:pPr>
            <a:r>
              <a:rPr lang="en-US" sz="1605" kern="0" spc="-32" dirty="0">
                <a:solidFill>
                  <a:srgbClr val="272525"/>
                </a:solidFill>
                <a:latin typeface="Source Sans Pro" pitchFamily="34" charset="0"/>
                <a:ea typeface="Source Sans Pro" pitchFamily="34" charset="-122"/>
                <a:cs typeface="Source Sans Pro" pitchFamily="34" charset="-120"/>
              </a:rPr>
              <a:t>Melaksanakan sistem pelaporan yang memasukkan informasi keberlanjutan ke dalam laporan keuangan.</a:t>
            </a:r>
            <a:endParaRPr lang="en-US" sz="1605" dirty="0"/>
          </a:p>
        </p:txBody>
      </p:sp>
      <p:pic>
        <p:nvPicPr>
          <p:cNvPr id="12" name="Image 4" descr="preencoded.png"/>
          <p:cNvPicPr>
            <a:picLocks noChangeAspect="1"/>
          </p:cNvPicPr>
          <p:nvPr/>
        </p:nvPicPr>
        <p:blipFill>
          <a:blip r:embed="rId7"/>
          <a:stretch>
            <a:fillRect/>
          </a:stretch>
        </p:blipFill>
        <p:spPr>
          <a:xfrm>
            <a:off x="4586526" y="6039803"/>
            <a:ext cx="1019413" cy="1631037"/>
          </a:xfrm>
          <a:prstGeom prst="rect">
            <a:avLst/>
          </a:prstGeom>
        </p:spPr>
      </p:pic>
      <p:sp>
        <p:nvSpPr>
          <p:cNvPr id="13" name="Text 6"/>
          <p:cNvSpPr/>
          <p:nvPr/>
        </p:nvSpPr>
        <p:spPr>
          <a:xfrm>
            <a:off x="5911691" y="6243638"/>
            <a:ext cx="3667482" cy="318611"/>
          </a:xfrm>
          <a:prstGeom prst="rect">
            <a:avLst/>
          </a:prstGeom>
          <a:noFill/>
          <a:ln/>
        </p:spPr>
        <p:txBody>
          <a:bodyPr wrap="none" rtlCol="0" anchor="t"/>
          <a:lstStyle/>
          <a:p>
            <a:pPr marL="0" indent="0" algn="l">
              <a:lnSpc>
                <a:spcPts val="2508"/>
              </a:lnSpc>
              <a:buNone/>
            </a:pPr>
            <a:r>
              <a:rPr lang="en-US" sz="2007" b="1" kern="0" spc="-40" dirty="0">
                <a:solidFill>
                  <a:srgbClr val="272525"/>
                </a:solidFill>
                <a:latin typeface="adonis-web" pitchFamily="34" charset="0"/>
                <a:ea typeface="adonis-web" pitchFamily="34" charset="-122"/>
                <a:cs typeface="adonis-web" pitchFamily="34" charset="-120"/>
              </a:rPr>
              <a:t>Pemantauan Kinerja Keberlanjutan</a:t>
            </a:r>
            <a:endParaRPr lang="en-US" sz="2007" dirty="0"/>
          </a:p>
        </p:txBody>
      </p:sp>
      <p:sp>
        <p:nvSpPr>
          <p:cNvPr id="14" name="Text 7"/>
          <p:cNvSpPr/>
          <p:nvPr/>
        </p:nvSpPr>
        <p:spPr>
          <a:xfrm>
            <a:off x="5911691" y="6684526"/>
            <a:ext cx="7789783" cy="652224"/>
          </a:xfrm>
          <a:prstGeom prst="rect">
            <a:avLst/>
          </a:prstGeom>
          <a:noFill/>
          <a:ln/>
        </p:spPr>
        <p:txBody>
          <a:bodyPr wrap="square" rtlCol="0" anchor="t"/>
          <a:lstStyle/>
          <a:p>
            <a:pPr marL="0" indent="0" algn="l">
              <a:lnSpc>
                <a:spcPts val="2569"/>
              </a:lnSpc>
              <a:buNone/>
            </a:pPr>
            <a:r>
              <a:rPr lang="en-US" sz="1605" kern="0" spc="-32" dirty="0">
                <a:solidFill>
                  <a:srgbClr val="272525"/>
                </a:solidFill>
                <a:latin typeface="Source Sans Pro" pitchFamily="34" charset="0"/>
                <a:ea typeface="Source Sans Pro" pitchFamily="34" charset="-122"/>
                <a:cs typeface="Source Sans Pro" pitchFamily="34" charset="-120"/>
              </a:rPr>
              <a:t>Memonitor kinerja keberlanjutan secara rutin dan mengevaluasi dampaknya terhadap tujuan perusahaan.</a:t>
            </a:r>
            <a:endParaRPr lang="en-US" sz="1605" dirty="0"/>
          </a:p>
        </p:txBody>
      </p:sp>
      <p:pic>
        <p:nvPicPr>
          <p:cNvPr id="15"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596</Words>
  <Application>Microsoft Office PowerPoint</Application>
  <PresentationFormat>Custom</PresentationFormat>
  <Paragraphs>73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adonis-web</vt:lpstr>
      <vt:lpstr>Arial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Pebrina Swissia</cp:lastModifiedBy>
  <cp:revision>4</cp:revision>
  <dcterms:created xsi:type="dcterms:W3CDTF">2024-03-27T06:20:16Z</dcterms:created>
  <dcterms:modified xsi:type="dcterms:W3CDTF">2025-03-17T00:41:47Z</dcterms:modified>
</cp:coreProperties>
</file>