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BE23ECD-CB4A-44C3-880F-0D3730E3A0F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A42CBA6-9DB3-41C1-A315-5ECF0C7D68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1579579"/>
            <a:ext cx="7175351" cy="1392222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n-US" sz="4000" dirty="0">
                <a:effectLst/>
              </a:rPr>
              <a:t>BAB 2 </a:t>
            </a:r>
            <a:r>
              <a:rPr lang="en-US" sz="4000" dirty="0" smtClean="0">
                <a:effectLst/>
              </a:rPr>
              <a:t/>
            </a:r>
            <a:br>
              <a:rPr lang="en-US" sz="4000" dirty="0" smtClean="0">
                <a:effectLst/>
              </a:rPr>
            </a:br>
            <a:r>
              <a:rPr lang="en-US" sz="3600" dirty="0" smtClean="0">
                <a:effectLst/>
              </a:rPr>
              <a:t>GLOBALISASI </a:t>
            </a:r>
            <a:r>
              <a:rPr lang="en-US" sz="3600" dirty="0">
                <a:effectLst/>
              </a:rPr>
              <a:t>DAN PASAR GLOBAL</a:t>
            </a:r>
            <a:br>
              <a:rPr lang="en-US" sz="3600" dirty="0">
                <a:effectLst/>
              </a:rPr>
            </a:br>
            <a:r>
              <a:rPr lang="en-US" sz="4000" dirty="0">
                <a:effectLst/>
              </a:rPr>
              <a:t/>
            </a:r>
            <a:br>
              <a:rPr lang="en-US" sz="4000" dirty="0">
                <a:effectLst/>
              </a:rPr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799" y="5461861"/>
            <a:ext cx="3729741" cy="882119"/>
          </a:xfrm>
        </p:spPr>
        <p:txBody>
          <a:bodyPr/>
          <a:lstStyle/>
          <a:p>
            <a:r>
              <a:rPr lang="en-US" dirty="0" err="1" smtClean="0"/>
              <a:t>Lukman</a:t>
            </a:r>
            <a:r>
              <a:rPr lang="en-US" dirty="0" smtClean="0"/>
              <a:t> Hakim, S.P., M.M.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1942" y="3350079"/>
            <a:ext cx="4717742" cy="3330874"/>
            <a:chOff x="455386" y="178139"/>
            <a:chExt cx="11234055" cy="6279811"/>
          </a:xfrm>
          <a:blipFill dpi="0" rotWithShape="1">
            <a:blip r:embed="rId2"/>
            <a:srcRect/>
            <a:stretch>
              <a:fillRect/>
            </a:stretch>
          </a:blipFill>
        </p:grpSpPr>
        <p:sp>
          <p:nvSpPr>
            <p:cNvPr id="5" name="Rounded Rectangle 4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  <p:pic>
        <p:nvPicPr>
          <p:cNvPr id="24" name="Picture 23" descr="C:\Users\digital marketing\Documents\2021\Oktober\tt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5" y="7374"/>
            <a:ext cx="90678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5181600" y="3105835"/>
            <a:ext cx="358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memahami</a:t>
            </a:r>
            <a:r>
              <a:rPr lang="en-US" sz="3200" dirty="0"/>
              <a:t> </a:t>
            </a:r>
            <a:r>
              <a:rPr lang="en-US" sz="3200" dirty="0" err="1"/>
              <a:t>isu-isu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bisnis</a:t>
            </a:r>
            <a:r>
              <a:rPr lang="en-US" sz="3200" dirty="0"/>
              <a:t> global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58245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1981200"/>
            <a:ext cx="4048125" cy="28630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572000" cy="4525963"/>
          </a:xfrm>
        </p:spPr>
        <p:txBody>
          <a:bodyPr>
            <a:normAutofit fontScale="92500"/>
          </a:bodyPr>
          <a:lstStyle/>
          <a:p>
            <a:pPr marL="550926" indent="-514350">
              <a:buAutoNum type="arabicPeriod" startAt="4"/>
            </a:pP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/>
              <a:t>Pendukung</a:t>
            </a:r>
            <a:r>
              <a:rPr lang="en-US" b="1" dirty="0" smtClean="0"/>
              <a:t>:</a:t>
            </a:r>
          </a:p>
          <a:p>
            <a:pPr marL="550926" indent="-514350">
              <a:buAutoNum type="alphaLcPeriod"/>
            </a:pP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/>
              <a:t>Usaha </a:t>
            </a:r>
            <a:r>
              <a:rPr lang="en-US" dirty="0" err="1"/>
              <a:t>Transportasi</a:t>
            </a:r>
            <a:r>
              <a:rPr lang="en-US" dirty="0" smtClean="0"/>
              <a:t>./ </a:t>
            </a:r>
            <a:r>
              <a:rPr lang="en-US" dirty="0"/>
              <a:t>Freight </a:t>
            </a:r>
            <a:r>
              <a:rPr lang="en-US" dirty="0" smtClean="0"/>
              <a:t>Forwarder</a:t>
            </a:r>
          </a:p>
          <a:p>
            <a:pPr marL="550926" indent="-514350">
              <a:buAutoNum type="alphaLcPeriod"/>
            </a:pPr>
            <a:r>
              <a:rPr lang="en-US" dirty="0"/>
              <a:t>Bank </a:t>
            </a:r>
            <a:r>
              <a:rPr lang="en-US" dirty="0" err="1"/>
              <a:t>Devisa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 err="1"/>
              <a:t>Maskapi</a:t>
            </a:r>
            <a:r>
              <a:rPr lang="en-US" dirty="0"/>
              <a:t> </a:t>
            </a:r>
            <a:r>
              <a:rPr lang="en-US" dirty="0" err="1"/>
              <a:t>Pelayaran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/>
              <a:t>Perusahaan </a:t>
            </a:r>
            <a:r>
              <a:rPr lang="en-US" dirty="0" err="1"/>
              <a:t>Asuransi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 err="1"/>
              <a:t>Atase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di </a:t>
            </a:r>
            <a:r>
              <a:rPr lang="en-US" dirty="0" err="1"/>
              <a:t>Kedutaan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/>
              <a:t>Surveyor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 err="1"/>
              <a:t>Pabean</a:t>
            </a:r>
            <a:r>
              <a:rPr lang="en-US" dirty="0"/>
              <a:t>.</a:t>
            </a:r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563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digital marketing\Documents\Maret 2023\Bahan Ajar Gepan 2022-2023\T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620688"/>
            <a:ext cx="7848872" cy="56166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01733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>
                <a:solidFill>
                  <a:srgbClr val="00B050"/>
                </a:solidFill>
              </a:rPr>
              <a:t>Perspektif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Baru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dalam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Pemasaran</a:t>
            </a:r>
            <a:r>
              <a:rPr lang="en-US" b="1" dirty="0">
                <a:solidFill>
                  <a:srgbClr val="00B050"/>
                </a:solidFill>
              </a:rPr>
              <a:t/>
            </a:r>
            <a:br>
              <a:rPr lang="en-US" b="1" dirty="0">
                <a:solidFill>
                  <a:srgbClr val="00B050"/>
                </a:solidFill>
              </a:rPr>
            </a:b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343400" cy="548640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kebuda-yaan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en-US" dirty="0" smtClean="0"/>
          </a:p>
          <a:p>
            <a:pPr marL="36576" indent="0">
              <a:buNone/>
            </a:pPr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50926" indent="-514350">
              <a:buAutoNum type="alphaLcParenR"/>
            </a:pPr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 smtClean="0"/>
              <a:t>.</a:t>
            </a:r>
          </a:p>
          <a:p>
            <a:pPr marL="550926" indent="-514350">
              <a:buAutoNum type="alphaLcParenR"/>
            </a:pPr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2" y="1828800"/>
            <a:ext cx="4967288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8716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609600"/>
            <a:ext cx="4953000" cy="5943600"/>
          </a:xfrm>
        </p:spPr>
        <p:txBody>
          <a:bodyPr/>
          <a:lstStyle/>
          <a:p>
            <a:pPr marL="36576" indent="0">
              <a:buNone/>
            </a:pP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1980-an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pertengahan</a:t>
            </a:r>
            <a:r>
              <a:rPr lang="en-US" dirty="0"/>
              <a:t> 1990-an. </a:t>
            </a:r>
            <a:endParaRPr lang="en-US" dirty="0" smtClean="0"/>
          </a:p>
          <a:p>
            <a:pPr marL="36576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tahun</a:t>
            </a:r>
            <a:r>
              <a:rPr lang="en-US" dirty="0"/>
              <a:t> 2000, Dana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(IMF)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globalisasi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, </a:t>
            </a:r>
            <a:r>
              <a:rPr lang="en-US" dirty="0" err="1"/>
              <a:t>pergerakan</a:t>
            </a:r>
            <a:r>
              <a:rPr lang="en-US" dirty="0"/>
              <a:t> modal, </a:t>
            </a:r>
            <a:r>
              <a:rPr lang="en-US" dirty="0" err="1"/>
              <a:t>investasi</a:t>
            </a:r>
            <a:r>
              <a:rPr lang="en-US" dirty="0"/>
              <a:t>, </a:t>
            </a:r>
            <a:r>
              <a:rPr lang="en-US" dirty="0" err="1"/>
              <a:t>migrasi</a:t>
            </a:r>
            <a:r>
              <a:rPr lang="en-US" dirty="0"/>
              <a:t>,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pembebasan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. </a:t>
            </a:r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685800"/>
            <a:ext cx="3962400" cy="36345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51773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495800" cy="525780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en-US" dirty="0"/>
              <a:t>Proses </a:t>
            </a:r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mempe-ngaruhi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</a:t>
            </a:r>
          </a:p>
          <a:p>
            <a:pPr marL="36576" indent="0">
              <a:buNone/>
            </a:pPr>
            <a:r>
              <a:rPr lang="en-US" dirty="0" err="1"/>
              <a:t>Pasar</a:t>
            </a:r>
            <a:r>
              <a:rPr lang="en-US" dirty="0"/>
              <a:t> global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r>
              <a:rPr lang="en-US" dirty="0" err="1"/>
              <a:t>Pasar</a:t>
            </a:r>
            <a:r>
              <a:rPr lang="en-US" dirty="0"/>
              <a:t> global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yang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 err="1"/>
              <a:t>belakangan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 smtClean="0"/>
              <a:t>faktor</a:t>
            </a:r>
            <a:r>
              <a:rPr lang="en-US" dirty="0"/>
              <a:t>;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905000"/>
            <a:ext cx="4267200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360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52400"/>
            <a:ext cx="8610600" cy="6477000"/>
          </a:xfrm>
        </p:spPr>
        <p:txBody>
          <a:bodyPr/>
          <a:lstStyle/>
          <a:p>
            <a:pPr marL="550926" indent="-514350">
              <a:spcBef>
                <a:spcPts val="0"/>
              </a:spcBef>
              <a:buAutoNum type="arabicPeriod"/>
            </a:pP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50926" indent="-514350">
              <a:spcBef>
                <a:spcPts val="0"/>
              </a:spcBef>
              <a:buAutoNum type="arabicPeriod"/>
            </a:pP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 smtClean="0"/>
              <a:t>meningkat</a:t>
            </a:r>
            <a:endParaRPr lang="en-US" dirty="0" smtClean="0"/>
          </a:p>
          <a:p>
            <a:pPr marL="36576" indent="0">
              <a:spcBef>
                <a:spcPts val="0"/>
              </a:spcBef>
              <a:buNone/>
            </a:pP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berkembangnya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global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terbukanya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berkecimpung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global</a:t>
            </a:r>
            <a:r>
              <a:rPr lang="en-US" dirty="0" smtClean="0"/>
              <a:t>.</a:t>
            </a:r>
          </a:p>
          <a:p>
            <a:pPr marL="36576" indent="0">
              <a:spcBef>
                <a:spcPts val="0"/>
              </a:spcBef>
              <a:buNone/>
            </a:pPr>
            <a:r>
              <a:rPr lang="en-US" dirty="0" err="1" smtClean="0"/>
              <a:t>Misalnya</a:t>
            </a:r>
            <a:r>
              <a:rPr lang="en-US" dirty="0" smtClean="0"/>
              <a:t>’</a:t>
            </a:r>
          </a:p>
          <a:p>
            <a:pPr marL="550926" indent="-514350">
              <a:spcBef>
                <a:spcPts val="0"/>
              </a:spcBef>
              <a:buAutoNum type="alphaLcParenR"/>
            </a:pPr>
            <a:r>
              <a:rPr lang="en-US" dirty="0" smtClean="0"/>
              <a:t>Perusahaan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di </a:t>
            </a:r>
            <a:r>
              <a:rPr lang="en-US" dirty="0" err="1"/>
              <a:t>negara</a:t>
            </a:r>
            <a:r>
              <a:rPr lang="en-US" dirty="0"/>
              <a:t> lain yang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buruhnya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 marL="550926" indent="-514350">
              <a:spcBef>
                <a:spcPts val="0"/>
              </a:spcBef>
              <a:buAutoNum type="alphaLcParenR"/>
            </a:pPr>
            <a:r>
              <a:rPr lang="en-US" dirty="0"/>
              <a:t>Perusahaan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di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memper-murah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 smtClean="0"/>
              <a:t>produknya</a:t>
            </a:r>
            <a:endParaRPr lang="en-US" dirty="0" smtClean="0"/>
          </a:p>
          <a:p>
            <a:pPr marL="550926" indent="-514350">
              <a:spcBef>
                <a:spcPts val="0"/>
              </a:spcBef>
              <a:buAutoNum type="alphaLcParenR"/>
            </a:pPr>
            <a:r>
              <a:rPr lang="en-US" dirty="0" err="1"/>
              <a:t>Perusaahaan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target </a:t>
            </a:r>
            <a:r>
              <a:rPr lang="en-US" dirty="0" err="1"/>
              <a:t>konsumen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 di </a:t>
            </a:r>
            <a:r>
              <a:rPr lang="en-US" dirty="0" err="1"/>
              <a:t>negara</a:t>
            </a:r>
            <a:r>
              <a:rPr lang="en-US" dirty="0"/>
              <a:t> lain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.</a:t>
            </a:r>
            <a:endParaRPr lang="en-US" dirty="0" smtClean="0"/>
          </a:p>
          <a:p>
            <a:pPr marL="550926" indent="-514350">
              <a:spcBef>
                <a:spcPts val="0"/>
              </a:spcBef>
              <a:buAutoNum type="alphaLcParenR"/>
            </a:pPr>
            <a:endParaRPr lang="en-US" dirty="0"/>
          </a:p>
          <a:p>
            <a:pPr marL="36576" indent="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1927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630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700" dirty="0" err="1"/>
              <a:t>Setimpal</a:t>
            </a:r>
            <a:r>
              <a:rPr lang="en-US" sz="2700" dirty="0"/>
              <a:t> </a:t>
            </a:r>
            <a:r>
              <a:rPr lang="en-US" sz="2700" dirty="0" err="1"/>
              <a:t>dengaan</a:t>
            </a:r>
            <a:r>
              <a:rPr lang="en-US" sz="2700" dirty="0"/>
              <a:t> </a:t>
            </a:r>
            <a:r>
              <a:rPr lang="en-US" sz="2700" dirty="0" err="1"/>
              <a:t>kesempatan</a:t>
            </a:r>
            <a:r>
              <a:rPr lang="en-US" sz="2700" dirty="0"/>
              <a:t> yang </a:t>
            </a:r>
            <a:r>
              <a:rPr lang="en-US" sz="2700" dirty="0" err="1"/>
              <a:t>didapat</a:t>
            </a:r>
            <a:r>
              <a:rPr lang="en-US" sz="2700" dirty="0"/>
              <a:t>, </a:t>
            </a:r>
            <a:r>
              <a:rPr lang="en-US" sz="2700" dirty="0" err="1"/>
              <a:t>pasar</a:t>
            </a:r>
            <a:r>
              <a:rPr lang="en-US" sz="2700" dirty="0"/>
              <a:t> global pun </a:t>
            </a:r>
            <a:r>
              <a:rPr lang="en-US" sz="2700" dirty="0" err="1"/>
              <a:t>memiliki</a:t>
            </a:r>
            <a:r>
              <a:rPr lang="en-US" sz="2700" dirty="0"/>
              <a:t> </a:t>
            </a:r>
            <a:r>
              <a:rPr lang="en-US" sz="2700" dirty="0" err="1"/>
              <a:t>resiko</a:t>
            </a:r>
            <a:r>
              <a:rPr lang="en-US" sz="2700" dirty="0"/>
              <a:t> yang </a:t>
            </a:r>
            <a:r>
              <a:rPr lang="en-US" sz="2700" dirty="0" err="1"/>
              <a:t>tidak</a:t>
            </a:r>
            <a:r>
              <a:rPr lang="en-US" sz="2700" dirty="0"/>
              <a:t> </a:t>
            </a:r>
            <a:r>
              <a:rPr lang="en-US" sz="2700" dirty="0" err="1"/>
              <a:t>sedikit</a:t>
            </a:r>
            <a:r>
              <a:rPr lang="en-US" sz="2700" dirty="0"/>
              <a:t>. </a:t>
            </a:r>
            <a:r>
              <a:rPr lang="en-US" sz="2700" dirty="0" err="1"/>
              <a:t>Banyak</a:t>
            </a:r>
            <a:r>
              <a:rPr lang="en-US" sz="2700" dirty="0"/>
              <a:t> </a:t>
            </a:r>
            <a:r>
              <a:rPr lang="en-US" sz="2700" dirty="0" err="1"/>
              <a:t>hambatan</a:t>
            </a:r>
            <a:r>
              <a:rPr lang="en-US" sz="2700" dirty="0"/>
              <a:t> </a:t>
            </a:r>
            <a:r>
              <a:rPr lang="en-US" sz="2700" dirty="0" err="1"/>
              <a:t>dan</a:t>
            </a:r>
            <a:r>
              <a:rPr lang="en-US" sz="2700" dirty="0"/>
              <a:t> </a:t>
            </a:r>
            <a:r>
              <a:rPr lang="en-US" sz="2700" dirty="0" err="1"/>
              <a:t>kendala</a:t>
            </a:r>
            <a:r>
              <a:rPr lang="en-US" sz="2700" dirty="0"/>
              <a:t> yang </a:t>
            </a:r>
            <a:r>
              <a:rPr lang="en-US" sz="2700" dirty="0" err="1"/>
              <a:t>akan</a:t>
            </a:r>
            <a:r>
              <a:rPr lang="en-US" sz="2700" dirty="0"/>
              <a:t> </a:t>
            </a:r>
            <a:r>
              <a:rPr lang="en-US" sz="2700" dirty="0" err="1"/>
              <a:t>dihadapi</a:t>
            </a:r>
            <a:r>
              <a:rPr lang="en-US" sz="2700" dirty="0"/>
              <a:t> </a:t>
            </a:r>
            <a:r>
              <a:rPr lang="en-US" sz="2700" dirty="0" err="1"/>
              <a:t>oleh</a:t>
            </a:r>
            <a:r>
              <a:rPr lang="en-US" sz="2700" dirty="0"/>
              <a:t> para </a:t>
            </a:r>
            <a:r>
              <a:rPr lang="en-US" sz="2700" dirty="0" err="1"/>
              <a:t>pelaku</a:t>
            </a:r>
            <a:r>
              <a:rPr lang="en-US" sz="2700" dirty="0"/>
              <a:t> </a:t>
            </a:r>
            <a:r>
              <a:rPr lang="en-US" sz="2700" dirty="0" err="1"/>
              <a:t>bisnis</a:t>
            </a:r>
            <a:r>
              <a:rPr lang="en-US" sz="2700" dirty="0"/>
              <a:t> di </a:t>
            </a:r>
            <a:r>
              <a:rPr lang="en-US" sz="2700" dirty="0" err="1"/>
              <a:t>pasar</a:t>
            </a:r>
            <a:r>
              <a:rPr lang="en-US" sz="2700" dirty="0"/>
              <a:t> global, </a:t>
            </a:r>
            <a:r>
              <a:rPr lang="en-US" sz="2700" dirty="0" err="1"/>
              <a:t>diantaranya</a:t>
            </a:r>
            <a:r>
              <a:rPr lang="en-US" sz="2700" dirty="0"/>
              <a:t> </a:t>
            </a:r>
            <a:r>
              <a:rPr lang="en-US" sz="2700" dirty="0" err="1"/>
              <a:t>adalah</a:t>
            </a:r>
            <a:r>
              <a:rPr lang="en-US" sz="2700" dirty="0"/>
              <a:t>: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8763000" cy="4876800"/>
          </a:xfrm>
        </p:spPr>
        <p:txBody>
          <a:bodyPr>
            <a:normAutofit/>
          </a:bodyPr>
          <a:lstStyle/>
          <a:p>
            <a:pPr marL="550926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/>
              <a:t>budaya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selera</a:t>
            </a:r>
            <a:r>
              <a:rPr lang="en-US" sz="2800" dirty="0" smtClean="0"/>
              <a:t>.</a:t>
            </a:r>
          </a:p>
          <a:p>
            <a:pPr marL="550926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en-US" sz="2800" dirty="0" err="1"/>
              <a:t>Perbedaan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beli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 smtClean="0"/>
              <a:t>.</a:t>
            </a:r>
          </a:p>
          <a:p>
            <a:pPr marL="550926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 smtClean="0"/>
              <a:t>.</a:t>
            </a:r>
          </a:p>
          <a:p>
            <a:pPr marL="550926" indent="-514350">
              <a:lnSpc>
                <a:spcPct val="120000"/>
              </a:lnSpc>
              <a:spcBef>
                <a:spcPts val="0"/>
              </a:spcBef>
              <a:buAutoNum type="alphaLcParenR"/>
            </a:pPr>
            <a:endParaRPr lang="en-US" sz="2800" dirty="0"/>
          </a:p>
          <a:p>
            <a:pPr marL="36576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1026" name="Picture 2" descr="C:\Users\Digital Marketing\Documents\2024\Bahan Ajar\Bisnis Internasional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33800"/>
            <a:ext cx="3667125" cy="24461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igital Marketing\Documents\2024\Bahan Ajar\Bisnis Internasional\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698965"/>
            <a:ext cx="3771900" cy="25158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45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sz="3200" b="1" dirty="0"/>
              <a:t>AKTIVITAS BISNIS INTERNASIONAL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 marL="36576" indent="0" algn="ctr">
              <a:spcBef>
                <a:spcPts val="0"/>
              </a:spcBef>
              <a:buNone/>
            </a:pP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endParaRPr lang="en-US" dirty="0" smtClean="0"/>
          </a:p>
          <a:p>
            <a:pPr marL="550926" indent="-514350" algn="ctr">
              <a:spcBef>
                <a:spcPts val="0"/>
              </a:spcBef>
              <a:buAutoNum type="arabicPeriod"/>
            </a:pPr>
            <a:r>
              <a:rPr lang="en-US" dirty="0" err="1" smtClean="0"/>
              <a:t>Ekspor</a:t>
            </a:r>
            <a:endParaRPr lang="en-US" dirty="0" smtClean="0"/>
          </a:p>
          <a:p>
            <a:pPr marL="550926" indent="-514350" algn="ctr">
              <a:spcBef>
                <a:spcPts val="0"/>
              </a:spcBef>
              <a:buAutoNum type="arabicParenBoth"/>
            </a:pPr>
            <a:r>
              <a:rPr lang="en-US" dirty="0" err="1" smtClean="0"/>
              <a:t>Perdagangan</a:t>
            </a:r>
            <a:r>
              <a:rPr lang="en-US" dirty="0" smtClean="0"/>
              <a:t> Tangible</a:t>
            </a:r>
          </a:p>
          <a:p>
            <a:pPr marL="550926" indent="-514350" algn="ctr">
              <a:spcBef>
                <a:spcPts val="0"/>
              </a:spcBef>
              <a:buAutoNum type="arabicParenBoth"/>
            </a:pP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/>
              <a:t>Intangible </a:t>
            </a:r>
            <a:endParaRPr lang="en-US" dirty="0" smtClean="0"/>
          </a:p>
          <a:p>
            <a:pPr marL="550926" indent="-514350" algn="ctr">
              <a:spcBef>
                <a:spcPts val="0"/>
              </a:spcBef>
              <a:buAutoNum type="arabicParenBoth"/>
            </a:pPr>
            <a:endParaRPr lang="en-US" dirty="0"/>
          </a:p>
          <a:p>
            <a:pPr marL="36576" indent="0" algn="r">
              <a:spcBef>
                <a:spcPts val="0"/>
              </a:spcBef>
              <a:buNone/>
            </a:pPr>
            <a:r>
              <a:rPr lang="en-US" b="1" dirty="0" err="1" smtClean="0"/>
              <a:t>Aktivitas</a:t>
            </a:r>
            <a:r>
              <a:rPr lang="en-US" b="1" dirty="0" smtClean="0"/>
              <a:t> </a:t>
            </a:r>
            <a:r>
              <a:rPr lang="en-US" b="1" dirty="0" err="1" smtClean="0"/>
              <a:t>Bisnis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endParaRPr lang="en-US" b="1" dirty="0" smtClean="0"/>
          </a:p>
          <a:p>
            <a:pPr marL="550926" indent="-514350" algn="r">
              <a:spcBef>
                <a:spcPts val="0"/>
              </a:spcBef>
              <a:buAutoNum type="arabicPeriod"/>
            </a:pPr>
            <a:r>
              <a:rPr lang="en-US" b="1" dirty="0" err="1" smtClean="0"/>
              <a:t>Ekspor</a:t>
            </a:r>
            <a:endParaRPr lang="en-US" b="1" dirty="0" smtClean="0"/>
          </a:p>
          <a:p>
            <a:pPr marL="550926" indent="-514350" algn="r">
              <a:spcBef>
                <a:spcPts val="0"/>
              </a:spcBef>
              <a:buAutoNum type="arabicPeriod"/>
            </a:pPr>
            <a:r>
              <a:rPr lang="en-US" b="1" dirty="0" smtClean="0"/>
              <a:t>Import</a:t>
            </a:r>
          </a:p>
          <a:p>
            <a:pPr marL="550926" indent="-514350" algn="r">
              <a:spcBef>
                <a:spcPts val="0"/>
              </a:spcBef>
              <a:buAutoNum type="arabicPeriod"/>
            </a:pPr>
            <a:r>
              <a:rPr lang="en-US" b="1" dirty="0" err="1" smtClean="0"/>
              <a:t>Lesensi</a:t>
            </a:r>
            <a:endParaRPr lang="en-US" b="1" dirty="0" smtClean="0"/>
          </a:p>
          <a:p>
            <a:pPr marL="550926" indent="-514350" algn="r">
              <a:spcBef>
                <a:spcPts val="0"/>
              </a:spcBef>
              <a:buAutoNum type="arabicPeriod"/>
            </a:pPr>
            <a:r>
              <a:rPr lang="en-US" b="1" dirty="0" err="1" smtClean="0"/>
              <a:t>Waralaba</a:t>
            </a:r>
            <a:endParaRPr lang="en-US" b="1" dirty="0" smtClean="0"/>
          </a:p>
          <a:p>
            <a:pPr marL="550926" indent="-514350" algn="r">
              <a:spcBef>
                <a:spcPts val="0"/>
              </a:spcBef>
              <a:buAutoNum type="arabicPeriod"/>
            </a:pPr>
            <a:r>
              <a:rPr lang="en-US" b="1" dirty="0" err="1" smtClean="0"/>
              <a:t>Kontrak</a:t>
            </a:r>
            <a:r>
              <a:rPr lang="en-US" b="1" dirty="0" smtClean="0"/>
              <a:t> </a:t>
            </a:r>
            <a:r>
              <a:rPr lang="en-US" b="1" dirty="0" err="1" smtClean="0"/>
              <a:t>Manajemen</a:t>
            </a:r>
            <a:endParaRPr lang="en-US" dirty="0"/>
          </a:p>
        </p:txBody>
      </p:sp>
      <p:pic>
        <p:nvPicPr>
          <p:cNvPr id="2051" name="Picture 3" descr="C:\Users\Digital Marketing\Documents\2024\Bahan Ajar\Bisnis Internasional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91" y="4321466"/>
            <a:ext cx="3918709" cy="20685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919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PERUSAHAAN </a:t>
            </a:r>
            <a:r>
              <a:rPr lang="en-US" b="1" dirty="0"/>
              <a:t>MULTINASIONAL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3657600" cy="533400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, </a:t>
            </a:r>
            <a:endParaRPr lang="en-US" dirty="0" smtClean="0"/>
          </a:p>
          <a:p>
            <a:pPr marL="36576" indent="0">
              <a:buNone/>
            </a:pPr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</a:t>
            </a:r>
          </a:p>
          <a:p>
            <a:pPr marL="550926" indent="-514350">
              <a:buAutoNum type="arabicPeriod"/>
            </a:pP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/>
              <a:t>Eksportir</a:t>
            </a:r>
            <a:r>
              <a:rPr lang="en-US" b="1" dirty="0" smtClean="0"/>
              <a:t>:</a:t>
            </a:r>
          </a:p>
          <a:p>
            <a:pPr marL="550926" indent="-514350">
              <a:buAutoNum type="alphaLcPeriod"/>
            </a:pPr>
            <a:r>
              <a:rPr lang="en-US" dirty="0" err="1" smtClean="0"/>
              <a:t>Produsen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/>
              <a:t>Confirming </a:t>
            </a:r>
            <a:r>
              <a:rPr lang="en-US" dirty="0" smtClean="0"/>
              <a:t>House</a:t>
            </a:r>
          </a:p>
          <a:p>
            <a:pPr marL="550926" indent="-514350">
              <a:buAutoNum type="alphaLcPeriod"/>
            </a:pPr>
            <a:r>
              <a:rPr lang="en-US" dirty="0" err="1"/>
              <a:t>Pedagang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 err="1"/>
              <a:t>Agen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/>
              <a:t>Trading House.</a:t>
            </a:r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447800"/>
            <a:ext cx="5410200" cy="3733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89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Importir</a:t>
            </a:r>
            <a:r>
              <a:rPr lang="en-US" b="1" dirty="0" smtClean="0"/>
              <a:t>:</a:t>
            </a:r>
          </a:p>
          <a:p>
            <a:pPr marL="550926" indent="-514350">
              <a:buAutoNum type="alphaLcPeriod"/>
            </a:pPr>
            <a:r>
              <a:rPr lang="en-US" dirty="0" err="1" smtClean="0"/>
              <a:t>Pengusaha</a:t>
            </a:r>
            <a:r>
              <a:rPr lang="en-US" dirty="0" smtClean="0"/>
              <a:t> (Import merchant)</a:t>
            </a:r>
          </a:p>
          <a:p>
            <a:pPr marL="550926" indent="-514350">
              <a:buAutoNum type="alphaLcPeriod"/>
            </a:pPr>
            <a:r>
              <a:rPr lang="en-US" dirty="0" err="1"/>
              <a:t>Aproved</a:t>
            </a:r>
            <a:r>
              <a:rPr lang="en-US" dirty="0"/>
              <a:t> </a:t>
            </a:r>
            <a:r>
              <a:rPr lang="en-US" dirty="0" smtClean="0"/>
              <a:t>Importer</a:t>
            </a:r>
          </a:p>
          <a:p>
            <a:pPr marL="550926" indent="-514350">
              <a:buAutoNum type="alphaLcPeriod"/>
            </a:pP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/>
              <a:t>Sole Agent Importer.</a:t>
            </a:r>
            <a:endParaRPr lang="en-US" dirty="0" smtClean="0"/>
          </a:p>
          <a:p>
            <a:pPr marL="36576" indent="0">
              <a:buNone/>
            </a:pPr>
            <a:endParaRPr lang="en-US" dirty="0"/>
          </a:p>
          <a:p>
            <a:pPr marL="36576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295400"/>
            <a:ext cx="4495800" cy="4830763"/>
          </a:xfrm>
        </p:spPr>
        <p:txBody>
          <a:bodyPr/>
          <a:lstStyle/>
          <a:p>
            <a:pPr marL="550926" indent="-514350">
              <a:buAutoNum type="arabicPeriod" startAt="3"/>
            </a:pP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Promosi</a:t>
            </a:r>
            <a:r>
              <a:rPr lang="en-US" b="1" dirty="0" smtClean="0"/>
              <a:t>:</a:t>
            </a:r>
          </a:p>
          <a:p>
            <a:pPr marL="550926" indent="-514350">
              <a:buAutoNum type="alphaLcPeriod"/>
            </a:pPr>
            <a:r>
              <a:rPr lang="en-US" dirty="0" smtClean="0"/>
              <a:t>Kantor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/>
              <a:t>Kantor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. </a:t>
            </a:r>
            <a:endParaRPr lang="en-US" dirty="0" smtClean="0"/>
          </a:p>
          <a:p>
            <a:pPr marL="550926" indent="-514350">
              <a:buAutoNum type="alphaLcPeriod"/>
            </a:pP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Hibah</a:t>
            </a:r>
            <a:r>
              <a:rPr lang="en-US" dirty="0"/>
              <a:t> </a:t>
            </a:r>
            <a:r>
              <a:rPr lang="en-US" dirty="0" err="1"/>
              <a:t>Perdangan</a:t>
            </a:r>
            <a:r>
              <a:rPr lang="en-US" dirty="0" smtClean="0"/>
              <a:t>.</a:t>
            </a:r>
          </a:p>
          <a:p>
            <a:pPr marL="550926" indent="-514350">
              <a:buAutoNum type="alphaLcPeriod"/>
            </a:pP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Nasional.</a:t>
            </a:r>
          </a:p>
          <a:p>
            <a:pPr marL="36576" indent="0"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600" y="5715000"/>
            <a:ext cx="4648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810000" y="5943600"/>
            <a:ext cx="4495800" cy="457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64484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262</TotalTime>
  <Words>376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Technic</vt:lpstr>
      <vt:lpstr>BAB 2  GLOBALISASI DAN PASAR GLOBAL  </vt:lpstr>
      <vt:lpstr> Perspektif Baru dalam Pemasaran </vt:lpstr>
      <vt:lpstr>PowerPoint Presentation</vt:lpstr>
      <vt:lpstr>Lanjutan….</vt:lpstr>
      <vt:lpstr>PowerPoint Presentation</vt:lpstr>
      <vt:lpstr> Setimpal dengaan kesempatan yang didapat, pasar global pun memiliki resiko yang tidak sedikit. Banyak hambatan dan kendala yang akan dihadapi oleh para pelaku bisnis di pasar global, diantaranya adalah: </vt:lpstr>
      <vt:lpstr>AKTIVITAS BISNIS INTERNASIONAL</vt:lpstr>
      <vt:lpstr> PERUSAHAAN MULTINASIONAL </vt:lpstr>
      <vt:lpstr>Lanjutan……</vt:lpstr>
      <vt:lpstr>Lanjutan…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2  KONSEP PEMASARAN DAN ORIENTASI</dc:title>
  <dc:creator>Digital Marketing</dc:creator>
  <cp:lastModifiedBy>Digital Marketing</cp:lastModifiedBy>
  <cp:revision>12</cp:revision>
  <dcterms:created xsi:type="dcterms:W3CDTF">2024-03-14T04:55:38Z</dcterms:created>
  <dcterms:modified xsi:type="dcterms:W3CDTF">2024-03-18T00:38:58Z</dcterms:modified>
</cp:coreProperties>
</file>