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306" r:id="rId2"/>
    <p:sldId id="311" r:id="rId3"/>
    <p:sldId id="287" r:id="rId4"/>
    <p:sldId id="288" r:id="rId5"/>
    <p:sldId id="280" r:id="rId6"/>
    <p:sldId id="279" r:id="rId7"/>
    <p:sldId id="284" r:id="rId8"/>
    <p:sldId id="281" r:id="rId9"/>
    <p:sldId id="283" r:id="rId10"/>
    <p:sldId id="307" r:id="rId11"/>
    <p:sldId id="277" r:id="rId12"/>
    <p:sldId id="310" r:id="rId13"/>
    <p:sldId id="317" r:id="rId14"/>
    <p:sldId id="313" r:id="rId15"/>
    <p:sldId id="316" r:id="rId16"/>
    <p:sldId id="278" r:id="rId17"/>
    <p:sldId id="315" r:id="rId18"/>
    <p:sldId id="318" r:id="rId19"/>
    <p:sldId id="312" r:id="rId20"/>
    <p:sldId id="30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668"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3E699-5D12-4556-867C-A4E730393E7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493F9236-6FD4-4571-B97A-04931A2447DF}">
      <dgm:prSet phldrT="[Text]"/>
      <dgm:spPr/>
      <dgm:t>
        <a:bodyPr/>
        <a:lstStyle/>
        <a:p>
          <a:r>
            <a:rPr lang="id-ID" dirty="0"/>
            <a:t>1. Cari Jenis Literatur yang sesuai</a:t>
          </a:r>
        </a:p>
      </dgm:t>
    </dgm:pt>
    <dgm:pt modelId="{2C139909-831B-4D32-947F-D739DD58FFD5}" type="parTrans" cxnId="{44ACF5EA-AF3C-42B7-B373-AA85B6A72650}">
      <dgm:prSet/>
      <dgm:spPr/>
      <dgm:t>
        <a:bodyPr/>
        <a:lstStyle/>
        <a:p>
          <a:endParaRPr lang="id-ID"/>
        </a:p>
      </dgm:t>
    </dgm:pt>
    <dgm:pt modelId="{12FCF202-450F-404A-A57C-F30CD00D7193}" type="sibTrans" cxnId="{44ACF5EA-AF3C-42B7-B373-AA85B6A72650}">
      <dgm:prSet/>
      <dgm:spPr/>
      <dgm:t>
        <a:bodyPr/>
        <a:lstStyle/>
        <a:p>
          <a:endParaRPr lang="id-ID"/>
        </a:p>
      </dgm:t>
    </dgm:pt>
    <dgm:pt modelId="{44758379-A14B-4251-A80F-AB25B2AEF4F5}">
      <dgm:prSet phldrT="[Text]"/>
      <dgm:spPr/>
      <dgm:t>
        <a:bodyPr/>
        <a:lstStyle/>
        <a:p>
          <a:r>
            <a:rPr lang="id-ID" dirty="0"/>
            <a:t>2. Cari Naskah Dari Publikasi Yang Sesuai</a:t>
          </a:r>
        </a:p>
      </dgm:t>
    </dgm:pt>
    <dgm:pt modelId="{3DB2D30C-DC6E-4AFA-BCF2-51FBF8867102}" type="parTrans" cxnId="{6E15E26E-74A1-4107-AAAA-B0AA51F49CA6}">
      <dgm:prSet/>
      <dgm:spPr/>
      <dgm:t>
        <a:bodyPr/>
        <a:lstStyle/>
        <a:p>
          <a:endParaRPr lang="id-ID"/>
        </a:p>
      </dgm:t>
    </dgm:pt>
    <dgm:pt modelId="{08F428F3-F88A-4084-A384-15E8ADD9666D}" type="sibTrans" cxnId="{6E15E26E-74A1-4107-AAAA-B0AA51F49CA6}">
      <dgm:prSet/>
      <dgm:spPr/>
      <dgm:t>
        <a:bodyPr/>
        <a:lstStyle/>
        <a:p>
          <a:endParaRPr lang="id-ID"/>
        </a:p>
      </dgm:t>
    </dgm:pt>
    <dgm:pt modelId="{182A22C0-B25F-4AA2-A7CC-55C445BC1960}">
      <dgm:prSet phldrT="[Text]"/>
      <dgm:spPr/>
      <dgm:t>
        <a:bodyPr/>
        <a:lstStyle/>
        <a:p>
          <a:r>
            <a:rPr lang="id-ID" dirty="0"/>
            <a:t>3. Cari Naskah dengan Variabel yang sesuai</a:t>
          </a:r>
        </a:p>
      </dgm:t>
    </dgm:pt>
    <dgm:pt modelId="{9A305C3A-EAC0-4411-B633-1B7D3D1525AE}" type="parTrans" cxnId="{1178FD6A-D532-4E5C-9BE2-28AC70F94B54}">
      <dgm:prSet/>
      <dgm:spPr/>
      <dgm:t>
        <a:bodyPr/>
        <a:lstStyle/>
        <a:p>
          <a:endParaRPr lang="id-ID"/>
        </a:p>
      </dgm:t>
    </dgm:pt>
    <dgm:pt modelId="{ADDAD173-7C98-4EE1-8F8E-D187CF89D50A}" type="sibTrans" cxnId="{1178FD6A-D532-4E5C-9BE2-28AC70F94B54}">
      <dgm:prSet/>
      <dgm:spPr/>
      <dgm:t>
        <a:bodyPr/>
        <a:lstStyle/>
        <a:p>
          <a:endParaRPr lang="id-ID"/>
        </a:p>
      </dgm:t>
    </dgm:pt>
    <dgm:pt modelId="{9BF50A72-7D43-4D1D-A29D-0CA71EC2F0FF}">
      <dgm:prSet phldrT="[Text]"/>
      <dgm:spPr/>
      <dgm:t>
        <a:bodyPr/>
        <a:lstStyle/>
        <a:p>
          <a:r>
            <a:rPr lang="id-ID" dirty="0"/>
            <a:t>4. Bahaslah Pemikiran Ilmuwan atau peneliti yang dirujuk</a:t>
          </a:r>
        </a:p>
      </dgm:t>
    </dgm:pt>
    <dgm:pt modelId="{C7143807-C1E0-4833-B755-1826C1DDBC18}" type="parTrans" cxnId="{8BCEB12D-CF0F-4A20-97C0-FEA17F7837D9}">
      <dgm:prSet/>
      <dgm:spPr/>
      <dgm:t>
        <a:bodyPr/>
        <a:lstStyle/>
        <a:p>
          <a:endParaRPr lang="id-ID"/>
        </a:p>
      </dgm:t>
    </dgm:pt>
    <dgm:pt modelId="{26251CF2-4B5E-417F-9714-2E75D5C8E8F0}" type="sibTrans" cxnId="{8BCEB12D-CF0F-4A20-97C0-FEA17F7837D9}">
      <dgm:prSet/>
      <dgm:spPr/>
      <dgm:t>
        <a:bodyPr/>
        <a:lstStyle/>
        <a:p>
          <a:endParaRPr lang="id-ID"/>
        </a:p>
      </dgm:t>
    </dgm:pt>
    <dgm:pt modelId="{17E2890A-D565-4959-9A09-E784E797D920}">
      <dgm:prSet phldrT="[Text]"/>
      <dgm:spPr/>
      <dgm:t>
        <a:bodyPr/>
        <a:lstStyle/>
        <a:p>
          <a:r>
            <a:rPr lang="id-ID" dirty="0"/>
            <a:t>5. Bahas Substansi</a:t>
          </a:r>
        </a:p>
      </dgm:t>
    </dgm:pt>
    <dgm:pt modelId="{7A90927B-1507-42B6-AE1F-6F897E1C21BF}" type="parTrans" cxnId="{448678B0-0EA9-48B6-B841-B048BB85E455}">
      <dgm:prSet/>
      <dgm:spPr/>
      <dgm:t>
        <a:bodyPr/>
        <a:lstStyle/>
        <a:p>
          <a:endParaRPr lang="id-ID"/>
        </a:p>
      </dgm:t>
    </dgm:pt>
    <dgm:pt modelId="{C9F34959-7377-4FA2-A581-BCCE345C2864}" type="sibTrans" cxnId="{448678B0-0EA9-48B6-B841-B048BB85E455}">
      <dgm:prSet/>
      <dgm:spPr/>
      <dgm:t>
        <a:bodyPr/>
        <a:lstStyle/>
        <a:p>
          <a:endParaRPr lang="id-ID"/>
        </a:p>
      </dgm:t>
    </dgm:pt>
    <dgm:pt modelId="{729EF31B-0697-423F-8E27-8DFF43A175DE}">
      <dgm:prSet phldrT="[Text]"/>
      <dgm:spPr/>
      <dgm:t>
        <a:bodyPr/>
        <a:lstStyle/>
        <a:p>
          <a:r>
            <a:rPr lang="id-ID" dirty="0"/>
            <a:t>6. Carilah Pro-Kons</a:t>
          </a:r>
        </a:p>
      </dgm:t>
    </dgm:pt>
    <dgm:pt modelId="{816AC67F-2AFF-4DE9-9539-A92D839FFB4E}" type="parTrans" cxnId="{EF6234A0-A535-4CB8-BE59-F33C7842B2F1}">
      <dgm:prSet/>
      <dgm:spPr/>
      <dgm:t>
        <a:bodyPr/>
        <a:lstStyle/>
        <a:p>
          <a:endParaRPr lang="id-ID"/>
        </a:p>
      </dgm:t>
    </dgm:pt>
    <dgm:pt modelId="{659F0BC8-4B04-4FD9-B817-CC3F95DC63DD}" type="sibTrans" cxnId="{EF6234A0-A535-4CB8-BE59-F33C7842B2F1}">
      <dgm:prSet/>
      <dgm:spPr/>
      <dgm:t>
        <a:bodyPr/>
        <a:lstStyle/>
        <a:p>
          <a:endParaRPr lang="id-ID"/>
        </a:p>
      </dgm:t>
    </dgm:pt>
    <dgm:pt modelId="{F75980CD-8667-494D-B344-4CBFD32AC802}">
      <dgm:prSet phldrT="[Text]"/>
      <dgm:spPr/>
      <dgm:t>
        <a:bodyPr/>
        <a:lstStyle/>
        <a:p>
          <a:r>
            <a:rPr lang="id-ID" dirty="0"/>
            <a:t>7. Kembangkan Proposisi dan Grand Theoretical Model atau Grand Synthesis Model</a:t>
          </a:r>
        </a:p>
      </dgm:t>
    </dgm:pt>
    <dgm:pt modelId="{87411C14-1EE6-422F-AEE2-389194E03DB3}" type="parTrans" cxnId="{C088C533-CA7E-4DC1-B23C-422BB996E902}">
      <dgm:prSet/>
      <dgm:spPr/>
      <dgm:t>
        <a:bodyPr/>
        <a:lstStyle/>
        <a:p>
          <a:endParaRPr lang="id-ID"/>
        </a:p>
      </dgm:t>
    </dgm:pt>
    <dgm:pt modelId="{3EB0045D-3867-429D-AB38-F3E263D2E107}" type="sibTrans" cxnId="{C088C533-CA7E-4DC1-B23C-422BB996E902}">
      <dgm:prSet/>
      <dgm:spPr/>
      <dgm:t>
        <a:bodyPr/>
        <a:lstStyle/>
        <a:p>
          <a:endParaRPr lang="id-ID"/>
        </a:p>
      </dgm:t>
    </dgm:pt>
    <dgm:pt modelId="{A9C7F7E0-894D-4713-A7F7-21E09ABEDD2F}">
      <dgm:prSet phldrT="[Text]"/>
      <dgm:spPr/>
      <dgm:t>
        <a:bodyPr/>
        <a:lstStyle/>
        <a:p>
          <a:r>
            <a:rPr lang="id-ID" dirty="0"/>
            <a:t>8. Kembangkan Hipotesis dan Empirical Research Model</a:t>
          </a:r>
        </a:p>
      </dgm:t>
    </dgm:pt>
    <dgm:pt modelId="{5F3C8C14-12ED-420E-B9CD-A47D907CCB02}" type="parTrans" cxnId="{162C648C-B180-44B7-8161-278AD1001BFF}">
      <dgm:prSet/>
      <dgm:spPr/>
      <dgm:t>
        <a:bodyPr/>
        <a:lstStyle/>
        <a:p>
          <a:endParaRPr lang="id-ID"/>
        </a:p>
      </dgm:t>
    </dgm:pt>
    <dgm:pt modelId="{48D98355-8313-4A2D-81E5-CF1E8BA42AC7}" type="sibTrans" cxnId="{162C648C-B180-44B7-8161-278AD1001BFF}">
      <dgm:prSet/>
      <dgm:spPr/>
      <dgm:t>
        <a:bodyPr/>
        <a:lstStyle/>
        <a:p>
          <a:endParaRPr lang="id-ID"/>
        </a:p>
      </dgm:t>
    </dgm:pt>
    <dgm:pt modelId="{2B2794CB-F04D-497A-B771-4F111FC7D19E}" type="pres">
      <dgm:prSet presAssocID="{B063E699-5D12-4556-867C-A4E730393E75}" presName="diagram" presStyleCnt="0">
        <dgm:presLayoutVars>
          <dgm:dir/>
          <dgm:resizeHandles val="exact"/>
        </dgm:presLayoutVars>
      </dgm:prSet>
      <dgm:spPr/>
    </dgm:pt>
    <dgm:pt modelId="{4B4A1CFA-1CB8-47AE-AD24-C2C633570E06}" type="pres">
      <dgm:prSet presAssocID="{493F9236-6FD4-4571-B97A-04931A2447DF}" presName="node" presStyleLbl="node1" presStyleIdx="0" presStyleCnt="8">
        <dgm:presLayoutVars>
          <dgm:bulletEnabled val="1"/>
        </dgm:presLayoutVars>
      </dgm:prSet>
      <dgm:spPr/>
    </dgm:pt>
    <dgm:pt modelId="{A940F017-9C50-4514-9E42-73D724E3DA1C}" type="pres">
      <dgm:prSet presAssocID="{12FCF202-450F-404A-A57C-F30CD00D7193}" presName="sibTrans" presStyleCnt="0"/>
      <dgm:spPr/>
    </dgm:pt>
    <dgm:pt modelId="{D46A35CC-B5F3-4C41-B357-6025482A13F5}" type="pres">
      <dgm:prSet presAssocID="{44758379-A14B-4251-A80F-AB25B2AEF4F5}" presName="node" presStyleLbl="node1" presStyleIdx="1" presStyleCnt="8">
        <dgm:presLayoutVars>
          <dgm:bulletEnabled val="1"/>
        </dgm:presLayoutVars>
      </dgm:prSet>
      <dgm:spPr/>
    </dgm:pt>
    <dgm:pt modelId="{EC6B05FE-BA81-417B-9B74-33FB8183BD63}" type="pres">
      <dgm:prSet presAssocID="{08F428F3-F88A-4084-A384-15E8ADD9666D}" presName="sibTrans" presStyleCnt="0"/>
      <dgm:spPr/>
    </dgm:pt>
    <dgm:pt modelId="{20C02A6D-F818-4529-9972-7AC268005952}" type="pres">
      <dgm:prSet presAssocID="{182A22C0-B25F-4AA2-A7CC-55C445BC1960}" presName="node" presStyleLbl="node1" presStyleIdx="2" presStyleCnt="8" custLinFactNeighborY="1824">
        <dgm:presLayoutVars>
          <dgm:bulletEnabled val="1"/>
        </dgm:presLayoutVars>
      </dgm:prSet>
      <dgm:spPr/>
    </dgm:pt>
    <dgm:pt modelId="{1236C7A7-1F9C-4C98-B9DB-032A5EA768EA}" type="pres">
      <dgm:prSet presAssocID="{ADDAD173-7C98-4EE1-8F8E-D187CF89D50A}" presName="sibTrans" presStyleCnt="0"/>
      <dgm:spPr/>
    </dgm:pt>
    <dgm:pt modelId="{8DDF4B07-B439-4FE7-9616-D49BAFE035DC}" type="pres">
      <dgm:prSet presAssocID="{9BF50A72-7D43-4D1D-A29D-0CA71EC2F0FF}" presName="node" presStyleLbl="node1" presStyleIdx="3" presStyleCnt="8">
        <dgm:presLayoutVars>
          <dgm:bulletEnabled val="1"/>
        </dgm:presLayoutVars>
      </dgm:prSet>
      <dgm:spPr/>
    </dgm:pt>
    <dgm:pt modelId="{A507591D-EDCA-4CEA-B7A8-34A4FDEE57CE}" type="pres">
      <dgm:prSet presAssocID="{26251CF2-4B5E-417F-9714-2E75D5C8E8F0}" presName="sibTrans" presStyleCnt="0"/>
      <dgm:spPr/>
    </dgm:pt>
    <dgm:pt modelId="{70CC5BE8-A896-4832-9B91-03D043BAA7A5}" type="pres">
      <dgm:prSet presAssocID="{17E2890A-D565-4959-9A09-E784E797D920}" presName="node" presStyleLbl="node1" presStyleIdx="4" presStyleCnt="8">
        <dgm:presLayoutVars>
          <dgm:bulletEnabled val="1"/>
        </dgm:presLayoutVars>
      </dgm:prSet>
      <dgm:spPr/>
    </dgm:pt>
    <dgm:pt modelId="{7BB15E30-4C0D-4A0D-8C0F-D6B6093DD47C}" type="pres">
      <dgm:prSet presAssocID="{C9F34959-7377-4FA2-A581-BCCE345C2864}" presName="sibTrans" presStyleCnt="0"/>
      <dgm:spPr/>
    </dgm:pt>
    <dgm:pt modelId="{35B85CF2-7D06-421E-B4E0-A3B0197F6B61}" type="pres">
      <dgm:prSet presAssocID="{729EF31B-0697-423F-8E27-8DFF43A175DE}" presName="node" presStyleLbl="node1" presStyleIdx="5" presStyleCnt="8">
        <dgm:presLayoutVars>
          <dgm:bulletEnabled val="1"/>
        </dgm:presLayoutVars>
      </dgm:prSet>
      <dgm:spPr/>
    </dgm:pt>
    <dgm:pt modelId="{B22D0C89-1228-4314-9B60-8719F3E4190F}" type="pres">
      <dgm:prSet presAssocID="{659F0BC8-4B04-4FD9-B817-CC3F95DC63DD}" presName="sibTrans" presStyleCnt="0"/>
      <dgm:spPr/>
    </dgm:pt>
    <dgm:pt modelId="{BE4A57A3-A234-4572-8BB8-A65E79D2AA1C}" type="pres">
      <dgm:prSet presAssocID="{F75980CD-8667-494D-B344-4CBFD32AC802}" presName="node" presStyleLbl="node1" presStyleIdx="6" presStyleCnt="8">
        <dgm:presLayoutVars>
          <dgm:bulletEnabled val="1"/>
        </dgm:presLayoutVars>
      </dgm:prSet>
      <dgm:spPr/>
    </dgm:pt>
    <dgm:pt modelId="{07AAC22C-5491-4741-9673-30C071AC7AA8}" type="pres">
      <dgm:prSet presAssocID="{3EB0045D-3867-429D-AB38-F3E263D2E107}" presName="sibTrans" presStyleCnt="0"/>
      <dgm:spPr/>
    </dgm:pt>
    <dgm:pt modelId="{2972F368-5C32-4F6B-8EA9-6841D6F2C27E}" type="pres">
      <dgm:prSet presAssocID="{A9C7F7E0-894D-4713-A7F7-21E09ABEDD2F}" presName="node" presStyleLbl="node1" presStyleIdx="7" presStyleCnt="8">
        <dgm:presLayoutVars>
          <dgm:bulletEnabled val="1"/>
        </dgm:presLayoutVars>
      </dgm:prSet>
      <dgm:spPr/>
    </dgm:pt>
  </dgm:ptLst>
  <dgm:cxnLst>
    <dgm:cxn modelId="{7B4DCA2C-477E-4054-AE4D-F64D83C25B88}" type="presOf" srcId="{44758379-A14B-4251-A80F-AB25B2AEF4F5}" destId="{D46A35CC-B5F3-4C41-B357-6025482A13F5}" srcOrd="0" destOrd="0" presId="urn:microsoft.com/office/officeart/2005/8/layout/default"/>
    <dgm:cxn modelId="{8BCEB12D-CF0F-4A20-97C0-FEA17F7837D9}" srcId="{B063E699-5D12-4556-867C-A4E730393E75}" destId="{9BF50A72-7D43-4D1D-A29D-0CA71EC2F0FF}" srcOrd="3" destOrd="0" parTransId="{C7143807-C1E0-4833-B755-1826C1DDBC18}" sibTransId="{26251CF2-4B5E-417F-9714-2E75D5C8E8F0}"/>
    <dgm:cxn modelId="{C088C533-CA7E-4DC1-B23C-422BB996E902}" srcId="{B063E699-5D12-4556-867C-A4E730393E75}" destId="{F75980CD-8667-494D-B344-4CBFD32AC802}" srcOrd="6" destOrd="0" parTransId="{87411C14-1EE6-422F-AEE2-389194E03DB3}" sibTransId="{3EB0045D-3867-429D-AB38-F3E263D2E107}"/>
    <dgm:cxn modelId="{8CD19645-CE41-4C74-8364-477C848C8FF4}" type="presOf" srcId="{17E2890A-D565-4959-9A09-E784E797D920}" destId="{70CC5BE8-A896-4832-9B91-03D043BAA7A5}" srcOrd="0" destOrd="0" presId="urn:microsoft.com/office/officeart/2005/8/layout/default"/>
    <dgm:cxn modelId="{A5E23469-47A3-417C-8BB0-82EC18F4E055}" type="presOf" srcId="{9BF50A72-7D43-4D1D-A29D-0CA71EC2F0FF}" destId="{8DDF4B07-B439-4FE7-9616-D49BAFE035DC}" srcOrd="0" destOrd="0" presId="urn:microsoft.com/office/officeart/2005/8/layout/default"/>
    <dgm:cxn modelId="{1178FD6A-D532-4E5C-9BE2-28AC70F94B54}" srcId="{B063E699-5D12-4556-867C-A4E730393E75}" destId="{182A22C0-B25F-4AA2-A7CC-55C445BC1960}" srcOrd="2" destOrd="0" parTransId="{9A305C3A-EAC0-4411-B633-1B7D3D1525AE}" sibTransId="{ADDAD173-7C98-4EE1-8F8E-D187CF89D50A}"/>
    <dgm:cxn modelId="{6E15E26E-74A1-4107-AAAA-B0AA51F49CA6}" srcId="{B063E699-5D12-4556-867C-A4E730393E75}" destId="{44758379-A14B-4251-A80F-AB25B2AEF4F5}" srcOrd="1" destOrd="0" parTransId="{3DB2D30C-DC6E-4AFA-BCF2-51FBF8867102}" sibTransId="{08F428F3-F88A-4084-A384-15E8ADD9666D}"/>
    <dgm:cxn modelId="{E6B2067F-F8A8-49E0-BC5A-D679B7336335}" type="presOf" srcId="{F75980CD-8667-494D-B344-4CBFD32AC802}" destId="{BE4A57A3-A234-4572-8BB8-A65E79D2AA1C}" srcOrd="0" destOrd="0" presId="urn:microsoft.com/office/officeart/2005/8/layout/default"/>
    <dgm:cxn modelId="{162C648C-B180-44B7-8161-278AD1001BFF}" srcId="{B063E699-5D12-4556-867C-A4E730393E75}" destId="{A9C7F7E0-894D-4713-A7F7-21E09ABEDD2F}" srcOrd="7" destOrd="0" parTransId="{5F3C8C14-12ED-420E-B9CD-A47D907CCB02}" sibTransId="{48D98355-8313-4A2D-81E5-CF1E8BA42AC7}"/>
    <dgm:cxn modelId="{35983994-635D-48CE-A7B6-95204A843B5D}" type="presOf" srcId="{493F9236-6FD4-4571-B97A-04931A2447DF}" destId="{4B4A1CFA-1CB8-47AE-AD24-C2C633570E06}" srcOrd="0" destOrd="0" presId="urn:microsoft.com/office/officeart/2005/8/layout/default"/>
    <dgm:cxn modelId="{EF6234A0-A535-4CB8-BE59-F33C7842B2F1}" srcId="{B063E699-5D12-4556-867C-A4E730393E75}" destId="{729EF31B-0697-423F-8E27-8DFF43A175DE}" srcOrd="5" destOrd="0" parTransId="{816AC67F-2AFF-4DE9-9539-A92D839FFB4E}" sibTransId="{659F0BC8-4B04-4FD9-B817-CC3F95DC63DD}"/>
    <dgm:cxn modelId="{535684AD-B023-4EB8-8E74-369A07CB1ED0}" type="presOf" srcId="{182A22C0-B25F-4AA2-A7CC-55C445BC1960}" destId="{20C02A6D-F818-4529-9972-7AC268005952}" srcOrd="0" destOrd="0" presId="urn:microsoft.com/office/officeart/2005/8/layout/default"/>
    <dgm:cxn modelId="{448678B0-0EA9-48B6-B841-B048BB85E455}" srcId="{B063E699-5D12-4556-867C-A4E730393E75}" destId="{17E2890A-D565-4959-9A09-E784E797D920}" srcOrd="4" destOrd="0" parTransId="{7A90927B-1507-42B6-AE1F-6F897E1C21BF}" sibTransId="{C9F34959-7377-4FA2-A581-BCCE345C2864}"/>
    <dgm:cxn modelId="{6637F7BB-793E-4DFF-9C80-66DE921B4190}" type="presOf" srcId="{B063E699-5D12-4556-867C-A4E730393E75}" destId="{2B2794CB-F04D-497A-B771-4F111FC7D19E}" srcOrd="0" destOrd="0" presId="urn:microsoft.com/office/officeart/2005/8/layout/default"/>
    <dgm:cxn modelId="{7FCA2CC9-DA76-4B63-8F24-781C5BB6A5ED}" type="presOf" srcId="{729EF31B-0697-423F-8E27-8DFF43A175DE}" destId="{35B85CF2-7D06-421E-B4E0-A3B0197F6B61}" srcOrd="0" destOrd="0" presId="urn:microsoft.com/office/officeart/2005/8/layout/default"/>
    <dgm:cxn modelId="{44ACF5EA-AF3C-42B7-B373-AA85B6A72650}" srcId="{B063E699-5D12-4556-867C-A4E730393E75}" destId="{493F9236-6FD4-4571-B97A-04931A2447DF}" srcOrd="0" destOrd="0" parTransId="{2C139909-831B-4D32-947F-D739DD58FFD5}" sibTransId="{12FCF202-450F-404A-A57C-F30CD00D7193}"/>
    <dgm:cxn modelId="{AE0C7DF2-ADBA-419A-AD15-B8ABD231D117}" type="presOf" srcId="{A9C7F7E0-894D-4713-A7F7-21E09ABEDD2F}" destId="{2972F368-5C32-4F6B-8EA9-6841D6F2C27E}" srcOrd="0" destOrd="0" presId="urn:microsoft.com/office/officeart/2005/8/layout/default"/>
    <dgm:cxn modelId="{FE2BDE51-276C-40E0-9E8B-CC5C80D48CBE}" type="presParOf" srcId="{2B2794CB-F04D-497A-B771-4F111FC7D19E}" destId="{4B4A1CFA-1CB8-47AE-AD24-C2C633570E06}" srcOrd="0" destOrd="0" presId="urn:microsoft.com/office/officeart/2005/8/layout/default"/>
    <dgm:cxn modelId="{B7082610-8673-48E5-890A-678EF05DCCB0}" type="presParOf" srcId="{2B2794CB-F04D-497A-B771-4F111FC7D19E}" destId="{A940F017-9C50-4514-9E42-73D724E3DA1C}" srcOrd="1" destOrd="0" presId="urn:microsoft.com/office/officeart/2005/8/layout/default"/>
    <dgm:cxn modelId="{7ADB40B9-DCE4-402C-84BB-2E0D7FA17366}" type="presParOf" srcId="{2B2794CB-F04D-497A-B771-4F111FC7D19E}" destId="{D46A35CC-B5F3-4C41-B357-6025482A13F5}" srcOrd="2" destOrd="0" presId="urn:microsoft.com/office/officeart/2005/8/layout/default"/>
    <dgm:cxn modelId="{DF71C4E2-BFB2-4AAA-BF79-983BE1747024}" type="presParOf" srcId="{2B2794CB-F04D-497A-B771-4F111FC7D19E}" destId="{EC6B05FE-BA81-417B-9B74-33FB8183BD63}" srcOrd="3" destOrd="0" presId="urn:microsoft.com/office/officeart/2005/8/layout/default"/>
    <dgm:cxn modelId="{C64BF517-4F32-4790-B30D-224F95958E06}" type="presParOf" srcId="{2B2794CB-F04D-497A-B771-4F111FC7D19E}" destId="{20C02A6D-F818-4529-9972-7AC268005952}" srcOrd="4" destOrd="0" presId="urn:microsoft.com/office/officeart/2005/8/layout/default"/>
    <dgm:cxn modelId="{B76A6A1D-95E9-4C82-9E5E-E9341CB4451E}" type="presParOf" srcId="{2B2794CB-F04D-497A-B771-4F111FC7D19E}" destId="{1236C7A7-1F9C-4C98-B9DB-032A5EA768EA}" srcOrd="5" destOrd="0" presId="urn:microsoft.com/office/officeart/2005/8/layout/default"/>
    <dgm:cxn modelId="{8A9015EB-A286-42A3-9ABA-255F890D8F21}" type="presParOf" srcId="{2B2794CB-F04D-497A-B771-4F111FC7D19E}" destId="{8DDF4B07-B439-4FE7-9616-D49BAFE035DC}" srcOrd="6" destOrd="0" presId="urn:microsoft.com/office/officeart/2005/8/layout/default"/>
    <dgm:cxn modelId="{D6F11E0C-9826-487F-8030-C7450F004236}" type="presParOf" srcId="{2B2794CB-F04D-497A-B771-4F111FC7D19E}" destId="{A507591D-EDCA-4CEA-B7A8-34A4FDEE57CE}" srcOrd="7" destOrd="0" presId="urn:microsoft.com/office/officeart/2005/8/layout/default"/>
    <dgm:cxn modelId="{EE5DD75E-B58B-4133-903F-7ED3F49765BC}" type="presParOf" srcId="{2B2794CB-F04D-497A-B771-4F111FC7D19E}" destId="{70CC5BE8-A896-4832-9B91-03D043BAA7A5}" srcOrd="8" destOrd="0" presId="urn:microsoft.com/office/officeart/2005/8/layout/default"/>
    <dgm:cxn modelId="{C4B0C149-7EA9-42D1-AAF5-633DC681650E}" type="presParOf" srcId="{2B2794CB-F04D-497A-B771-4F111FC7D19E}" destId="{7BB15E30-4C0D-4A0D-8C0F-D6B6093DD47C}" srcOrd="9" destOrd="0" presId="urn:microsoft.com/office/officeart/2005/8/layout/default"/>
    <dgm:cxn modelId="{4C1211C7-3645-4EC9-A7D3-72AF5988871F}" type="presParOf" srcId="{2B2794CB-F04D-497A-B771-4F111FC7D19E}" destId="{35B85CF2-7D06-421E-B4E0-A3B0197F6B61}" srcOrd="10" destOrd="0" presId="urn:microsoft.com/office/officeart/2005/8/layout/default"/>
    <dgm:cxn modelId="{7DC76733-8316-44EF-86D5-657ADB4A778C}" type="presParOf" srcId="{2B2794CB-F04D-497A-B771-4F111FC7D19E}" destId="{B22D0C89-1228-4314-9B60-8719F3E4190F}" srcOrd="11" destOrd="0" presId="urn:microsoft.com/office/officeart/2005/8/layout/default"/>
    <dgm:cxn modelId="{6C19F86D-E7D1-49AF-95AA-91B9108BD2A9}" type="presParOf" srcId="{2B2794CB-F04D-497A-B771-4F111FC7D19E}" destId="{BE4A57A3-A234-4572-8BB8-A65E79D2AA1C}" srcOrd="12" destOrd="0" presId="urn:microsoft.com/office/officeart/2005/8/layout/default"/>
    <dgm:cxn modelId="{B2F5B74D-C6AB-4614-BFB4-7F9FE41F7E38}" type="presParOf" srcId="{2B2794CB-F04D-497A-B771-4F111FC7D19E}" destId="{07AAC22C-5491-4741-9673-30C071AC7AA8}" srcOrd="13" destOrd="0" presId="urn:microsoft.com/office/officeart/2005/8/layout/default"/>
    <dgm:cxn modelId="{0EF45418-F517-4DAA-B881-0843232F59C9}" type="presParOf" srcId="{2B2794CB-F04D-497A-B771-4F111FC7D19E}" destId="{2972F368-5C32-4F6B-8EA9-6841D6F2C27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A1CFA-1CB8-47AE-AD24-C2C633570E06}">
      <dsp:nvSpPr>
        <dsp:cNvPr id="0" name=""/>
        <dsp:cNvSpPr/>
      </dsp:nvSpPr>
      <dsp:spPr>
        <a:xfrm>
          <a:off x="3239" y="572702"/>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1. Cari Jenis Literatur yang sesuai</a:t>
          </a:r>
        </a:p>
      </dsp:txBody>
      <dsp:txXfrm>
        <a:off x="3239" y="572702"/>
        <a:ext cx="2569703" cy="1541822"/>
      </dsp:txXfrm>
    </dsp:sp>
    <dsp:sp modelId="{D46A35CC-B5F3-4C41-B357-6025482A13F5}">
      <dsp:nvSpPr>
        <dsp:cNvPr id="0" name=""/>
        <dsp:cNvSpPr/>
      </dsp:nvSpPr>
      <dsp:spPr>
        <a:xfrm>
          <a:off x="2829912" y="572702"/>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2. Cari Naskah Dari Publikasi Yang Sesuai</a:t>
          </a:r>
        </a:p>
      </dsp:txBody>
      <dsp:txXfrm>
        <a:off x="2829912" y="572702"/>
        <a:ext cx="2569703" cy="1541822"/>
      </dsp:txXfrm>
    </dsp:sp>
    <dsp:sp modelId="{20C02A6D-F818-4529-9972-7AC268005952}">
      <dsp:nvSpPr>
        <dsp:cNvPr id="0" name=""/>
        <dsp:cNvSpPr/>
      </dsp:nvSpPr>
      <dsp:spPr>
        <a:xfrm>
          <a:off x="5656586" y="600825"/>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3. Cari Naskah dengan Variabel yang sesuai</a:t>
          </a:r>
        </a:p>
      </dsp:txBody>
      <dsp:txXfrm>
        <a:off x="5656586" y="600825"/>
        <a:ext cx="2569703" cy="1541822"/>
      </dsp:txXfrm>
    </dsp:sp>
    <dsp:sp modelId="{8DDF4B07-B439-4FE7-9616-D49BAFE035DC}">
      <dsp:nvSpPr>
        <dsp:cNvPr id="0" name=""/>
        <dsp:cNvSpPr/>
      </dsp:nvSpPr>
      <dsp:spPr>
        <a:xfrm>
          <a:off x="8483260" y="572702"/>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4. Bahaslah Pemikiran Ilmuwan atau peneliti yang dirujuk</a:t>
          </a:r>
        </a:p>
      </dsp:txBody>
      <dsp:txXfrm>
        <a:off x="8483260" y="572702"/>
        <a:ext cx="2569703" cy="1541822"/>
      </dsp:txXfrm>
    </dsp:sp>
    <dsp:sp modelId="{70CC5BE8-A896-4832-9B91-03D043BAA7A5}">
      <dsp:nvSpPr>
        <dsp:cNvPr id="0" name=""/>
        <dsp:cNvSpPr/>
      </dsp:nvSpPr>
      <dsp:spPr>
        <a:xfrm>
          <a:off x="3239" y="2371494"/>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5. Bahas Substansi</a:t>
          </a:r>
        </a:p>
      </dsp:txBody>
      <dsp:txXfrm>
        <a:off x="3239" y="2371494"/>
        <a:ext cx="2569703" cy="1541822"/>
      </dsp:txXfrm>
    </dsp:sp>
    <dsp:sp modelId="{35B85CF2-7D06-421E-B4E0-A3B0197F6B61}">
      <dsp:nvSpPr>
        <dsp:cNvPr id="0" name=""/>
        <dsp:cNvSpPr/>
      </dsp:nvSpPr>
      <dsp:spPr>
        <a:xfrm>
          <a:off x="2829912" y="2371494"/>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6. Carilah Pro-Kons</a:t>
          </a:r>
        </a:p>
      </dsp:txBody>
      <dsp:txXfrm>
        <a:off x="2829912" y="2371494"/>
        <a:ext cx="2569703" cy="1541822"/>
      </dsp:txXfrm>
    </dsp:sp>
    <dsp:sp modelId="{BE4A57A3-A234-4572-8BB8-A65E79D2AA1C}">
      <dsp:nvSpPr>
        <dsp:cNvPr id="0" name=""/>
        <dsp:cNvSpPr/>
      </dsp:nvSpPr>
      <dsp:spPr>
        <a:xfrm>
          <a:off x="5656586" y="2371494"/>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7. Kembangkan Proposisi dan Grand Theoretical Model atau Grand Synthesis Model</a:t>
          </a:r>
        </a:p>
      </dsp:txBody>
      <dsp:txXfrm>
        <a:off x="5656586" y="2371494"/>
        <a:ext cx="2569703" cy="1541822"/>
      </dsp:txXfrm>
    </dsp:sp>
    <dsp:sp modelId="{2972F368-5C32-4F6B-8EA9-6841D6F2C27E}">
      <dsp:nvSpPr>
        <dsp:cNvPr id="0" name=""/>
        <dsp:cNvSpPr/>
      </dsp:nvSpPr>
      <dsp:spPr>
        <a:xfrm>
          <a:off x="8483260" y="2371494"/>
          <a:ext cx="2569703" cy="15418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8. Kembangkan Hipotesis dan Empirical Research Model</a:t>
          </a:r>
        </a:p>
      </dsp:txBody>
      <dsp:txXfrm>
        <a:off x="8483260" y="2371494"/>
        <a:ext cx="2569703" cy="15418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6F45F2-D4F8-4459-BC36-FF5FF7CCA37C}" type="datetimeFigureOut">
              <a:rPr lang="id-ID" smtClean="0"/>
              <a:t>22/03/2024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1861FD6-130F-49AD-A4DD-C85AB86B6B47}" type="slidenum">
              <a:rPr lang="id-ID" smtClean="0"/>
              <a:t>‹#›</a:t>
            </a:fld>
            <a:endParaRPr lang="id-ID"/>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21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6F45F2-D4F8-4459-BC36-FF5FF7CCA37C}" type="datetimeFigureOut">
              <a:rPr lang="id-ID" smtClean="0"/>
              <a:t>22/03/2024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402583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6F45F2-D4F8-4459-BC36-FF5FF7CCA37C}" type="datetimeFigureOut">
              <a:rPr lang="id-ID" smtClean="0"/>
              <a:t>22/03/2024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324278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6F45F2-D4F8-4459-BC36-FF5FF7CCA37C}" type="datetimeFigureOut">
              <a:rPr lang="id-ID" smtClean="0"/>
              <a:t>22/03/2024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416056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6F45F2-D4F8-4459-BC36-FF5FF7CCA37C}" type="datetimeFigureOut">
              <a:rPr lang="id-ID" smtClean="0"/>
              <a:t>22/03/2024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1861FD6-130F-49AD-A4DD-C85AB86B6B47}" type="slidenum">
              <a:rPr lang="id-ID" smtClean="0"/>
              <a:t>‹#›</a:t>
            </a:fld>
            <a:endParaRPr lang="id-ID"/>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04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6F45F2-D4F8-4459-BC36-FF5FF7CCA37C}" type="datetimeFigureOut">
              <a:rPr lang="id-ID" smtClean="0"/>
              <a:t>22/03/2024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40895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6F45F2-D4F8-4459-BC36-FF5FF7CCA37C}" type="datetimeFigureOut">
              <a:rPr lang="id-ID" smtClean="0"/>
              <a:t>22/03/2024</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269300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6F45F2-D4F8-4459-BC36-FF5FF7CCA37C}" type="datetimeFigureOut">
              <a:rPr lang="id-ID" smtClean="0"/>
              <a:t>22/03/2024</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355647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6F45F2-D4F8-4459-BC36-FF5FF7CCA37C}" type="datetimeFigureOut">
              <a:rPr lang="id-ID" smtClean="0"/>
              <a:t>22/03/2024</a:t>
            </a:fld>
            <a:endParaRPr lang="id-ID"/>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d-ID"/>
          </a:p>
        </p:txBody>
      </p:sp>
      <p:sp>
        <p:nvSpPr>
          <p:cNvPr id="9" name="Slide Number Placeholder 8"/>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285733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06F45F2-D4F8-4459-BC36-FF5FF7CCA37C}" type="datetimeFigureOut">
              <a:rPr lang="id-ID" smtClean="0"/>
              <a:t>22/03/2024</a:t>
            </a:fld>
            <a:endParaRPr lang="id-ID"/>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d-ID"/>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1861FD6-130F-49AD-A4DD-C85AB86B6B47}" type="slidenum">
              <a:rPr lang="id-ID" smtClean="0"/>
              <a:t>‹#›</a:t>
            </a:fld>
            <a:endParaRPr lang="id-ID"/>
          </a:p>
        </p:txBody>
      </p:sp>
    </p:spTree>
    <p:extLst>
      <p:ext uri="{BB962C8B-B14F-4D97-AF65-F5344CB8AC3E}">
        <p14:creationId xmlns:p14="http://schemas.microsoft.com/office/powerpoint/2010/main" val="196035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6F45F2-D4F8-4459-BC36-FF5FF7CCA37C}" type="datetimeFigureOut">
              <a:rPr lang="id-ID" smtClean="0"/>
              <a:t>22/03/2024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1861FD6-130F-49AD-A4DD-C85AB86B6B47}" type="slidenum">
              <a:rPr lang="id-ID" smtClean="0"/>
              <a:t>‹#›</a:t>
            </a:fld>
            <a:endParaRPr lang="id-ID"/>
          </a:p>
        </p:txBody>
      </p:sp>
    </p:spTree>
    <p:extLst>
      <p:ext uri="{BB962C8B-B14F-4D97-AF65-F5344CB8AC3E}">
        <p14:creationId xmlns:p14="http://schemas.microsoft.com/office/powerpoint/2010/main" val="252695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06F45F2-D4F8-4459-BC36-FF5FF7CCA37C}" type="datetimeFigureOut">
              <a:rPr lang="id-ID" smtClean="0"/>
              <a:t>22/03/2024</a:t>
            </a:fld>
            <a:endParaRPr lang="id-ID"/>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d-ID"/>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1861FD6-130F-49AD-A4DD-C85AB86B6B47}" type="slidenum">
              <a:rPr lang="id-ID" smtClean="0"/>
              <a:t>‹#›</a:t>
            </a:fld>
            <a:endParaRPr lang="id-ID"/>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86068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llakeling@darmajaya.ac.id"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cholar.google.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merald.com/insight/"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andfonline.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jstor.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aper-digest.com/" TargetMode="External"/><Relationship Id="rId2" Type="http://schemas.openxmlformats.org/officeDocument/2006/relationships/hyperlink" Target="https://www.scholarcy.com/"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deepl.com/translato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044" y="3154519"/>
            <a:ext cx="10823912" cy="833660"/>
          </a:xfrm>
        </p:spPr>
        <p:txBody>
          <a:bodyPr>
            <a:normAutofit/>
          </a:bodyPr>
          <a:lstStyle/>
          <a:p>
            <a:pPr algn="ctr"/>
            <a:r>
              <a:rPr lang="en-US" sz="5400" b="1" dirty="0" err="1">
                <a:latin typeface="Adobe Gothic Std B" panose="020B0800000000000000" pitchFamily="34" charset="-128"/>
                <a:ea typeface="Adobe Gothic Std B" panose="020B0800000000000000" pitchFamily="34" charset="-128"/>
              </a:rPr>
              <a:t>Telaah</a:t>
            </a:r>
            <a:r>
              <a:rPr lang="en-US" sz="5400" b="1" dirty="0">
                <a:latin typeface="Adobe Gothic Std B" panose="020B0800000000000000" pitchFamily="34" charset="-128"/>
                <a:ea typeface="Adobe Gothic Std B" panose="020B0800000000000000" pitchFamily="34" charset="-128"/>
              </a:rPr>
              <a:t> Pustaka</a:t>
            </a:r>
            <a:endParaRPr lang="en-US" sz="5400" dirty="0">
              <a:latin typeface="Adobe Gothic Std B" panose="020B0800000000000000" pitchFamily="34" charset="-128"/>
              <a:ea typeface="Adobe Gothic Std B" panose="020B0800000000000000" pitchFamily="34" charset="-128"/>
            </a:endParaRPr>
          </a:p>
        </p:txBody>
      </p:sp>
      <p:sp>
        <p:nvSpPr>
          <p:cNvPr id="3" name="Subtitle 2"/>
          <p:cNvSpPr>
            <a:spLocks noGrp="1"/>
          </p:cNvSpPr>
          <p:nvPr>
            <p:ph type="subTitle" idx="1"/>
          </p:nvPr>
        </p:nvSpPr>
        <p:spPr>
          <a:xfrm>
            <a:off x="923526" y="4309734"/>
            <a:ext cx="10058400" cy="2046056"/>
          </a:xfrm>
        </p:spPr>
        <p:txBody>
          <a:bodyPr>
            <a:noAutofit/>
          </a:bodyPr>
          <a:lstStyle/>
          <a:p>
            <a:pPr algn="ctr"/>
            <a:r>
              <a:rPr lang="en-ID" b="1" dirty="0" err="1"/>
              <a:t>Disusun</a:t>
            </a:r>
            <a:r>
              <a:rPr lang="en-ID" b="1" dirty="0"/>
              <a:t> </a:t>
            </a:r>
            <a:r>
              <a:rPr lang="en-ID" b="1" dirty="0" err="1"/>
              <a:t>Oleh</a:t>
            </a:r>
            <a:r>
              <a:rPr lang="en-ID" b="1" dirty="0"/>
              <a:t>:</a:t>
            </a:r>
          </a:p>
          <a:p>
            <a:pPr algn="ctr"/>
            <a:r>
              <a:rPr lang="en-ID" b="1" dirty="0"/>
              <a:t>TRUFI MURDIANI, </a:t>
            </a:r>
            <a:r>
              <a:rPr lang="en-ID" b="1" dirty="0" err="1"/>
              <a:t>s.T.</a:t>
            </a:r>
            <a:r>
              <a:rPr lang="en-ID" b="1" dirty="0"/>
              <a:t>, </a:t>
            </a:r>
            <a:r>
              <a:rPr lang="en-ID" b="1" dirty="0" err="1"/>
              <a:t>M.a.</a:t>
            </a:r>
            <a:endParaRPr lang="en-ID" b="1" dirty="0"/>
          </a:p>
          <a:p>
            <a:pPr algn="ctr"/>
            <a:endParaRPr lang="en-US" b="1" dirty="0"/>
          </a:p>
        </p:txBody>
      </p:sp>
      <p:pic>
        <p:nvPicPr>
          <p:cNvPr id="10" name="Picture 2" descr="D:\Picture\logo ibi 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490" y="4418917"/>
            <a:ext cx="1936873" cy="19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23" name="TextBox 22">
            <a:extLst>
              <a:ext uri="{FF2B5EF4-FFF2-40B4-BE49-F238E27FC236}">
                <a16:creationId xmlns:a16="http://schemas.microsoft.com/office/drawing/2014/main" id="{4C244A88-B37B-456A-B907-B96978F7D4B0}"/>
              </a:ext>
            </a:extLst>
          </p:cNvPr>
          <p:cNvSpPr txBox="1"/>
          <p:nvPr/>
        </p:nvSpPr>
        <p:spPr>
          <a:xfrm>
            <a:off x="3702062" y="5200810"/>
            <a:ext cx="4982890" cy="1200329"/>
          </a:xfrm>
          <a:prstGeom prst="rect">
            <a:avLst/>
          </a:prstGeom>
          <a:noFill/>
        </p:spPr>
        <p:txBody>
          <a:bodyPr wrap="square" rtlCol="0">
            <a:spAutoFit/>
          </a:bodyPr>
          <a:lstStyle/>
          <a:p>
            <a:pPr algn="ctr"/>
            <a:r>
              <a:rPr lang="en-US" dirty="0" err="1"/>
              <a:t>Dosen</a:t>
            </a:r>
            <a:r>
              <a:rPr lang="en-US" dirty="0"/>
              <a:t> Program </a:t>
            </a:r>
            <a:r>
              <a:rPr lang="en-US" dirty="0" err="1"/>
              <a:t>Bisnis</a:t>
            </a:r>
            <a:r>
              <a:rPr lang="en-US" dirty="0"/>
              <a:t> Digital</a:t>
            </a:r>
          </a:p>
          <a:p>
            <a:pPr algn="ctr"/>
            <a:r>
              <a:rPr lang="en-US" dirty="0" err="1"/>
              <a:t>Fakultas</a:t>
            </a:r>
            <a:r>
              <a:rPr lang="en-US" dirty="0"/>
              <a:t> </a:t>
            </a:r>
            <a:r>
              <a:rPr lang="en-US" dirty="0" err="1"/>
              <a:t>Ekonomi</a:t>
            </a:r>
            <a:r>
              <a:rPr lang="en-US" dirty="0"/>
              <a:t> dan </a:t>
            </a:r>
            <a:r>
              <a:rPr lang="en-US" dirty="0" err="1"/>
              <a:t>Bisnis</a:t>
            </a:r>
            <a:r>
              <a:rPr lang="en-US" dirty="0"/>
              <a:t> (FEB) </a:t>
            </a:r>
            <a:r>
              <a:rPr lang="en-US" dirty="0" err="1"/>
              <a:t>Darmajaya</a:t>
            </a:r>
            <a:endParaRPr lang="en-US" dirty="0"/>
          </a:p>
          <a:p>
            <a:pPr algn="ctr"/>
            <a:r>
              <a:rPr lang="en-US" dirty="0">
                <a:hlinkClick r:id="rId3"/>
              </a:rPr>
              <a:t>trufimurdiani@darmajaya.ac.id</a:t>
            </a:r>
            <a:endParaRPr lang="en-US" dirty="0"/>
          </a:p>
          <a:p>
            <a:pPr algn="ctr"/>
            <a:r>
              <a:rPr lang="en-US" dirty="0"/>
              <a:t>IG: @tmurdian1</a:t>
            </a:r>
            <a:endParaRPr lang="en-ID" dirty="0"/>
          </a:p>
        </p:txBody>
      </p:sp>
      <p:pic>
        <p:nvPicPr>
          <p:cNvPr id="14" name="Picture 13">
            <a:extLst>
              <a:ext uri="{FF2B5EF4-FFF2-40B4-BE49-F238E27FC236}">
                <a16:creationId xmlns:a16="http://schemas.microsoft.com/office/drawing/2014/main" id="{E093AB1C-7F87-4DD7-822D-2CA45B7BC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439" y="4461803"/>
            <a:ext cx="1810106" cy="1663131"/>
          </a:xfrm>
          <a:prstGeom prst="rect">
            <a:avLst/>
          </a:prstGeom>
        </p:spPr>
      </p:pic>
      <p:pic>
        <p:nvPicPr>
          <p:cNvPr id="5" name="Picture 4">
            <a:extLst>
              <a:ext uri="{FF2B5EF4-FFF2-40B4-BE49-F238E27FC236}">
                <a16:creationId xmlns:a16="http://schemas.microsoft.com/office/drawing/2014/main" id="{D59C2639-DCA2-478A-ACC0-3FB0B906F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2432046"/>
          </a:xfrm>
          <a:prstGeom prst="rect">
            <a:avLst/>
          </a:prstGeom>
        </p:spPr>
      </p:pic>
    </p:spTree>
    <p:extLst>
      <p:ext uri="{BB962C8B-B14F-4D97-AF65-F5344CB8AC3E}">
        <p14:creationId xmlns:p14="http://schemas.microsoft.com/office/powerpoint/2010/main" val="4273665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EF5E-83F0-485C-9BFF-46A908610570}"/>
              </a:ext>
            </a:extLst>
          </p:cNvPr>
          <p:cNvSpPr>
            <a:spLocks noGrp="1"/>
          </p:cNvSpPr>
          <p:nvPr>
            <p:ph type="title"/>
          </p:nvPr>
        </p:nvSpPr>
        <p:spPr/>
        <p:txBody>
          <a:bodyPr>
            <a:normAutofit fontScale="90000"/>
          </a:bodyPr>
          <a:lstStyle/>
          <a:p>
            <a:r>
              <a:rPr lang="id-ID" dirty="0"/>
              <a:t>Alat Bantu Untuk Mencari Research Gap:</a:t>
            </a:r>
            <a:br>
              <a:rPr lang="id-ID" dirty="0"/>
            </a:br>
            <a:r>
              <a:rPr lang="id-ID" dirty="0"/>
              <a:t>Aplikasi Endnote 7.8: Thomson Reuters</a:t>
            </a:r>
            <a:br>
              <a:rPr lang="en-US" dirty="0"/>
            </a:br>
            <a:r>
              <a:rPr lang="en-US" sz="3100" dirty="0"/>
              <a:t>(</a:t>
            </a:r>
            <a:r>
              <a:rPr lang="en-US" sz="3100" dirty="0" err="1"/>
              <a:t>Sitasi</a:t>
            </a:r>
            <a:r>
              <a:rPr lang="en-US" sz="3100" dirty="0"/>
              <a:t>, </a:t>
            </a:r>
            <a:r>
              <a:rPr lang="en-US" sz="3100" dirty="0" err="1"/>
              <a:t>Bibliografi</a:t>
            </a:r>
            <a:r>
              <a:rPr lang="en-US" sz="3100" dirty="0"/>
              <a:t>, Daftar Pustaka)</a:t>
            </a:r>
            <a:endParaRPr lang="id-ID" sz="3100" dirty="0"/>
          </a:p>
        </p:txBody>
      </p:sp>
      <p:pic>
        <p:nvPicPr>
          <p:cNvPr id="4" name="Picture 3">
            <a:extLst>
              <a:ext uri="{FF2B5EF4-FFF2-40B4-BE49-F238E27FC236}">
                <a16:creationId xmlns:a16="http://schemas.microsoft.com/office/drawing/2014/main" id="{2A94A53C-C8A7-45A1-8FA2-4CFB7DE7E913}"/>
              </a:ext>
            </a:extLst>
          </p:cNvPr>
          <p:cNvPicPr>
            <a:picLocks noChangeAspect="1"/>
          </p:cNvPicPr>
          <p:nvPr/>
        </p:nvPicPr>
        <p:blipFill rotWithShape="1">
          <a:blip r:embed="rId2"/>
          <a:srcRect t="-24" b="10890"/>
          <a:stretch/>
        </p:blipFill>
        <p:spPr>
          <a:xfrm>
            <a:off x="0" y="1737359"/>
            <a:ext cx="12192000" cy="4372495"/>
          </a:xfrm>
          <a:prstGeom prst="rect">
            <a:avLst/>
          </a:prstGeom>
        </p:spPr>
      </p:pic>
    </p:spTree>
    <p:extLst>
      <p:ext uri="{BB962C8B-B14F-4D97-AF65-F5344CB8AC3E}">
        <p14:creationId xmlns:p14="http://schemas.microsoft.com/office/powerpoint/2010/main" val="1673901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EF5E-83F0-485C-9BFF-46A908610570}"/>
              </a:ext>
            </a:extLst>
          </p:cNvPr>
          <p:cNvSpPr>
            <a:spLocks noGrp="1"/>
          </p:cNvSpPr>
          <p:nvPr>
            <p:ph type="title"/>
          </p:nvPr>
        </p:nvSpPr>
        <p:spPr>
          <a:xfrm>
            <a:off x="457200" y="286603"/>
            <a:ext cx="11374582" cy="1450757"/>
          </a:xfrm>
        </p:spPr>
        <p:txBody>
          <a:bodyPr>
            <a:normAutofit fontScale="90000"/>
          </a:bodyPr>
          <a:lstStyle/>
          <a:p>
            <a:r>
              <a:rPr lang="id-ID" b="1" dirty="0"/>
              <a:t>Alat Bantu Untuk Mencari Research Gap:</a:t>
            </a:r>
            <a:br>
              <a:rPr lang="id-ID" b="1" dirty="0"/>
            </a:br>
            <a:r>
              <a:rPr lang="id-ID" b="1" dirty="0"/>
              <a:t>Repisitory Jurnal Online PNRI: Bagi Peneliti Pejuang</a:t>
            </a:r>
          </a:p>
        </p:txBody>
      </p:sp>
      <p:pic>
        <p:nvPicPr>
          <p:cNvPr id="3" name="Picture 2">
            <a:extLst>
              <a:ext uri="{FF2B5EF4-FFF2-40B4-BE49-F238E27FC236}">
                <a16:creationId xmlns:a16="http://schemas.microsoft.com/office/drawing/2014/main" id="{C16F7AF7-325C-4AD2-9252-DB391168F99D}"/>
              </a:ext>
            </a:extLst>
          </p:cNvPr>
          <p:cNvPicPr>
            <a:picLocks noChangeAspect="1"/>
          </p:cNvPicPr>
          <p:nvPr/>
        </p:nvPicPr>
        <p:blipFill rotWithShape="1">
          <a:blip r:embed="rId2"/>
          <a:srcRect l="21591" t="7656" r="22614" b="5837"/>
          <a:stretch/>
        </p:blipFill>
        <p:spPr>
          <a:xfrm>
            <a:off x="360218" y="1737360"/>
            <a:ext cx="6289963" cy="4441767"/>
          </a:xfrm>
          <a:prstGeom prst="rect">
            <a:avLst/>
          </a:prstGeom>
        </p:spPr>
      </p:pic>
      <p:pic>
        <p:nvPicPr>
          <p:cNvPr id="5" name="Picture 4">
            <a:extLst>
              <a:ext uri="{FF2B5EF4-FFF2-40B4-BE49-F238E27FC236}">
                <a16:creationId xmlns:a16="http://schemas.microsoft.com/office/drawing/2014/main" id="{51A0BE5E-68DE-4D8B-A796-E4E4F2439244}"/>
              </a:ext>
            </a:extLst>
          </p:cNvPr>
          <p:cNvPicPr>
            <a:picLocks noChangeAspect="1"/>
          </p:cNvPicPr>
          <p:nvPr/>
        </p:nvPicPr>
        <p:blipFill rotWithShape="1">
          <a:blip r:embed="rId3"/>
          <a:srcRect t="8062" b="5837"/>
          <a:stretch/>
        </p:blipFill>
        <p:spPr>
          <a:xfrm>
            <a:off x="6968837" y="1870364"/>
            <a:ext cx="4862946" cy="2092036"/>
          </a:xfrm>
          <a:prstGeom prst="rect">
            <a:avLst/>
          </a:prstGeom>
        </p:spPr>
      </p:pic>
      <p:pic>
        <p:nvPicPr>
          <p:cNvPr id="6" name="Picture 5">
            <a:extLst>
              <a:ext uri="{FF2B5EF4-FFF2-40B4-BE49-F238E27FC236}">
                <a16:creationId xmlns:a16="http://schemas.microsoft.com/office/drawing/2014/main" id="{B560FA57-6698-46B3-8807-1CA19026A645}"/>
              </a:ext>
            </a:extLst>
          </p:cNvPr>
          <p:cNvPicPr>
            <a:picLocks noChangeAspect="1"/>
          </p:cNvPicPr>
          <p:nvPr/>
        </p:nvPicPr>
        <p:blipFill rotWithShape="1">
          <a:blip r:embed="rId4"/>
          <a:srcRect t="9879" r="2954" b="5635"/>
          <a:stretch/>
        </p:blipFill>
        <p:spPr>
          <a:xfrm>
            <a:off x="6941125" y="4095405"/>
            <a:ext cx="4862945" cy="2092037"/>
          </a:xfrm>
          <a:prstGeom prst="rect">
            <a:avLst/>
          </a:prstGeom>
        </p:spPr>
      </p:pic>
    </p:spTree>
    <p:extLst>
      <p:ext uri="{BB962C8B-B14F-4D97-AF65-F5344CB8AC3E}">
        <p14:creationId xmlns:p14="http://schemas.microsoft.com/office/powerpoint/2010/main" val="2630190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EF5E-83F0-485C-9BFF-46A908610570}"/>
              </a:ext>
            </a:extLst>
          </p:cNvPr>
          <p:cNvSpPr>
            <a:spLocks noGrp="1"/>
          </p:cNvSpPr>
          <p:nvPr>
            <p:ph type="title"/>
          </p:nvPr>
        </p:nvSpPr>
        <p:spPr>
          <a:xfrm>
            <a:off x="457200" y="286603"/>
            <a:ext cx="11374582" cy="1450757"/>
          </a:xfrm>
        </p:spPr>
        <p:txBody>
          <a:bodyPr>
            <a:normAutofit fontScale="90000"/>
          </a:bodyPr>
          <a:lstStyle/>
          <a:p>
            <a:r>
              <a:rPr lang="id-ID" b="1" dirty="0"/>
              <a:t>Alat Bantu Untuk Mencari Research Gap:</a:t>
            </a:r>
            <a:br>
              <a:rPr lang="id-ID" b="1" dirty="0"/>
            </a:br>
            <a:r>
              <a:rPr lang="id-ID" b="1" dirty="0"/>
              <a:t>Repisitory Jurnal RISTEKDIKTI: Bagi Peneliti Pejuang</a:t>
            </a:r>
          </a:p>
        </p:txBody>
      </p:sp>
      <p:pic>
        <p:nvPicPr>
          <p:cNvPr id="4" name="Picture 3">
            <a:extLst>
              <a:ext uri="{FF2B5EF4-FFF2-40B4-BE49-F238E27FC236}">
                <a16:creationId xmlns:a16="http://schemas.microsoft.com/office/drawing/2014/main" id="{4E454FB7-FA4A-4482-B569-63A72D9E9999}"/>
              </a:ext>
            </a:extLst>
          </p:cNvPr>
          <p:cNvPicPr>
            <a:picLocks noChangeAspect="1"/>
          </p:cNvPicPr>
          <p:nvPr/>
        </p:nvPicPr>
        <p:blipFill rotWithShape="1">
          <a:blip r:embed="rId2"/>
          <a:srcRect l="15227" t="18167" r="19204" b="17964"/>
          <a:stretch/>
        </p:blipFill>
        <p:spPr>
          <a:xfrm>
            <a:off x="942109" y="1737360"/>
            <a:ext cx="10307781" cy="4378036"/>
          </a:xfrm>
          <a:prstGeom prst="rect">
            <a:avLst/>
          </a:prstGeom>
        </p:spPr>
      </p:pic>
    </p:spTree>
    <p:extLst>
      <p:ext uri="{BB962C8B-B14F-4D97-AF65-F5344CB8AC3E}">
        <p14:creationId xmlns:p14="http://schemas.microsoft.com/office/powerpoint/2010/main" val="1923194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3E7D-995B-4A98-B0A0-EC817B0B22BD}"/>
              </a:ext>
            </a:extLst>
          </p:cNvPr>
          <p:cNvSpPr>
            <a:spLocks noGrp="1"/>
          </p:cNvSpPr>
          <p:nvPr>
            <p:ph type="title"/>
          </p:nvPr>
        </p:nvSpPr>
        <p:spPr/>
        <p:txBody>
          <a:bodyPr/>
          <a:lstStyle/>
          <a:p>
            <a:r>
              <a:rPr lang="id-ID" b="1" dirty="0"/>
              <a:t>Alat Bantu Untuk Mencari Research Gap:</a:t>
            </a:r>
            <a:br>
              <a:rPr lang="id-ID" b="1" dirty="0"/>
            </a:br>
            <a:r>
              <a:rPr lang="id-ID" b="1" dirty="0">
                <a:hlinkClick r:id="rId2"/>
              </a:rPr>
              <a:t>https://scholar.google.com/</a:t>
            </a:r>
            <a:r>
              <a:rPr lang="en-US" b="1" dirty="0"/>
              <a:t> </a:t>
            </a:r>
            <a:endParaRPr lang="en-ID" dirty="0"/>
          </a:p>
        </p:txBody>
      </p:sp>
      <p:pic>
        <p:nvPicPr>
          <p:cNvPr id="7" name="Picture 6">
            <a:extLst>
              <a:ext uri="{FF2B5EF4-FFF2-40B4-BE49-F238E27FC236}">
                <a16:creationId xmlns:a16="http://schemas.microsoft.com/office/drawing/2014/main" id="{BE9C0EDA-9740-4543-B3C5-1BAA2FB9D095}"/>
              </a:ext>
            </a:extLst>
          </p:cNvPr>
          <p:cNvPicPr>
            <a:picLocks noChangeAspect="1"/>
          </p:cNvPicPr>
          <p:nvPr/>
        </p:nvPicPr>
        <p:blipFill rotWithShape="1">
          <a:blip r:embed="rId3"/>
          <a:srcRect t="8412" b="24234"/>
          <a:stretch/>
        </p:blipFill>
        <p:spPr>
          <a:xfrm>
            <a:off x="1732510" y="1737360"/>
            <a:ext cx="8787939" cy="4445392"/>
          </a:xfrm>
          <a:prstGeom prst="rect">
            <a:avLst/>
          </a:prstGeom>
        </p:spPr>
      </p:pic>
    </p:spTree>
    <p:extLst>
      <p:ext uri="{BB962C8B-B14F-4D97-AF65-F5344CB8AC3E}">
        <p14:creationId xmlns:p14="http://schemas.microsoft.com/office/powerpoint/2010/main" val="3363837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6C15D0-2559-479C-9A1F-54416E148F38}"/>
              </a:ext>
            </a:extLst>
          </p:cNvPr>
          <p:cNvPicPr>
            <a:picLocks noChangeAspect="1"/>
          </p:cNvPicPr>
          <p:nvPr/>
        </p:nvPicPr>
        <p:blipFill>
          <a:blip r:embed="rId2"/>
          <a:stretch>
            <a:fillRect/>
          </a:stretch>
        </p:blipFill>
        <p:spPr>
          <a:xfrm>
            <a:off x="2349305" y="1655636"/>
            <a:ext cx="9256541" cy="4478463"/>
          </a:xfrm>
          <a:prstGeom prst="rect">
            <a:avLst/>
          </a:prstGeom>
        </p:spPr>
      </p:pic>
      <p:sp>
        <p:nvSpPr>
          <p:cNvPr id="2" name="Title 1">
            <a:extLst>
              <a:ext uri="{FF2B5EF4-FFF2-40B4-BE49-F238E27FC236}">
                <a16:creationId xmlns:a16="http://schemas.microsoft.com/office/drawing/2014/main" id="{F529A0F1-E2AC-49B2-9257-E7D46FE56552}"/>
              </a:ext>
            </a:extLst>
          </p:cNvPr>
          <p:cNvSpPr>
            <a:spLocks noGrp="1"/>
          </p:cNvSpPr>
          <p:nvPr>
            <p:ph type="title"/>
          </p:nvPr>
        </p:nvSpPr>
        <p:spPr/>
        <p:txBody>
          <a:bodyPr/>
          <a:lstStyle/>
          <a:p>
            <a:r>
              <a:rPr lang="id-ID" b="1" dirty="0"/>
              <a:t>Alat Bantu Untuk Mencari Research Gap:</a:t>
            </a:r>
            <a:br>
              <a:rPr lang="id-ID" b="1" dirty="0"/>
            </a:br>
            <a:r>
              <a:rPr lang="id-ID" b="1" dirty="0">
                <a:hlinkClick r:id="rId3"/>
              </a:rPr>
              <a:t>https://www.emerald.com/insight/</a:t>
            </a:r>
            <a:r>
              <a:rPr lang="en-US" b="1" dirty="0"/>
              <a:t> </a:t>
            </a:r>
            <a:endParaRPr lang="en-ID" dirty="0"/>
          </a:p>
        </p:txBody>
      </p:sp>
      <p:pic>
        <p:nvPicPr>
          <p:cNvPr id="7" name="Picture 6">
            <a:extLst>
              <a:ext uri="{FF2B5EF4-FFF2-40B4-BE49-F238E27FC236}">
                <a16:creationId xmlns:a16="http://schemas.microsoft.com/office/drawing/2014/main" id="{1025B991-CA8E-480B-88A4-7132F13C5030}"/>
              </a:ext>
            </a:extLst>
          </p:cNvPr>
          <p:cNvPicPr>
            <a:picLocks noChangeAspect="1"/>
          </p:cNvPicPr>
          <p:nvPr/>
        </p:nvPicPr>
        <p:blipFill>
          <a:blip r:embed="rId4"/>
          <a:stretch>
            <a:fillRect/>
          </a:stretch>
        </p:blipFill>
        <p:spPr>
          <a:xfrm>
            <a:off x="253220" y="3429000"/>
            <a:ext cx="4680496" cy="2057400"/>
          </a:xfrm>
          <a:prstGeom prst="rect">
            <a:avLst/>
          </a:prstGeom>
        </p:spPr>
      </p:pic>
    </p:spTree>
    <p:extLst>
      <p:ext uri="{BB962C8B-B14F-4D97-AF65-F5344CB8AC3E}">
        <p14:creationId xmlns:p14="http://schemas.microsoft.com/office/powerpoint/2010/main" val="297895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A0F1-E2AC-49B2-9257-E7D46FE56552}"/>
              </a:ext>
            </a:extLst>
          </p:cNvPr>
          <p:cNvSpPr>
            <a:spLocks noGrp="1"/>
          </p:cNvSpPr>
          <p:nvPr>
            <p:ph type="title"/>
          </p:nvPr>
        </p:nvSpPr>
        <p:spPr/>
        <p:txBody>
          <a:bodyPr/>
          <a:lstStyle/>
          <a:p>
            <a:r>
              <a:rPr lang="id-ID" b="1" dirty="0"/>
              <a:t>Alat Bantu Untuk Mencari Research Gap:</a:t>
            </a:r>
            <a:br>
              <a:rPr lang="id-ID" b="1" dirty="0"/>
            </a:br>
            <a:r>
              <a:rPr lang="id-ID" b="1" dirty="0">
                <a:hlinkClick r:id="rId2"/>
              </a:rPr>
              <a:t>https://www.tandfonline.com/</a:t>
            </a:r>
            <a:r>
              <a:rPr lang="en-US" b="1" dirty="0"/>
              <a:t> </a:t>
            </a:r>
            <a:endParaRPr lang="en-ID" dirty="0"/>
          </a:p>
        </p:txBody>
      </p:sp>
      <p:pic>
        <p:nvPicPr>
          <p:cNvPr id="5" name="Picture 4">
            <a:extLst>
              <a:ext uri="{FF2B5EF4-FFF2-40B4-BE49-F238E27FC236}">
                <a16:creationId xmlns:a16="http://schemas.microsoft.com/office/drawing/2014/main" id="{AEF4BB20-47EC-4D14-9EAC-EDE32282879C}"/>
              </a:ext>
            </a:extLst>
          </p:cNvPr>
          <p:cNvPicPr>
            <a:picLocks noChangeAspect="1"/>
          </p:cNvPicPr>
          <p:nvPr/>
        </p:nvPicPr>
        <p:blipFill>
          <a:blip r:embed="rId3"/>
          <a:stretch>
            <a:fillRect/>
          </a:stretch>
        </p:blipFill>
        <p:spPr>
          <a:xfrm>
            <a:off x="1097280" y="1892422"/>
            <a:ext cx="9529176" cy="4062827"/>
          </a:xfrm>
          <a:prstGeom prst="rect">
            <a:avLst/>
          </a:prstGeom>
        </p:spPr>
      </p:pic>
    </p:spTree>
    <p:extLst>
      <p:ext uri="{BB962C8B-B14F-4D97-AF65-F5344CB8AC3E}">
        <p14:creationId xmlns:p14="http://schemas.microsoft.com/office/powerpoint/2010/main" val="248986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EF5E-83F0-485C-9BFF-46A908610570}"/>
              </a:ext>
            </a:extLst>
          </p:cNvPr>
          <p:cNvSpPr>
            <a:spLocks noGrp="1"/>
          </p:cNvSpPr>
          <p:nvPr>
            <p:ph type="title"/>
          </p:nvPr>
        </p:nvSpPr>
        <p:spPr>
          <a:xfrm>
            <a:off x="457200" y="286603"/>
            <a:ext cx="11374582" cy="1450757"/>
          </a:xfrm>
        </p:spPr>
        <p:txBody>
          <a:bodyPr>
            <a:normAutofit/>
          </a:bodyPr>
          <a:lstStyle/>
          <a:p>
            <a:r>
              <a:rPr lang="id-ID" b="1" dirty="0"/>
              <a:t>Alat Bantu Untuk Mencari Research Gap:</a:t>
            </a:r>
            <a:br>
              <a:rPr lang="id-ID" b="1" dirty="0"/>
            </a:br>
            <a:r>
              <a:rPr lang="id-ID" b="1" dirty="0"/>
              <a:t>web Sci-Hub</a:t>
            </a:r>
          </a:p>
        </p:txBody>
      </p:sp>
      <p:pic>
        <p:nvPicPr>
          <p:cNvPr id="4" name="Picture 3">
            <a:extLst>
              <a:ext uri="{FF2B5EF4-FFF2-40B4-BE49-F238E27FC236}">
                <a16:creationId xmlns:a16="http://schemas.microsoft.com/office/drawing/2014/main" id="{6473A11E-3929-4765-825A-AE8681A470BE}"/>
              </a:ext>
            </a:extLst>
          </p:cNvPr>
          <p:cNvPicPr>
            <a:picLocks noChangeAspect="1"/>
          </p:cNvPicPr>
          <p:nvPr/>
        </p:nvPicPr>
        <p:blipFill rotWithShape="1">
          <a:blip r:embed="rId2"/>
          <a:srcRect t="4157" b="5836"/>
          <a:stretch/>
        </p:blipFill>
        <p:spPr>
          <a:xfrm>
            <a:off x="0" y="1737360"/>
            <a:ext cx="12192000" cy="4718858"/>
          </a:xfrm>
          <a:prstGeom prst="rect">
            <a:avLst/>
          </a:prstGeom>
        </p:spPr>
      </p:pic>
    </p:spTree>
    <p:extLst>
      <p:ext uri="{BB962C8B-B14F-4D97-AF65-F5344CB8AC3E}">
        <p14:creationId xmlns:p14="http://schemas.microsoft.com/office/powerpoint/2010/main" val="435465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EF5E-83F0-485C-9BFF-46A908610570}"/>
              </a:ext>
            </a:extLst>
          </p:cNvPr>
          <p:cNvSpPr>
            <a:spLocks noGrp="1"/>
          </p:cNvSpPr>
          <p:nvPr>
            <p:ph type="title"/>
          </p:nvPr>
        </p:nvSpPr>
        <p:spPr>
          <a:xfrm>
            <a:off x="457200" y="286603"/>
            <a:ext cx="11374582" cy="1450757"/>
          </a:xfrm>
        </p:spPr>
        <p:txBody>
          <a:bodyPr>
            <a:normAutofit/>
          </a:bodyPr>
          <a:lstStyle/>
          <a:p>
            <a:r>
              <a:rPr lang="id-ID" b="1" dirty="0"/>
              <a:t>Alat Bantu Untuk Mencari Research Gap:</a:t>
            </a:r>
            <a:br>
              <a:rPr lang="id-ID" b="1" dirty="0"/>
            </a:br>
            <a:r>
              <a:rPr lang="id-ID" b="1" dirty="0"/>
              <a:t>web </a:t>
            </a:r>
            <a:r>
              <a:rPr lang="id-ID" b="1" dirty="0">
                <a:hlinkClick r:id="rId2"/>
              </a:rPr>
              <a:t>https://www.jstor.org/</a:t>
            </a:r>
            <a:r>
              <a:rPr lang="en-US" b="1"/>
              <a:t> </a:t>
            </a:r>
            <a:endParaRPr lang="id-ID" b="1" dirty="0"/>
          </a:p>
        </p:txBody>
      </p:sp>
      <p:pic>
        <p:nvPicPr>
          <p:cNvPr id="5" name="Picture 4">
            <a:extLst>
              <a:ext uri="{FF2B5EF4-FFF2-40B4-BE49-F238E27FC236}">
                <a16:creationId xmlns:a16="http://schemas.microsoft.com/office/drawing/2014/main" id="{874AAB67-53D8-4307-9A82-FF88C5B5BDC0}"/>
              </a:ext>
            </a:extLst>
          </p:cNvPr>
          <p:cNvPicPr>
            <a:picLocks noChangeAspect="1"/>
          </p:cNvPicPr>
          <p:nvPr/>
        </p:nvPicPr>
        <p:blipFill rotWithShape="1">
          <a:blip r:embed="rId3"/>
          <a:srcRect t="13798"/>
          <a:stretch/>
        </p:blipFill>
        <p:spPr>
          <a:xfrm>
            <a:off x="0" y="1737360"/>
            <a:ext cx="12192000" cy="4614229"/>
          </a:xfrm>
          <a:prstGeom prst="rect">
            <a:avLst/>
          </a:prstGeom>
        </p:spPr>
      </p:pic>
    </p:spTree>
    <p:extLst>
      <p:ext uri="{BB962C8B-B14F-4D97-AF65-F5344CB8AC3E}">
        <p14:creationId xmlns:p14="http://schemas.microsoft.com/office/powerpoint/2010/main" val="315848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A8CD-0A2D-4280-9954-D0CB0D450BDB}"/>
              </a:ext>
            </a:extLst>
          </p:cNvPr>
          <p:cNvSpPr>
            <a:spLocks noGrp="1"/>
          </p:cNvSpPr>
          <p:nvPr>
            <p:ph type="title"/>
          </p:nvPr>
        </p:nvSpPr>
        <p:spPr>
          <a:xfrm>
            <a:off x="1097280" y="286603"/>
            <a:ext cx="10705514" cy="1450757"/>
          </a:xfrm>
        </p:spPr>
        <p:txBody>
          <a:bodyPr>
            <a:normAutofit fontScale="90000"/>
          </a:bodyPr>
          <a:lstStyle/>
          <a:p>
            <a:r>
              <a:rPr lang="en-ID" dirty="0" err="1"/>
              <a:t>Membuat</a:t>
            </a:r>
            <a:r>
              <a:rPr lang="en-ID" dirty="0"/>
              <a:t> summary </a:t>
            </a:r>
            <a:r>
              <a:rPr lang="en-ID" dirty="0">
                <a:hlinkClick r:id="rId2"/>
              </a:rPr>
              <a:t>https://www.scholarcy.com/</a:t>
            </a:r>
            <a:r>
              <a:rPr lang="en-ID" dirty="0"/>
              <a:t> </a:t>
            </a:r>
            <a:r>
              <a:rPr lang="en-ID" dirty="0" err="1"/>
              <a:t>atau</a:t>
            </a:r>
            <a:r>
              <a:rPr lang="en-ID" dirty="0"/>
              <a:t> </a:t>
            </a:r>
            <a:r>
              <a:rPr lang="en-ID" dirty="0">
                <a:hlinkClick r:id="rId3"/>
              </a:rPr>
              <a:t>https://www.paper-digest.com/</a:t>
            </a:r>
            <a:r>
              <a:rPr lang="en-ID" dirty="0"/>
              <a:t> </a:t>
            </a:r>
          </a:p>
        </p:txBody>
      </p:sp>
      <p:pic>
        <p:nvPicPr>
          <p:cNvPr id="5" name="Picture 4">
            <a:extLst>
              <a:ext uri="{FF2B5EF4-FFF2-40B4-BE49-F238E27FC236}">
                <a16:creationId xmlns:a16="http://schemas.microsoft.com/office/drawing/2014/main" id="{FC7014BD-9B22-4249-80C5-BF818FD458E4}"/>
              </a:ext>
            </a:extLst>
          </p:cNvPr>
          <p:cNvPicPr>
            <a:picLocks noChangeAspect="1"/>
          </p:cNvPicPr>
          <p:nvPr/>
        </p:nvPicPr>
        <p:blipFill>
          <a:blip r:embed="rId4"/>
          <a:stretch>
            <a:fillRect/>
          </a:stretch>
        </p:blipFill>
        <p:spPr>
          <a:xfrm>
            <a:off x="900333" y="1856936"/>
            <a:ext cx="6149661" cy="2796759"/>
          </a:xfrm>
          <a:prstGeom prst="rect">
            <a:avLst/>
          </a:prstGeom>
        </p:spPr>
      </p:pic>
      <p:pic>
        <p:nvPicPr>
          <p:cNvPr id="7" name="Picture 6">
            <a:extLst>
              <a:ext uri="{FF2B5EF4-FFF2-40B4-BE49-F238E27FC236}">
                <a16:creationId xmlns:a16="http://schemas.microsoft.com/office/drawing/2014/main" id="{4E519196-EB1A-48AE-8D8A-305530583A51}"/>
              </a:ext>
            </a:extLst>
          </p:cNvPr>
          <p:cNvPicPr>
            <a:picLocks noChangeAspect="1"/>
          </p:cNvPicPr>
          <p:nvPr/>
        </p:nvPicPr>
        <p:blipFill>
          <a:blip r:embed="rId5"/>
          <a:stretch>
            <a:fillRect/>
          </a:stretch>
        </p:blipFill>
        <p:spPr>
          <a:xfrm>
            <a:off x="6621110" y="3255315"/>
            <a:ext cx="5338508" cy="3049831"/>
          </a:xfrm>
          <a:prstGeom prst="rect">
            <a:avLst/>
          </a:prstGeom>
        </p:spPr>
      </p:pic>
    </p:spTree>
    <p:extLst>
      <p:ext uri="{BB962C8B-B14F-4D97-AF65-F5344CB8AC3E}">
        <p14:creationId xmlns:p14="http://schemas.microsoft.com/office/powerpoint/2010/main" val="174931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14816-F932-41FA-809A-37FCE3025CDD}"/>
              </a:ext>
            </a:extLst>
          </p:cNvPr>
          <p:cNvSpPr>
            <a:spLocks noGrp="1"/>
          </p:cNvSpPr>
          <p:nvPr>
            <p:ph type="title"/>
          </p:nvPr>
        </p:nvSpPr>
        <p:spPr/>
        <p:txBody>
          <a:bodyPr/>
          <a:lstStyle/>
          <a:p>
            <a:r>
              <a:rPr lang="en-US" dirty="0" err="1"/>
              <a:t>Menerjemahkan</a:t>
            </a:r>
            <a:r>
              <a:rPr lang="en-US" dirty="0"/>
              <a:t> </a:t>
            </a:r>
            <a:r>
              <a:rPr lang="en-US" dirty="0" err="1"/>
              <a:t>Jurnal</a:t>
            </a:r>
            <a:r>
              <a:rPr lang="en-US" dirty="0"/>
              <a:t> </a:t>
            </a:r>
            <a:r>
              <a:rPr lang="en-US" dirty="0" err="1"/>
              <a:t>Berbahasa</a:t>
            </a:r>
            <a:r>
              <a:rPr lang="en-US" dirty="0"/>
              <a:t> </a:t>
            </a:r>
            <a:r>
              <a:rPr lang="en-US" dirty="0" err="1"/>
              <a:t>Asing</a:t>
            </a:r>
            <a:r>
              <a:rPr lang="en-US" dirty="0"/>
              <a:t>: </a:t>
            </a:r>
            <a:r>
              <a:rPr lang="en-US" dirty="0">
                <a:hlinkClick r:id="rId2"/>
              </a:rPr>
              <a:t>https://www.deepl.com/translator</a:t>
            </a:r>
            <a:r>
              <a:rPr lang="en-US" dirty="0"/>
              <a:t> </a:t>
            </a:r>
            <a:endParaRPr lang="en-ID" dirty="0"/>
          </a:p>
        </p:txBody>
      </p:sp>
      <p:pic>
        <p:nvPicPr>
          <p:cNvPr id="5" name="Picture 4">
            <a:extLst>
              <a:ext uri="{FF2B5EF4-FFF2-40B4-BE49-F238E27FC236}">
                <a16:creationId xmlns:a16="http://schemas.microsoft.com/office/drawing/2014/main" id="{D6A4327F-AC2B-4929-9472-05E677F676DC}"/>
              </a:ext>
            </a:extLst>
          </p:cNvPr>
          <p:cNvPicPr>
            <a:picLocks noChangeAspect="1"/>
          </p:cNvPicPr>
          <p:nvPr/>
        </p:nvPicPr>
        <p:blipFill>
          <a:blip r:embed="rId3"/>
          <a:stretch>
            <a:fillRect/>
          </a:stretch>
        </p:blipFill>
        <p:spPr>
          <a:xfrm>
            <a:off x="1097280" y="1874591"/>
            <a:ext cx="10475742" cy="4424537"/>
          </a:xfrm>
          <a:prstGeom prst="rect">
            <a:avLst/>
          </a:prstGeom>
        </p:spPr>
      </p:pic>
    </p:spTree>
    <p:extLst>
      <p:ext uri="{BB962C8B-B14F-4D97-AF65-F5344CB8AC3E}">
        <p14:creationId xmlns:p14="http://schemas.microsoft.com/office/powerpoint/2010/main" val="3893513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0B20-0FE3-4D8A-AA5E-6F25AFBD43C9}"/>
              </a:ext>
            </a:extLst>
          </p:cNvPr>
          <p:cNvSpPr>
            <a:spLocks noGrp="1"/>
          </p:cNvSpPr>
          <p:nvPr>
            <p:ph type="title"/>
          </p:nvPr>
        </p:nvSpPr>
        <p:spPr/>
        <p:txBody>
          <a:bodyPr/>
          <a:lstStyle/>
          <a:p>
            <a:r>
              <a:rPr lang="id-ID" b="1" dirty="0"/>
              <a:t>Route Map  Rancangan Pemecahan Masalah Penelitian</a:t>
            </a:r>
          </a:p>
        </p:txBody>
      </p:sp>
      <p:pic>
        <p:nvPicPr>
          <p:cNvPr id="4" name="Picture 3">
            <a:extLst>
              <a:ext uri="{FF2B5EF4-FFF2-40B4-BE49-F238E27FC236}">
                <a16:creationId xmlns:a16="http://schemas.microsoft.com/office/drawing/2014/main" id="{9133A96F-CD0E-4017-84FF-20515D8A04B4}"/>
              </a:ext>
            </a:extLst>
          </p:cNvPr>
          <p:cNvPicPr>
            <a:picLocks noChangeAspect="1"/>
          </p:cNvPicPr>
          <p:nvPr/>
        </p:nvPicPr>
        <p:blipFill>
          <a:blip r:embed="rId2"/>
          <a:stretch>
            <a:fillRect/>
          </a:stretch>
        </p:blipFill>
        <p:spPr>
          <a:xfrm>
            <a:off x="488015" y="1870363"/>
            <a:ext cx="6951876" cy="4253346"/>
          </a:xfrm>
          <a:prstGeom prst="rect">
            <a:avLst/>
          </a:prstGeom>
        </p:spPr>
      </p:pic>
      <p:sp>
        <p:nvSpPr>
          <p:cNvPr id="5" name="TextBox 4">
            <a:extLst>
              <a:ext uri="{FF2B5EF4-FFF2-40B4-BE49-F238E27FC236}">
                <a16:creationId xmlns:a16="http://schemas.microsoft.com/office/drawing/2014/main" id="{E767FDFE-3EDA-4C8D-8B21-B910DE95C19A}"/>
              </a:ext>
            </a:extLst>
          </p:cNvPr>
          <p:cNvSpPr txBox="1"/>
          <p:nvPr/>
        </p:nvSpPr>
        <p:spPr>
          <a:xfrm>
            <a:off x="7550723" y="1939633"/>
            <a:ext cx="4378037" cy="3970318"/>
          </a:xfrm>
          <a:prstGeom prst="rect">
            <a:avLst/>
          </a:prstGeom>
          <a:noFill/>
        </p:spPr>
        <p:txBody>
          <a:bodyPr wrap="square" rtlCol="0">
            <a:spAutoFit/>
          </a:bodyPr>
          <a:lstStyle/>
          <a:p>
            <a:pPr marL="342900" indent="-342900">
              <a:buFont typeface="+mj-lt"/>
              <a:buAutoNum type="arabicPeriod"/>
            </a:pPr>
            <a:r>
              <a:rPr lang="id-ID" dirty="0"/>
              <a:t>Langkah pertama Pastikan bahwa telah diperoleh latar belakang yang kuat</a:t>
            </a:r>
          </a:p>
          <a:p>
            <a:pPr marL="342900" indent="-342900">
              <a:buFont typeface="+mj-lt"/>
              <a:buAutoNum type="arabicPeriod"/>
            </a:pPr>
            <a:r>
              <a:rPr lang="id-ID" dirty="0"/>
              <a:t>Langkah kedua buatlah rancangan pemecahan masalah</a:t>
            </a:r>
          </a:p>
          <a:p>
            <a:pPr marL="342900" indent="-342900">
              <a:buFont typeface="+mj-lt"/>
              <a:buAutoNum type="arabicPeriod"/>
            </a:pPr>
            <a:r>
              <a:rPr lang="id-ID" dirty="0"/>
              <a:t>Langkah ketiga Buatlah Proposisi-proposisi ( yang berisi hubungan antara satu atau beberapa konsep baru dan konsep-konsep yang sudah mapan) akan berperan sebagai instrument untuk memecahkan masalah penelitian dalam bentuk </a:t>
            </a:r>
            <a:r>
              <a:rPr lang="id-ID" b="1" dirty="0"/>
              <a:t>Grand Theoretical Model</a:t>
            </a:r>
          </a:p>
          <a:p>
            <a:pPr marL="342900" indent="-342900">
              <a:buFont typeface="+mj-lt"/>
              <a:buAutoNum type="arabicPeriod"/>
            </a:pPr>
            <a:r>
              <a:rPr lang="id-ID" b="1" dirty="0"/>
              <a:t>Grand Theoretical Model </a:t>
            </a:r>
            <a:r>
              <a:rPr lang="id-ID" dirty="0"/>
              <a:t>dapat diuji secara empiris dengan mengembangkan Model Penelitian Empiris</a:t>
            </a:r>
            <a:endParaRPr lang="id-ID" b="1" dirty="0"/>
          </a:p>
        </p:txBody>
      </p:sp>
      <p:pic>
        <p:nvPicPr>
          <p:cNvPr id="3" name="Picture 2" descr="D:\Picture\logo ibi small.gif">
            <a:extLst>
              <a:ext uri="{FF2B5EF4-FFF2-40B4-BE49-F238E27FC236}">
                <a16:creationId xmlns:a16="http://schemas.microsoft.com/office/drawing/2014/main" id="{D6EB7003-E3AB-4ADD-9864-06E85A91EB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4720" y="35118"/>
            <a:ext cx="764771" cy="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2E25C81-D536-4AEC-9CF6-DD9278E86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1" y="35120"/>
            <a:ext cx="645355" cy="592954"/>
          </a:xfrm>
          <a:prstGeom prst="rect">
            <a:avLst/>
          </a:prstGeom>
        </p:spPr>
      </p:pic>
    </p:spTree>
    <p:extLst>
      <p:ext uri="{BB962C8B-B14F-4D97-AF65-F5344CB8AC3E}">
        <p14:creationId xmlns:p14="http://schemas.microsoft.com/office/powerpoint/2010/main" val="4204601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4000" r="-4000"/>
          </a:stretch>
        </a:blipFill>
        <a:effectLst/>
      </p:bgPr>
    </p:bg>
    <p:spTree>
      <p:nvGrpSpPr>
        <p:cNvPr id="1" name=""/>
        <p:cNvGrpSpPr/>
        <p:nvPr/>
      </p:nvGrpSpPr>
      <p:grpSpPr>
        <a:xfrm>
          <a:off x="0" y="0"/>
          <a:ext cx="0" cy="0"/>
          <a:chOff x="0" y="0"/>
          <a:chExt cx="0" cy="0"/>
        </a:xfrm>
      </p:grpSpPr>
      <p:pic>
        <p:nvPicPr>
          <p:cNvPr id="5" name="Picture 2" descr="D:\Picture\logo ibi smal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3054" y="319597"/>
            <a:ext cx="4350822" cy="435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0" y="4502150"/>
            <a:ext cx="12192000" cy="1450975"/>
          </a:xfrm>
        </p:spPr>
        <p:txBody>
          <a:bodyPr>
            <a:normAutofit/>
          </a:bodyPr>
          <a:lstStyle/>
          <a:p>
            <a:pPr algn="ctr"/>
            <a:r>
              <a:rPr lang="en-US" sz="7200" b="1" dirty="0">
                <a:solidFill>
                  <a:schemeClr val="tx1"/>
                </a:solidFill>
                <a:latin typeface="Adobe Gothic Std B" panose="020B0800000000000000" pitchFamily="34" charset="-128"/>
                <a:ea typeface="Adobe Gothic Std B" panose="020B0800000000000000" pitchFamily="34" charset="-128"/>
              </a:rPr>
              <a:t>THANK YOU</a:t>
            </a:r>
          </a:p>
        </p:txBody>
      </p:sp>
      <p:sp>
        <p:nvSpPr>
          <p:cNvPr id="15" name="TextBox 14">
            <a:extLst>
              <a:ext uri="{FF2B5EF4-FFF2-40B4-BE49-F238E27FC236}">
                <a16:creationId xmlns:a16="http://schemas.microsoft.com/office/drawing/2014/main" id="{AEF02284-42C4-44B6-9D1B-591358A48A3D}"/>
              </a:ext>
            </a:extLst>
          </p:cNvPr>
          <p:cNvSpPr txBox="1"/>
          <p:nvPr/>
        </p:nvSpPr>
        <p:spPr>
          <a:xfrm>
            <a:off x="3653054" y="6404100"/>
            <a:ext cx="5447004" cy="400110"/>
          </a:xfrm>
          <a:prstGeom prst="rect">
            <a:avLst/>
          </a:prstGeom>
          <a:noFill/>
        </p:spPr>
        <p:txBody>
          <a:bodyPr wrap="none" rtlCol="0">
            <a:spAutoFit/>
          </a:bodyPr>
          <a:lstStyle/>
          <a:p>
            <a:r>
              <a:rPr lang="en-ID" sz="2000" b="1" dirty="0" err="1">
                <a:solidFill>
                  <a:schemeClr val="bg1"/>
                </a:solidFill>
              </a:rPr>
              <a:t>Institut</a:t>
            </a:r>
            <a:r>
              <a:rPr lang="en-ID" sz="2000" b="1" dirty="0">
                <a:solidFill>
                  <a:schemeClr val="bg1"/>
                </a:solidFill>
              </a:rPr>
              <a:t> </a:t>
            </a:r>
            <a:r>
              <a:rPr lang="en-ID" sz="2000" b="1" dirty="0" err="1">
                <a:solidFill>
                  <a:schemeClr val="bg1"/>
                </a:solidFill>
              </a:rPr>
              <a:t>Informatika</a:t>
            </a:r>
            <a:r>
              <a:rPr lang="en-ID" sz="2000" b="1" dirty="0">
                <a:solidFill>
                  <a:schemeClr val="bg1"/>
                </a:solidFill>
              </a:rPr>
              <a:t> &amp; </a:t>
            </a:r>
            <a:r>
              <a:rPr lang="en-ID" sz="2000" b="1" dirty="0" err="1">
                <a:solidFill>
                  <a:schemeClr val="bg1"/>
                </a:solidFill>
              </a:rPr>
              <a:t>Bisnis</a:t>
            </a:r>
            <a:r>
              <a:rPr lang="en-ID" sz="2000" b="1" dirty="0">
                <a:solidFill>
                  <a:schemeClr val="bg1"/>
                </a:solidFill>
              </a:rPr>
              <a:t> </a:t>
            </a:r>
            <a:r>
              <a:rPr lang="en-ID" sz="2000" b="1" dirty="0" err="1">
                <a:solidFill>
                  <a:schemeClr val="bg1"/>
                </a:solidFill>
              </a:rPr>
              <a:t>Darmajaya</a:t>
            </a:r>
            <a:r>
              <a:rPr lang="en-ID" sz="2000" b="1" dirty="0">
                <a:solidFill>
                  <a:schemeClr val="bg1"/>
                </a:solidFill>
              </a:rPr>
              <a:t> Lampung</a:t>
            </a:r>
            <a:endParaRPr lang="en-US" sz="2000" b="1" dirty="0">
              <a:solidFill>
                <a:schemeClr val="bg1"/>
              </a:solidFill>
            </a:endParaRPr>
          </a:p>
        </p:txBody>
      </p:sp>
    </p:spTree>
    <p:extLst>
      <p:ext uri="{BB962C8B-B14F-4D97-AF65-F5344CB8AC3E}">
        <p14:creationId xmlns:p14="http://schemas.microsoft.com/office/powerpoint/2010/main" val="248198579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767-B006-477C-9BEE-300B85BE5957}"/>
              </a:ext>
            </a:extLst>
          </p:cNvPr>
          <p:cNvSpPr>
            <a:spLocks noGrp="1"/>
          </p:cNvSpPr>
          <p:nvPr>
            <p:ph type="title"/>
          </p:nvPr>
        </p:nvSpPr>
        <p:spPr/>
        <p:txBody>
          <a:bodyPr/>
          <a:lstStyle/>
          <a:p>
            <a:r>
              <a:rPr lang="id-ID" b="1" dirty="0"/>
              <a:t>Matriks Rancangan Masalah Penelitian</a:t>
            </a:r>
            <a:r>
              <a:rPr lang="en-US" b="1" dirty="0"/>
              <a:t>-</a:t>
            </a:r>
            <a:br>
              <a:rPr lang="id-ID" b="1" dirty="0"/>
            </a:br>
            <a:r>
              <a:rPr lang="id-ID" b="1" dirty="0"/>
              <a:t>Mengapa?</a:t>
            </a:r>
          </a:p>
        </p:txBody>
      </p:sp>
      <p:pic>
        <p:nvPicPr>
          <p:cNvPr id="7" name="Picture 6">
            <a:extLst>
              <a:ext uri="{FF2B5EF4-FFF2-40B4-BE49-F238E27FC236}">
                <a16:creationId xmlns:a16="http://schemas.microsoft.com/office/drawing/2014/main" id="{26FE5659-94B4-42EE-A9C2-35D47D189ECE}"/>
              </a:ext>
            </a:extLst>
          </p:cNvPr>
          <p:cNvPicPr>
            <a:picLocks noChangeAspect="1"/>
          </p:cNvPicPr>
          <p:nvPr/>
        </p:nvPicPr>
        <p:blipFill>
          <a:blip r:embed="rId2"/>
          <a:stretch>
            <a:fillRect/>
          </a:stretch>
        </p:blipFill>
        <p:spPr>
          <a:xfrm>
            <a:off x="1717964" y="1889759"/>
            <a:ext cx="8866909" cy="4525109"/>
          </a:xfrm>
          <a:prstGeom prst="rect">
            <a:avLst/>
          </a:prstGeom>
        </p:spPr>
      </p:pic>
      <p:pic>
        <p:nvPicPr>
          <p:cNvPr id="9" name="Picture 8" descr="D:\Picture\logo ibi small.gif">
            <a:extLst>
              <a:ext uri="{FF2B5EF4-FFF2-40B4-BE49-F238E27FC236}">
                <a16:creationId xmlns:a16="http://schemas.microsoft.com/office/drawing/2014/main" id="{557B6F61-AE7C-41A2-A8C3-E55AB39FB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4198" y="35120"/>
            <a:ext cx="764771" cy="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347C08E-6AD1-4742-A7B5-4E92FA190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1" y="35120"/>
            <a:ext cx="645355" cy="592954"/>
          </a:xfrm>
          <a:prstGeom prst="rect">
            <a:avLst/>
          </a:prstGeom>
        </p:spPr>
      </p:pic>
    </p:spTree>
    <p:extLst>
      <p:ext uri="{BB962C8B-B14F-4D97-AF65-F5344CB8AC3E}">
        <p14:creationId xmlns:p14="http://schemas.microsoft.com/office/powerpoint/2010/main" val="131293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53161A5-3257-43B9-9C8E-6D2DC0E3D97B}"/>
              </a:ext>
            </a:extLst>
          </p:cNvPr>
          <p:cNvPicPr>
            <a:picLocks noChangeAspect="1"/>
          </p:cNvPicPr>
          <p:nvPr/>
        </p:nvPicPr>
        <p:blipFill>
          <a:blip r:embed="rId2"/>
          <a:stretch>
            <a:fillRect/>
          </a:stretch>
        </p:blipFill>
        <p:spPr>
          <a:xfrm>
            <a:off x="568037" y="66520"/>
            <a:ext cx="7232072" cy="6652935"/>
          </a:xfrm>
          <a:prstGeom prst="rect">
            <a:avLst/>
          </a:prstGeom>
        </p:spPr>
      </p:pic>
      <p:sp>
        <p:nvSpPr>
          <p:cNvPr id="19" name="Title 1">
            <a:extLst>
              <a:ext uri="{FF2B5EF4-FFF2-40B4-BE49-F238E27FC236}">
                <a16:creationId xmlns:a16="http://schemas.microsoft.com/office/drawing/2014/main" id="{30386581-2F97-45DD-96F7-EDA008287378}"/>
              </a:ext>
            </a:extLst>
          </p:cNvPr>
          <p:cNvSpPr txBox="1">
            <a:spLocks/>
          </p:cNvSpPr>
          <p:nvPr/>
        </p:nvSpPr>
        <p:spPr>
          <a:xfrm>
            <a:off x="8631380" y="1699767"/>
            <a:ext cx="4228407"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d-ID" b="1" dirty="0"/>
              <a:t>Matriks Rancangan Masalah Penelitian</a:t>
            </a:r>
            <a:r>
              <a:rPr lang="en-US" b="1" dirty="0"/>
              <a:t>-</a:t>
            </a:r>
            <a:br>
              <a:rPr lang="id-ID" b="1" dirty="0"/>
            </a:br>
            <a:r>
              <a:rPr lang="id-ID" b="1" dirty="0"/>
              <a:t>Bagaimana?</a:t>
            </a:r>
          </a:p>
        </p:txBody>
      </p:sp>
    </p:spTree>
    <p:extLst>
      <p:ext uri="{BB962C8B-B14F-4D97-AF65-F5344CB8AC3E}">
        <p14:creationId xmlns:p14="http://schemas.microsoft.com/office/powerpoint/2010/main" val="3056655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DDDD-D301-4357-8957-4B7ED43EFADC}"/>
              </a:ext>
            </a:extLst>
          </p:cNvPr>
          <p:cNvSpPr>
            <a:spLocks noGrp="1"/>
          </p:cNvSpPr>
          <p:nvPr>
            <p:ph type="title"/>
          </p:nvPr>
        </p:nvSpPr>
        <p:spPr>
          <a:xfrm>
            <a:off x="1097280" y="286603"/>
            <a:ext cx="10058400" cy="881015"/>
          </a:xfrm>
        </p:spPr>
        <p:txBody>
          <a:bodyPr/>
          <a:lstStyle/>
          <a:p>
            <a:pPr algn="ctr"/>
            <a:r>
              <a:rPr lang="id-ID" dirty="0"/>
              <a:t>Perbedaan Beban Pustaka</a:t>
            </a:r>
          </a:p>
        </p:txBody>
      </p:sp>
      <p:graphicFrame>
        <p:nvGraphicFramePr>
          <p:cNvPr id="5" name="Table 4">
            <a:extLst>
              <a:ext uri="{FF2B5EF4-FFF2-40B4-BE49-F238E27FC236}">
                <a16:creationId xmlns:a16="http://schemas.microsoft.com/office/drawing/2014/main" id="{11215586-36E0-4039-9BB1-8D02E13A786B}"/>
              </a:ext>
            </a:extLst>
          </p:cNvPr>
          <p:cNvGraphicFramePr>
            <a:graphicFrameLocks noGrp="1"/>
          </p:cNvGraphicFramePr>
          <p:nvPr/>
        </p:nvGraphicFramePr>
        <p:xfrm>
          <a:off x="122830" y="1756894"/>
          <a:ext cx="11778018" cy="4573619"/>
        </p:xfrm>
        <a:graphic>
          <a:graphicData uri="http://schemas.openxmlformats.org/drawingml/2006/table">
            <a:tbl>
              <a:tblPr firstRow="1" bandRow="1">
                <a:tableStyleId>{5C22544A-7EE6-4342-B048-85BDC9FD1C3A}</a:tableStyleId>
              </a:tblPr>
              <a:tblGrid>
                <a:gridCol w="1674679">
                  <a:extLst>
                    <a:ext uri="{9D8B030D-6E8A-4147-A177-3AD203B41FA5}">
                      <a16:colId xmlns:a16="http://schemas.microsoft.com/office/drawing/2014/main" val="4051634985"/>
                    </a:ext>
                  </a:extLst>
                </a:gridCol>
                <a:gridCol w="10103339">
                  <a:extLst>
                    <a:ext uri="{9D8B030D-6E8A-4147-A177-3AD203B41FA5}">
                      <a16:colId xmlns:a16="http://schemas.microsoft.com/office/drawing/2014/main" val="835038500"/>
                    </a:ext>
                  </a:extLst>
                </a:gridCol>
              </a:tblGrid>
              <a:tr h="413099">
                <a:tc>
                  <a:txBody>
                    <a:bodyPr/>
                    <a:lstStyle/>
                    <a:p>
                      <a:pPr algn="ctr"/>
                      <a:r>
                        <a:rPr lang="id-ID" sz="1500" dirty="0"/>
                        <a:t>Judul Pustaka</a:t>
                      </a:r>
                    </a:p>
                  </a:txBody>
                  <a:tcPr/>
                </a:tc>
                <a:tc>
                  <a:txBody>
                    <a:bodyPr/>
                    <a:lstStyle/>
                    <a:p>
                      <a:pPr algn="ctr"/>
                      <a:r>
                        <a:rPr lang="id-ID" sz="1500" dirty="0"/>
                        <a:t>Jenjang Pendidikan &amp; Tujuan Pembahasan</a:t>
                      </a:r>
                    </a:p>
                  </a:txBody>
                  <a:tcPr/>
                </a:tc>
                <a:extLst>
                  <a:ext uri="{0D108BD9-81ED-4DB2-BD59-A6C34878D82A}">
                    <a16:rowId xmlns:a16="http://schemas.microsoft.com/office/drawing/2014/main" val="3213969584"/>
                  </a:ext>
                </a:extLst>
              </a:tr>
              <a:tr h="997203">
                <a:tc>
                  <a:txBody>
                    <a:bodyPr/>
                    <a:lstStyle/>
                    <a:p>
                      <a:r>
                        <a:rPr lang="id-ID" sz="1500" b="1" dirty="0"/>
                        <a:t>Landasaran Teori </a:t>
                      </a:r>
                    </a:p>
                  </a:txBody>
                  <a:tcPr/>
                </a:tc>
                <a:tc>
                  <a:txBody>
                    <a:bodyPr/>
                    <a:lstStyle/>
                    <a:p>
                      <a:r>
                        <a:rPr lang="id-ID" sz="1500" b="1" dirty="0"/>
                        <a:t>DIPLOMA.</a:t>
                      </a:r>
                      <a:r>
                        <a:rPr lang="id-ID" sz="1500" dirty="0"/>
                        <a:t> Mahasiswa atau peneliti diminta untuk memberikan landasan teori berupa penyajian teori dalam garis besarnya yang dipakai sebagai pijakan dasar untuk mengembangkan model penelitiannya. Dengan demikian pembaca memahami bahwa model yang digunakan dalam penelitian tersebut memiliki dasar teoritis yang baik dan kuat. Bab II penelitian seperti ini diberi judul Landasan Teori. </a:t>
                      </a:r>
                      <a:r>
                        <a:rPr lang="id-ID" sz="1500" b="1" dirty="0"/>
                        <a:t>Judul ini biasanya digunakan juga untuk penelitian-penelitian kebijakan – policy research</a:t>
                      </a:r>
                    </a:p>
                  </a:txBody>
                  <a:tcPr/>
                </a:tc>
                <a:extLst>
                  <a:ext uri="{0D108BD9-81ED-4DB2-BD59-A6C34878D82A}">
                    <a16:rowId xmlns:a16="http://schemas.microsoft.com/office/drawing/2014/main" val="1498343822"/>
                  </a:ext>
                </a:extLst>
              </a:tr>
              <a:tr h="997203">
                <a:tc>
                  <a:txBody>
                    <a:bodyPr/>
                    <a:lstStyle/>
                    <a:p>
                      <a:r>
                        <a:rPr lang="id-ID" sz="1500" b="1" dirty="0"/>
                        <a:t>Tinjauan Pustaka</a:t>
                      </a:r>
                    </a:p>
                  </a:txBody>
                  <a:tcPr/>
                </a:tc>
                <a:tc>
                  <a:txBody>
                    <a:bodyPr/>
                    <a:lstStyle/>
                    <a:p>
                      <a:r>
                        <a:rPr lang="id-ID" sz="1500" b="1" dirty="0"/>
                        <a:t>STRATA 1.</a:t>
                      </a:r>
                      <a:r>
                        <a:rPr lang="id-ID" sz="1500" dirty="0"/>
                        <a:t> Mahasiswa diminta untuk memberikan sebuah tinjauan (overview) atas teori yang relevan dengan penelitiannya. Pohon ilmu atau pohon teori digunakan sebagai dasar untuk merencanakan pemecahan masalahnya. Tinjauan pustaka dilakukan terhadap “parent discipline” yaitu deskripsi atas sebuah pohon ilmu atau bidang ilmu yang secara langsung berhubungan dengan model penelitian yang dikembangkan, deskripsi mana mampu </a:t>
                      </a:r>
                      <a:r>
                        <a:rPr lang="id-ID" sz="1500" b="1" dirty="0"/>
                        <a:t>menghasilkan kesimpulan yang logis sebagai jawaban terhadap masalah penelitian dan pertanyaan penelitian yang diajukan. Kesimpulan tersebut adalah hipotesis yang akan diajukan dan diuji dengan data empiris.</a:t>
                      </a:r>
                      <a:r>
                        <a:rPr lang="id-ID" sz="1500" dirty="0"/>
                        <a:t> Bab II Penelitian ini diberi judul Tinjauan Pustaka</a:t>
                      </a:r>
                    </a:p>
                  </a:txBody>
                  <a:tcPr/>
                </a:tc>
                <a:extLst>
                  <a:ext uri="{0D108BD9-81ED-4DB2-BD59-A6C34878D82A}">
                    <a16:rowId xmlns:a16="http://schemas.microsoft.com/office/drawing/2014/main" val="3623328047"/>
                  </a:ext>
                </a:extLst>
              </a:tr>
              <a:tr h="997203">
                <a:tc>
                  <a:txBody>
                    <a:bodyPr/>
                    <a:lstStyle/>
                    <a:p>
                      <a:r>
                        <a:rPr lang="id-ID" sz="1500" b="1" dirty="0"/>
                        <a:t>Telaah Pustaka</a:t>
                      </a:r>
                    </a:p>
                  </a:txBody>
                  <a:tcPr/>
                </a:tc>
                <a:tc>
                  <a:txBody>
                    <a:bodyPr/>
                    <a:lstStyle/>
                    <a:p>
                      <a:r>
                        <a:rPr lang="id-ID" sz="1500" b="1" dirty="0"/>
                        <a:t>S2 &amp; S3</a:t>
                      </a:r>
                      <a:r>
                        <a:rPr lang="id-ID" sz="1500" dirty="0"/>
                        <a:t>, Mahasiswa diminta untuk melakukan telaah kritis (critical review) terhadap berbagai teori dan hasil penelitian yang relevan dengan masalah dan masalah penelitian yang diajukannya. Telaah pustaka ini diarahkan untuk menghasilkan paling sedikit dua sasaran yaitu pertama, serangkaian proposisi yang digunakan untuk membangun </a:t>
                      </a:r>
                      <a:r>
                        <a:rPr lang="id-ID" sz="1500" b="1" dirty="0"/>
                        <a:t>“Proposed Grand Theoretical Model – Model Teoretical Dasar” </a:t>
                      </a:r>
                      <a:r>
                        <a:rPr lang="id-ID" sz="1500" b="0" dirty="0"/>
                        <a:t>dan yang kedua adalah serangkaian hipotesis yang dikembangkan untuk memperjelas proposisi dan grand theoretical model yang kemudian dinyaakan dalam </a:t>
                      </a:r>
                      <a:r>
                        <a:rPr lang="id-ID" sz="1500" b="1" dirty="0"/>
                        <a:t>kerangka pemikiran teoritis atau model penelitian empirik (empirical research model). </a:t>
                      </a:r>
                      <a:r>
                        <a:rPr lang="id-ID" sz="1500" b="0" dirty="0"/>
                        <a:t>Bab II Penelitian ini diberi judul telaah pustaka dan pengembangan model atau telaah pustaka dan pengembangan hipotesis</a:t>
                      </a:r>
                    </a:p>
                  </a:txBody>
                  <a:tcPr/>
                </a:tc>
                <a:extLst>
                  <a:ext uri="{0D108BD9-81ED-4DB2-BD59-A6C34878D82A}">
                    <a16:rowId xmlns:a16="http://schemas.microsoft.com/office/drawing/2014/main" val="1003540098"/>
                  </a:ext>
                </a:extLst>
              </a:tr>
            </a:tbl>
          </a:graphicData>
        </a:graphic>
      </p:graphicFrame>
      <p:pic>
        <p:nvPicPr>
          <p:cNvPr id="3" name="Picture 2" descr="D:\Picture\logo ibi small.gif">
            <a:extLst>
              <a:ext uri="{FF2B5EF4-FFF2-40B4-BE49-F238E27FC236}">
                <a16:creationId xmlns:a16="http://schemas.microsoft.com/office/drawing/2014/main" id="{7E0AE364-CF2F-4BDB-A990-6336FFAAC7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4198" y="35120"/>
            <a:ext cx="764771" cy="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A430FD5-EC2D-4C83-83C4-AE68FA2A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1" y="35120"/>
            <a:ext cx="645355" cy="592954"/>
          </a:xfrm>
          <a:prstGeom prst="rect">
            <a:avLst/>
          </a:prstGeom>
        </p:spPr>
      </p:pic>
    </p:spTree>
    <p:extLst>
      <p:ext uri="{BB962C8B-B14F-4D97-AF65-F5344CB8AC3E}">
        <p14:creationId xmlns:p14="http://schemas.microsoft.com/office/powerpoint/2010/main" val="278282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7453-C853-4250-9F37-D7D744C3AAD7}"/>
              </a:ext>
            </a:extLst>
          </p:cNvPr>
          <p:cNvSpPr>
            <a:spLocks noGrp="1"/>
          </p:cNvSpPr>
          <p:nvPr>
            <p:ph type="title"/>
          </p:nvPr>
        </p:nvSpPr>
        <p:spPr/>
        <p:txBody>
          <a:bodyPr/>
          <a:lstStyle/>
          <a:p>
            <a:r>
              <a:rPr lang="id-ID" b="1" dirty="0"/>
              <a:t>Tujuan Telaah Pustaka</a:t>
            </a:r>
          </a:p>
        </p:txBody>
      </p:sp>
      <p:pic>
        <p:nvPicPr>
          <p:cNvPr id="4" name="Picture 3">
            <a:extLst>
              <a:ext uri="{FF2B5EF4-FFF2-40B4-BE49-F238E27FC236}">
                <a16:creationId xmlns:a16="http://schemas.microsoft.com/office/drawing/2014/main" id="{DD92E867-F9A2-41AA-B02B-CC9BE7DA257C}"/>
              </a:ext>
            </a:extLst>
          </p:cNvPr>
          <p:cNvPicPr>
            <a:picLocks noChangeAspect="1"/>
          </p:cNvPicPr>
          <p:nvPr/>
        </p:nvPicPr>
        <p:blipFill>
          <a:blip r:embed="rId2"/>
          <a:stretch>
            <a:fillRect/>
          </a:stretch>
        </p:blipFill>
        <p:spPr>
          <a:xfrm>
            <a:off x="2106756" y="1889691"/>
            <a:ext cx="7446677" cy="4433860"/>
          </a:xfrm>
          <a:prstGeom prst="rect">
            <a:avLst/>
          </a:prstGeom>
        </p:spPr>
      </p:pic>
      <p:pic>
        <p:nvPicPr>
          <p:cNvPr id="3" name="Picture 2" descr="D:\Picture\logo ibi small.gif">
            <a:extLst>
              <a:ext uri="{FF2B5EF4-FFF2-40B4-BE49-F238E27FC236}">
                <a16:creationId xmlns:a16="http://schemas.microsoft.com/office/drawing/2014/main" id="{D9B6015C-007A-4D82-9F39-D0568A7221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4198" y="35120"/>
            <a:ext cx="764771" cy="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27836D1-D9A9-4188-B715-D6B1FC7A4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1" y="35120"/>
            <a:ext cx="645355" cy="592954"/>
          </a:xfrm>
          <a:prstGeom prst="rect">
            <a:avLst/>
          </a:prstGeom>
        </p:spPr>
      </p:pic>
    </p:spTree>
    <p:extLst>
      <p:ext uri="{BB962C8B-B14F-4D97-AF65-F5344CB8AC3E}">
        <p14:creationId xmlns:p14="http://schemas.microsoft.com/office/powerpoint/2010/main" val="47363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8720-8CA9-4BD1-A6C7-015F74E3C343}"/>
              </a:ext>
            </a:extLst>
          </p:cNvPr>
          <p:cNvSpPr>
            <a:spLocks noGrp="1"/>
          </p:cNvSpPr>
          <p:nvPr>
            <p:ph type="title"/>
          </p:nvPr>
        </p:nvSpPr>
        <p:spPr/>
        <p:txBody>
          <a:bodyPr/>
          <a:lstStyle/>
          <a:p>
            <a:r>
              <a:rPr lang="id-ID" dirty="0"/>
              <a:t>Bagaimana Membuat Telaah Pustaka</a:t>
            </a:r>
          </a:p>
        </p:txBody>
      </p:sp>
      <p:graphicFrame>
        <p:nvGraphicFramePr>
          <p:cNvPr id="4" name="Diagram 3">
            <a:extLst>
              <a:ext uri="{FF2B5EF4-FFF2-40B4-BE49-F238E27FC236}">
                <a16:creationId xmlns:a16="http://schemas.microsoft.com/office/drawing/2014/main" id="{08CA3882-02F0-439C-A602-619D4F1DF0D9}"/>
              </a:ext>
            </a:extLst>
          </p:cNvPr>
          <p:cNvGraphicFramePr/>
          <p:nvPr>
            <p:extLst>
              <p:ext uri="{D42A27DB-BD31-4B8C-83A1-F6EECF244321}">
                <p14:modId xmlns:p14="http://schemas.microsoft.com/office/powerpoint/2010/main" val="463470468"/>
              </p:ext>
            </p:extLst>
          </p:nvPr>
        </p:nvGraphicFramePr>
        <p:xfrm>
          <a:off x="749109" y="1737359"/>
          <a:ext cx="11056203" cy="4486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D:\Picture\logo ibi small.gif">
            <a:extLst>
              <a:ext uri="{FF2B5EF4-FFF2-40B4-BE49-F238E27FC236}">
                <a16:creationId xmlns:a16="http://schemas.microsoft.com/office/drawing/2014/main" id="{B9EC5131-6209-4BDA-B1E6-63C5A0EB7C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24198" y="35120"/>
            <a:ext cx="764771" cy="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0EE71A9-670B-4230-B1A5-BBF2323CE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31" y="35120"/>
            <a:ext cx="645355" cy="592954"/>
          </a:xfrm>
          <a:prstGeom prst="rect">
            <a:avLst/>
          </a:prstGeom>
        </p:spPr>
      </p:pic>
    </p:spTree>
    <p:extLst>
      <p:ext uri="{BB962C8B-B14F-4D97-AF65-F5344CB8AC3E}">
        <p14:creationId xmlns:p14="http://schemas.microsoft.com/office/powerpoint/2010/main" val="2188613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1598-1D64-4E86-B60D-9C857F0FB3DF}"/>
              </a:ext>
            </a:extLst>
          </p:cNvPr>
          <p:cNvSpPr>
            <a:spLocks noGrp="1"/>
          </p:cNvSpPr>
          <p:nvPr>
            <p:ph type="title" idx="4294967295"/>
          </p:nvPr>
        </p:nvSpPr>
        <p:spPr>
          <a:xfrm>
            <a:off x="8761862" y="2170729"/>
            <a:ext cx="3088943" cy="1449387"/>
          </a:xfrm>
        </p:spPr>
        <p:txBody>
          <a:bodyPr>
            <a:normAutofit fontScale="90000"/>
          </a:bodyPr>
          <a:lstStyle/>
          <a:p>
            <a:r>
              <a:rPr lang="id-ID" b="1" dirty="0"/>
              <a:t>Proses &amp; Konten Telaah Pustaka</a:t>
            </a:r>
          </a:p>
        </p:txBody>
      </p:sp>
      <p:pic>
        <p:nvPicPr>
          <p:cNvPr id="4" name="Picture 3">
            <a:extLst>
              <a:ext uri="{FF2B5EF4-FFF2-40B4-BE49-F238E27FC236}">
                <a16:creationId xmlns:a16="http://schemas.microsoft.com/office/drawing/2014/main" id="{80C2F191-042A-4CD2-ADDA-F30ED65B095E}"/>
              </a:ext>
            </a:extLst>
          </p:cNvPr>
          <p:cNvPicPr>
            <a:picLocks noChangeAspect="1"/>
          </p:cNvPicPr>
          <p:nvPr/>
        </p:nvPicPr>
        <p:blipFill>
          <a:blip r:embed="rId2"/>
          <a:stretch>
            <a:fillRect/>
          </a:stretch>
        </p:blipFill>
        <p:spPr>
          <a:xfrm>
            <a:off x="169233" y="481766"/>
            <a:ext cx="8019423" cy="5687022"/>
          </a:xfrm>
          <a:prstGeom prst="rect">
            <a:avLst/>
          </a:prstGeom>
        </p:spPr>
      </p:pic>
      <p:pic>
        <p:nvPicPr>
          <p:cNvPr id="3" name="Picture 2" descr="D:\Picture\logo ibi small.gif">
            <a:extLst>
              <a:ext uri="{FF2B5EF4-FFF2-40B4-BE49-F238E27FC236}">
                <a16:creationId xmlns:a16="http://schemas.microsoft.com/office/drawing/2014/main" id="{7CD71014-7CE2-458C-9FC9-C99E63EAD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4198" y="35120"/>
            <a:ext cx="764771" cy="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304C8A8-90F7-4FF5-ABBD-3AD76D461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1" y="35120"/>
            <a:ext cx="645355" cy="592954"/>
          </a:xfrm>
          <a:prstGeom prst="rect">
            <a:avLst/>
          </a:prstGeom>
        </p:spPr>
      </p:pic>
    </p:spTree>
    <p:extLst>
      <p:ext uri="{BB962C8B-B14F-4D97-AF65-F5344CB8AC3E}">
        <p14:creationId xmlns:p14="http://schemas.microsoft.com/office/powerpoint/2010/main" val="169575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0A4E0-759C-4311-A2D5-610FDC22CC61}"/>
              </a:ext>
            </a:extLst>
          </p:cNvPr>
          <p:cNvSpPr>
            <a:spLocks noGrp="1"/>
          </p:cNvSpPr>
          <p:nvPr>
            <p:ph type="title"/>
          </p:nvPr>
        </p:nvSpPr>
        <p:spPr/>
        <p:txBody>
          <a:bodyPr/>
          <a:lstStyle/>
          <a:p>
            <a:r>
              <a:rPr lang="id-ID" b="1" dirty="0"/>
              <a:t>Cara Penelaahan Pustaka Yang Bebas Plagiasi</a:t>
            </a:r>
          </a:p>
        </p:txBody>
      </p:sp>
      <p:pic>
        <p:nvPicPr>
          <p:cNvPr id="4" name="Picture 3">
            <a:extLst>
              <a:ext uri="{FF2B5EF4-FFF2-40B4-BE49-F238E27FC236}">
                <a16:creationId xmlns:a16="http://schemas.microsoft.com/office/drawing/2014/main" id="{821ACAE9-926E-4FDE-87F7-01B255524D41}"/>
              </a:ext>
            </a:extLst>
          </p:cNvPr>
          <p:cNvPicPr>
            <a:picLocks noChangeAspect="1"/>
          </p:cNvPicPr>
          <p:nvPr/>
        </p:nvPicPr>
        <p:blipFill>
          <a:blip r:embed="rId2"/>
          <a:stretch>
            <a:fillRect/>
          </a:stretch>
        </p:blipFill>
        <p:spPr>
          <a:xfrm>
            <a:off x="204716" y="1910731"/>
            <a:ext cx="6619165" cy="4217114"/>
          </a:xfrm>
          <a:prstGeom prst="rect">
            <a:avLst/>
          </a:prstGeom>
        </p:spPr>
      </p:pic>
      <p:sp>
        <p:nvSpPr>
          <p:cNvPr id="5" name="TextBox 4">
            <a:extLst>
              <a:ext uri="{FF2B5EF4-FFF2-40B4-BE49-F238E27FC236}">
                <a16:creationId xmlns:a16="http://schemas.microsoft.com/office/drawing/2014/main" id="{A52498B0-967F-4264-8ABB-6F21AA41B39F}"/>
              </a:ext>
            </a:extLst>
          </p:cNvPr>
          <p:cNvSpPr txBox="1"/>
          <p:nvPr/>
        </p:nvSpPr>
        <p:spPr>
          <a:xfrm>
            <a:off x="6993383" y="2033516"/>
            <a:ext cx="4993901" cy="3416320"/>
          </a:xfrm>
          <a:prstGeom prst="rect">
            <a:avLst/>
          </a:prstGeom>
          <a:noFill/>
        </p:spPr>
        <p:txBody>
          <a:bodyPr wrap="square" rtlCol="0">
            <a:spAutoFit/>
          </a:bodyPr>
          <a:lstStyle/>
          <a:p>
            <a:pPr marL="342900" indent="-342900">
              <a:buAutoNum type="arabicPeriod"/>
            </a:pPr>
            <a:r>
              <a:rPr lang="id-ID" dirty="0"/>
              <a:t>Ambilah artikel jurnal atau hasil penelitian yang relevan dengan masalah, topik dan model penelitian kita</a:t>
            </a:r>
          </a:p>
          <a:p>
            <a:pPr marL="342900" indent="-342900">
              <a:buAutoNum type="arabicPeriod"/>
            </a:pPr>
            <a:r>
              <a:rPr lang="id-ID" dirty="0"/>
              <a:t>Lihat masalah dan masalah penelitiannya, lalu langsung melihat hasil penelitiannya (khususnya gambar model &amp; tabel uji statistik untuk semua hipotesis2nya)</a:t>
            </a:r>
          </a:p>
          <a:p>
            <a:pPr marL="342900" indent="-342900">
              <a:buAutoNum type="arabicPeriod"/>
            </a:pPr>
            <a:r>
              <a:rPr lang="id-ID" dirty="0"/>
              <a:t>Jangan membaca narasi uraian temuan dan kesimpulan penelitiannya</a:t>
            </a:r>
          </a:p>
          <a:p>
            <a:pPr marL="342900" indent="-342900">
              <a:buAutoNum type="arabicPeriod"/>
            </a:pPr>
            <a:r>
              <a:rPr lang="id-ID" dirty="0"/>
              <a:t>Simak gambar dan tabel hasil uji hipotesis itu dan susunlah narasi kita sendiri atas dasar hasil penelitian yang kita baca</a:t>
            </a:r>
          </a:p>
        </p:txBody>
      </p:sp>
      <p:pic>
        <p:nvPicPr>
          <p:cNvPr id="3" name="Picture 2" descr="D:\Picture\logo ibi small.gif">
            <a:extLst>
              <a:ext uri="{FF2B5EF4-FFF2-40B4-BE49-F238E27FC236}">
                <a16:creationId xmlns:a16="http://schemas.microsoft.com/office/drawing/2014/main" id="{E67EC4EF-7625-4904-AC08-07005EA2AC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4198" y="35120"/>
            <a:ext cx="764771" cy="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DF01B07-8027-4974-8105-CE78924D5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1" y="35120"/>
            <a:ext cx="645355" cy="592954"/>
          </a:xfrm>
          <a:prstGeom prst="rect">
            <a:avLst/>
          </a:prstGeom>
        </p:spPr>
      </p:pic>
    </p:spTree>
    <p:extLst>
      <p:ext uri="{BB962C8B-B14F-4D97-AF65-F5344CB8AC3E}">
        <p14:creationId xmlns:p14="http://schemas.microsoft.com/office/powerpoint/2010/main" val="142492167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Override1.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2400</TotalTime>
  <Words>732</Words>
  <Application>Microsoft Office PowerPoint</Application>
  <PresentationFormat>Widescreen</PresentationFormat>
  <Paragraphs>52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Adobe Gothic Std B</vt:lpstr>
      <vt:lpstr>Calibri</vt:lpstr>
      <vt:lpstr>Calibri Light</vt:lpstr>
      <vt:lpstr>Retrospect</vt:lpstr>
      <vt:lpstr>Telaah Pustaka</vt:lpstr>
      <vt:lpstr>Route Map  Rancangan Pemecahan Masalah Penelitian</vt:lpstr>
      <vt:lpstr>Matriks Rancangan Masalah Penelitian- Mengapa?</vt:lpstr>
      <vt:lpstr>PowerPoint Presentation</vt:lpstr>
      <vt:lpstr>Perbedaan Beban Pustaka</vt:lpstr>
      <vt:lpstr>Tujuan Telaah Pustaka</vt:lpstr>
      <vt:lpstr>Bagaimana Membuat Telaah Pustaka</vt:lpstr>
      <vt:lpstr>Proses &amp; Konten Telaah Pustaka</vt:lpstr>
      <vt:lpstr>Cara Penelaahan Pustaka Yang Bebas Plagiasi</vt:lpstr>
      <vt:lpstr>Alat Bantu Untuk Mencari Research Gap: Aplikasi Endnote 7.8: Thomson Reuters (Sitasi, Bibliografi, Daftar Pustaka)</vt:lpstr>
      <vt:lpstr>Alat Bantu Untuk Mencari Research Gap: Repisitory Jurnal Online PNRI: Bagi Peneliti Pejuang</vt:lpstr>
      <vt:lpstr>Alat Bantu Untuk Mencari Research Gap: Repisitory Jurnal RISTEKDIKTI: Bagi Peneliti Pejuang</vt:lpstr>
      <vt:lpstr>Alat Bantu Untuk Mencari Research Gap: https://scholar.google.com/ </vt:lpstr>
      <vt:lpstr>Alat Bantu Untuk Mencari Research Gap: https://www.emerald.com/insight/ </vt:lpstr>
      <vt:lpstr>Alat Bantu Untuk Mencari Research Gap: https://www.tandfonline.com/ </vt:lpstr>
      <vt:lpstr>Alat Bantu Untuk Mencari Research Gap: web Sci-Hub</vt:lpstr>
      <vt:lpstr>Alat Bantu Untuk Mencari Research Gap: web https://www.jstor.org/ </vt:lpstr>
      <vt:lpstr>Membuat summary https://www.scholarcy.com/ atau https://www.paper-digest.com/ </vt:lpstr>
      <vt:lpstr>Menerjemahkan Jurnal Berbahasa Asing: https://www.deepl.com/translator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Hakikat dan Metodologi Penelitian</dc:title>
  <dc:creator>Admin</dc:creator>
  <cp:lastModifiedBy>Trufi_Murdiani</cp:lastModifiedBy>
  <cp:revision>214</cp:revision>
  <dcterms:created xsi:type="dcterms:W3CDTF">2018-04-28T07:05:16Z</dcterms:created>
  <dcterms:modified xsi:type="dcterms:W3CDTF">2024-03-21T21:24:11Z</dcterms:modified>
</cp:coreProperties>
</file>