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96" r:id="rId5"/>
    <p:sldId id="259" r:id="rId6"/>
    <p:sldId id="297" r:id="rId7"/>
    <p:sldId id="260" r:id="rId8"/>
    <p:sldId id="262" r:id="rId9"/>
    <p:sldId id="263" r:id="rId10"/>
    <p:sldId id="266" r:id="rId11"/>
    <p:sldId id="269" r:id="rId12"/>
    <p:sldId id="270" r:id="rId13"/>
    <p:sldId id="298" r:id="rId14"/>
    <p:sldId id="278" r:id="rId15"/>
  </p:sldIdLst>
  <p:sldSz cx="9144000" cy="5143500" type="screen16x9"/>
  <p:notesSz cx="6858000" cy="9144000"/>
  <p:embeddedFontLst>
    <p:embeddedFont>
      <p:font typeface="MoolBoran" pitchFamily="34" charset="0"/>
      <p:regular r:id="rId17"/>
    </p:embeddedFont>
    <p:embeddedFont>
      <p:font typeface="Georgia"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2F1AA15-988F-484E-B21E-4C2126119899}">
  <a:tblStyle styleId="{62F1AA15-988F-484E-B21E-4C212611989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0B37B-3084-4490-9C70-55943082819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748000" y="747750"/>
            <a:ext cx="3648000" cy="3648000"/>
          </a:xfrm>
          <a:prstGeom prst="ellipse">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title"/>
          </p:nvPr>
        </p:nvSpPr>
        <p:spPr>
          <a:xfrm>
            <a:off x="2747950" y="747775"/>
            <a:ext cx="3648000" cy="364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25575" y="525325"/>
            <a:ext cx="4092900" cy="4092900"/>
          </a:xfrm>
          <a:prstGeom prst="diamond">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ubTitle" idx="1"/>
          </p:nvPr>
        </p:nvSpPr>
        <p:spPr>
          <a:xfrm>
            <a:off x="3009350" y="2573875"/>
            <a:ext cx="3086700" cy="204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1pPr>
            <a:lvl2pPr lvl="1"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2pPr>
            <a:lvl3pPr lvl="2"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3pPr>
            <a:lvl4pPr lvl="3"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4pPr>
            <a:lvl5pPr lvl="4"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5pPr>
            <a:lvl6pPr lvl="5"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6pPr>
            <a:lvl7pPr lvl="6"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7pPr>
            <a:lvl8pPr lvl="7"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8pPr>
            <a:lvl9pPr lvl="8"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9pPr>
          </a:lstStyle>
          <a:p>
            <a:endParaRPr/>
          </a:p>
        </p:txBody>
      </p:sp>
      <p:sp>
        <p:nvSpPr>
          <p:cNvPr id="17" name="Google Shape;17;p3"/>
          <p:cNvSpPr txBox="1">
            <a:spLocks noGrp="1"/>
          </p:cNvSpPr>
          <p:nvPr>
            <p:ph type="title"/>
          </p:nvPr>
        </p:nvSpPr>
        <p:spPr>
          <a:xfrm>
            <a:off x="3048000" y="529375"/>
            <a:ext cx="3048000" cy="2044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50" y="1790100"/>
            <a:ext cx="9144000" cy="15633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1964225" y="2161800"/>
            <a:ext cx="5215500" cy="819900"/>
          </a:xfrm>
          <a:prstGeom prst="rect">
            <a:avLst/>
          </a:prstGeom>
          <a:noFill/>
          <a:ln>
            <a:noFill/>
          </a:ln>
        </p:spPr>
        <p:txBody>
          <a:bodyPr spcFirstLastPara="1" wrap="square" lIns="91425" tIns="91425" rIns="91425" bIns="91425" anchor="ctr" anchorCtr="0">
            <a:noAutofit/>
          </a:bodyPr>
          <a:lstStyle>
            <a:lvl1pPr marL="457200" lvl="0"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1pPr>
            <a:lvl2pPr marL="914400" lvl="1"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2pPr>
            <a:lvl3pPr marL="1371600" lvl="2"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3pPr>
            <a:lvl4pPr marL="1828800" lvl="3"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4pPr>
            <a:lvl5pPr marL="2286000" lvl="4"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5pPr>
            <a:lvl6pPr marL="2743200" lvl="5"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6pPr>
            <a:lvl7pPr marL="3200400" lvl="6"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7pPr>
            <a:lvl8pPr marL="3657600" lvl="7"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8pPr>
            <a:lvl9pPr marL="4114800" lvl="8" indent="-330200" algn="ctr">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4297634" y="4749851"/>
            <a:ext cx="548700" cy="393600"/>
          </a:xfrm>
          <a:prstGeom prst="rect">
            <a:avLst/>
          </a:prstGeom>
        </p:spPr>
        <p:txBody>
          <a:bodyPr spcFirstLastPara="1" wrap="square" lIns="91425" tIns="91425" rIns="91425" bIns="91425" anchor="t" anchorCtr="0">
            <a:noAutofit/>
          </a:bodyPr>
          <a:lstStyle>
            <a:lvl1pPr lvl="0" algn="ctr">
              <a:buNone/>
              <a:defRPr>
                <a:solidFill>
                  <a:srgbClr val="00B2FF"/>
                </a:solidFill>
              </a:defRPr>
            </a:lvl1pPr>
            <a:lvl2pPr lvl="1" algn="ctr">
              <a:buNone/>
              <a:defRPr>
                <a:solidFill>
                  <a:srgbClr val="00B2FF"/>
                </a:solidFill>
              </a:defRPr>
            </a:lvl2pPr>
            <a:lvl3pPr lvl="2" algn="ctr">
              <a:buNone/>
              <a:defRPr>
                <a:solidFill>
                  <a:srgbClr val="00B2FF"/>
                </a:solidFill>
              </a:defRPr>
            </a:lvl3pPr>
            <a:lvl4pPr lvl="3" algn="ctr">
              <a:buNone/>
              <a:defRPr>
                <a:solidFill>
                  <a:srgbClr val="00B2FF"/>
                </a:solidFill>
              </a:defRPr>
            </a:lvl4pPr>
            <a:lvl5pPr lvl="4" algn="ctr">
              <a:buNone/>
              <a:defRPr>
                <a:solidFill>
                  <a:srgbClr val="00B2FF"/>
                </a:solidFill>
              </a:defRPr>
            </a:lvl5pPr>
            <a:lvl6pPr lvl="5" algn="ctr">
              <a:buNone/>
              <a:defRPr>
                <a:solidFill>
                  <a:srgbClr val="00B2FF"/>
                </a:solidFill>
              </a:defRPr>
            </a:lvl6pPr>
            <a:lvl7pPr lvl="6" algn="ctr">
              <a:buNone/>
              <a:defRPr>
                <a:solidFill>
                  <a:srgbClr val="00B2FF"/>
                </a:solidFill>
              </a:defRPr>
            </a:lvl7pPr>
            <a:lvl8pPr lvl="7" algn="ctr">
              <a:buNone/>
              <a:defRPr>
                <a:solidFill>
                  <a:srgbClr val="00B2FF"/>
                </a:solidFill>
              </a:defRPr>
            </a:lvl8pPr>
            <a:lvl9pPr lvl="8" algn="ctr">
              <a:buNone/>
              <a:defRPr>
                <a:solidFill>
                  <a:srgbClr val="00B2FF"/>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half">
  <p:cSld name="TITLE_AND_BODY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5128375" y="302375"/>
            <a:ext cx="3493200" cy="50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32" name="Google Shape;32;p6"/>
          <p:cNvSpPr txBox="1">
            <a:spLocks noGrp="1"/>
          </p:cNvSpPr>
          <p:nvPr>
            <p:ph type="body" idx="1"/>
          </p:nvPr>
        </p:nvSpPr>
        <p:spPr>
          <a:xfrm>
            <a:off x="5128482" y="1509475"/>
            <a:ext cx="3493200" cy="3125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33" name="Google Shape;33;p6"/>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38" name="Google Shape;38;p7"/>
          <p:cNvSpPr txBox="1">
            <a:spLocks noGrp="1"/>
          </p:cNvSpPr>
          <p:nvPr>
            <p:ph type="body" idx="1"/>
          </p:nvPr>
        </p:nvSpPr>
        <p:spPr>
          <a:xfrm>
            <a:off x="2902950" y="1509475"/>
            <a:ext cx="2780700" cy="3125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39" name="Google Shape;39;p7"/>
          <p:cNvSpPr txBox="1">
            <a:spLocks noGrp="1"/>
          </p:cNvSpPr>
          <p:nvPr>
            <p:ph type="body" idx="2"/>
          </p:nvPr>
        </p:nvSpPr>
        <p:spPr>
          <a:xfrm>
            <a:off x="5840729" y="1509475"/>
            <a:ext cx="2780700" cy="3125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40" name="Google Shape;40;p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body" idx="1"/>
          </p:nvPr>
        </p:nvSpPr>
        <p:spPr>
          <a:xfrm>
            <a:off x="2902775" y="1538525"/>
            <a:ext cx="1914900" cy="3387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marL="914400" lvl="1"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600" lvl="2"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800" lvl="3"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6000" lvl="4"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200" lvl="5"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400" lvl="6"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600" lvl="7"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800" lvl="8"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endParaRPr/>
          </a:p>
        </p:txBody>
      </p:sp>
      <p:sp>
        <p:nvSpPr>
          <p:cNvPr id="45" name="Google Shape;45;p8"/>
          <p:cNvSpPr txBox="1">
            <a:spLocks noGrp="1"/>
          </p:cNvSpPr>
          <p:nvPr>
            <p:ph type="body" idx="2"/>
          </p:nvPr>
        </p:nvSpPr>
        <p:spPr>
          <a:xfrm>
            <a:off x="4915914" y="1538525"/>
            <a:ext cx="1914900" cy="3387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6" name="Google Shape;46;p8"/>
          <p:cNvSpPr txBox="1">
            <a:spLocks noGrp="1"/>
          </p:cNvSpPr>
          <p:nvPr>
            <p:ph type="body" idx="3"/>
          </p:nvPr>
        </p:nvSpPr>
        <p:spPr>
          <a:xfrm>
            <a:off x="6929053" y="1538525"/>
            <a:ext cx="1914900" cy="3387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marL="914400" lvl="1"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600" lvl="2"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800" lvl="3"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6000" lvl="4"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200" lvl="5"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400" lvl="6"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600" lvl="7"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800" lvl="8"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endParaRPr/>
          </a:p>
        </p:txBody>
      </p:sp>
      <p:sp>
        <p:nvSpPr>
          <p:cNvPr id="47" name="Google Shape;47;p8"/>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48" name="Google Shape;48;p8"/>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9"/>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a:off x="1190100" y="0"/>
            <a:ext cx="6763800" cy="8574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latin typeface="Muli"/>
                <a:ea typeface="Muli"/>
                <a:cs typeface="Muli"/>
                <a:sym typeface="Muli"/>
              </a:defRPr>
            </a:lvl1pPr>
            <a:lvl2pPr lvl="1" algn="ctr" rtl="0">
              <a:spcBef>
                <a:spcPts val="0"/>
              </a:spcBef>
              <a:spcAft>
                <a:spcPts val="0"/>
              </a:spcAft>
              <a:buNone/>
              <a:defRPr sz="1800" b="1">
                <a:solidFill>
                  <a:srgbClr val="FFFFFF"/>
                </a:solidFill>
                <a:latin typeface="Muli"/>
                <a:ea typeface="Muli"/>
                <a:cs typeface="Muli"/>
                <a:sym typeface="Muli"/>
              </a:defRPr>
            </a:lvl2pPr>
            <a:lvl3pPr lvl="2" algn="ctr" rtl="0">
              <a:spcBef>
                <a:spcPts val="0"/>
              </a:spcBef>
              <a:spcAft>
                <a:spcPts val="0"/>
              </a:spcAft>
              <a:buNone/>
              <a:defRPr sz="1800" b="1">
                <a:solidFill>
                  <a:srgbClr val="FFFFFF"/>
                </a:solidFill>
                <a:latin typeface="Muli"/>
                <a:ea typeface="Muli"/>
                <a:cs typeface="Muli"/>
                <a:sym typeface="Muli"/>
              </a:defRPr>
            </a:lvl3pPr>
            <a:lvl4pPr lvl="3" algn="ctr" rtl="0">
              <a:spcBef>
                <a:spcPts val="0"/>
              </a:spcBef>
              <a:spcAft>
                <a:spcPts val="0"/>
              </a:spcAft>
              <a:buNone/>
              <a:defRPr sz="1800" b="1">
                <a:solidFill>
                  <a:srgbClr val="FFFFFF"/>
                </a:solidFill>
                <a:latin typeface="Muli"/>
                <a:ea typeface="Muli"/>
                <a:cs typeface="Muli"/>
                <a:sym typeface="Muli"/>
              </a:defRPr>
            </a:lvl4pPr>
            <a:lvl5pPr lvl="4" algn="ctr" rtl="0">
              <a:spcBef>
                <a:spcPts val="0"/>
              </a:spcBef>
              <a:spcAft>
                <a:spcPts val="0"/>
              </a:spcAft>
              <a:buNone/>
              <a:defRPr sz="1800" b="1">
                <a:solidFill>
                  <a:srgbClr val="FFFFFF"/>
                </a:solidFill>
                <a:latin typeface="Muli"/>
                <a:ea typeface="Muli"/>
                <a:cs typeface="Muli"/>
                <a:sym typeface="Muli"/>
              </a:defRPr>
            </a:lvl5pPr>
            <a:lvl6pPr lvl="5" algn="ctr" rtl="0">
              <a:spcBef>
                <a:spcPts val="0"/>
              </a:spcBef>
              <a:spcAft>
                <a:spcPts val="0"/>
              </a:spcAft>
              <a:buNone/>
              <a:defRPr sz="1800" b="1">
                <a:solidFill>
                  <a:srgbClr val="FFFFFF"/>
                </a:solidFill>
                <a:latin typeface="Muli"/>
                <a:ea typeface="Muli"/>
                <a:cs typeface="Muli"/>
                <a:sym typeface="Muli"/>
              </a:defRPr>
            </a:lvl6pPr>
            <a:lvl7pPr lvl="6" algn="ctr" rtl="0">
              <a:spcBef>
                <a:spcPts val="0"/>
              </a:spcBef>
              <a:spcAft>
                <a:spcPts val="0"/>
              </a:spcAft>
              <a:buNone/>
              <a:defRPr sz="1800" b="1">
                <a:solidFill>
                  <a:srgbClr val="FFFFFF"/>
                </a:solidFill>
                <a:latin typeface="Muli"/>
                <a:ea typeface="Muli"/>
                <a:cs typeface="Muli"/>
                <a:sym typeface="Muli"/>
              </a:defRPr>
            </a:lvl7pPr>
            <a:lvl8pPr lvl="7" algn="ctr" rtl="0">
              <a:spcBef>
                <a:spcPts val="0"/>
              </a:spcBef>
              <a:spcAft>
                <a:spcPts val="0"/>
              </a:spcAft>
              <a:buNone/>
              <a:defRPr sz="1800" b="1">
                <a:solidFill>
                  <a:srgbClr val="FFFFFF"/>
                </a:solidFill>
                <a:latin typeface="Muli"/>
                <a:ea typeface="Muli"/>
                <a:cs typeface="Muli"/>
                <a:sym typeface="Muli"/>
              </a:defRPr>
            </a:lvl8pPr>
            <a:lvl9pPr lvl="8" algn="ctr"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53" name="Google Shape;53;p9"/>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lvl1pPr lvl="0" algn="ctr">
              <a:buNone/>
              <a:defRPr>
                <a:solidFill>
                  <a:srgbClr val="00B2FF"/>
                </a:solidFill>
              </a:defRPr>
            </a:lvl1pPr>
            <a:lvl2pPr lvl="1" algn="ctr">
              <a:buNone/>
              <a:defRPr>
                <a:solidFill>
                  <a:srgbClr val="00B2FF"/>
                </a:solidFill>
              </a:defRPr>
            </a:lvl2pPr>
            <a:lvl3pPr lvl="2" algn="ctr">
              <a:buNone/>
              <a:defRPr>
                <a:solidFill>
                  <a:srgbClr val="00B2FF"/>
                </a:solidFill>
              </a:defRPr>
            </a:lvl3pPr>
            <a:lvl4pPr lvl="3" algn="ctr">
              <a:buNone/>
              <a:defRPr>
                <a:solidFill>
                  <a:srgbClr val="00B2FF"/>
                </a:solidFill>
              </a:defRPr>
            </a:lvl4pPr>
            <a:lvl5pPr lvl="4" algn="ctr">
              <a:buNone/>
              <a:defRPr>
                <a:solidFill>
                  <a:srgbClr val="00B2FF"/>
                </a:solidFill>
              </a:defRPr>
            </a:lvl5pPr>
            <a:lvl6pPr lvl="5" algn="ctr">
              <a:buNone/>
              <a:defRPr>
                <a:solidFill>
                  <a:srgbClr val="00B2FF"/>
                </a:solidFill>
              </a:defRPr>
            </a:lvl6pPr>
            <a:lvl7pPr lvl="6" algn="ctr">
              <a:buNone/>
              <a:defRPr>
                <a:solidFill>
                  <a:srgbClr val="00B2FF"/>
                </a:solidFill>
              </a:defRPr>
            </a:lvl7pPr>
            <a:lvl8pPr lvl="7" algn="ctr">
              <a:buNone/>
              <a:defRPr>
                <a:solidFill>
                  <a:srgbClr val="00B2FF"/>
                </a:solidFill>
              </a:defRPr>
            </a:lvl8pPr>
            <a:lvl9pPr lvl="8" algn="ctr">
              <a:buNone/>
              <a:defRPr>
                <a:solidFill>
                  <a:srgbClr val="00B2FF"/>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2950" y="1509475"/>
            <a:ext cx="5718600" cy="31251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Font typeface="Muli"/>
              <a:buChar char="➜"/>
              <a:defRPr sz="2400">
                <a:solidFill>
                  <a:schemeClr val="lt1"/>
                </a:solidFill>
                <a:latin typeface="Muli"/>
                <a:ea typeface="Muli"/>
                <a:cs typeface="Muli"/>
                <a:sym typeface="Muli"/>
              </a:defRPr>
            </a:lvl1pPr>
            <a:lvl2pPr marL="914400" lvl="1" indent="-342900" rtl="0">
              <a:spcBef>
                <a:spcPts val="0"/>
              </a:spcBef>
              <a:spcAft>
                <a:spcPts val="0"/>
              </a:spcAft>
              <a:buClr>
                <a:schemeClr val="lt1"/>
              </a:buClr>
              <a:buSzPts val="1800"/>
              <a:buFont typeface="Muli"/>
              <a:buChar char="○"/>
              <a:defRPr sz="2400">
                <a:solidFill>
                  <a:schemeClr val="lt1"/>
                </a:solidFill>
                <a:latin typeface="Muli"/>
                <a:ea typeface="Muli"/>
                <a:cs typeface="Muli"/>
                <a:sym typeface="Muli"/>
              </a:defRPr>
            </a:lvl2pPr>
            <a:lvl3pPr marL="1371600" lvl="2"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3pPr>
            <a:lvl4pPr marL="1828800" lvl="3"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7" name="Google Shape;7;p1"/>
          <p:cNvSpPr txBox="1">
            <a:spLocks noGrp="1"/>
          </p:cNvSpPr>
          <p:nvPr>
            <p:ph type="title"/>
          </p:nvPr>
        </p:nvSpPr>
        <p:spPr>
          <a:xfrm>
            <a:off x="2902775" y="302375"/>
            <a:ext cx="5718600" cy="503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chemeClr val="lt1"/>
                </a:solidFill>
                <a:latin typeface="Muli"/>
                <a:ea typeface="Muli"/>
                <a:cs typeface="Muli"/>
                <a:sym typeface="Muli"/>
              </a:defRPr>
            </a:lvl1pPr>
            <a:lvl2pPr lvl="1" rtl="0">
              <a:spcBef>
                <a:spcPts val="0"/>
              </a:spcBef>
              <a:spcAft>
                <a:spcPts val="0"/>
              </a:spcAft>
              <a:buNone/>
              <a:defRPr sz="1800" b="1">
                <a:solidFill>
                  <a:schemeClr val="lt1"/>
                </a:solidFill>
                <a:latin typeface="Muli"/>
                <a:ea typeface="Muli"/>
                <a:cs typeface="Muli"/>
                <a:sym typeface="Muli"/>
              </a:defRPr>
            </a:lvl2pPr>
            <a:lvl3pPr lvl="2" rtl="0">
              <a:spcBef>
                <a:spcPts val="0"/>
              </a:spcBef>
              <a:spcAft>
                <a:spcPts val="0"/>
              </a:spcAft>
              <a:buNone/>
              <a:defRPr sz="1800" b="1">
                <a:solidFill>
                  <a:schemeClr val="lt1"/>
                </a:solidFill>
                <a:latin typeface="Muli"/>
                <a:ea typeface="Muli"/>
                <a:cs typeface="Muli"/>
                <a:sym typeface="Muli"/>
              </a:defRPr>
            </a:lvl3pPr>
            <a:lvl4pPr lvl="3" rtl="0">
              <a:spcBef>
                <a:spcPts val="0"/>
              </a:spcBef>
              <a:spcAft>
                <a:spcPts val="0"/>
              </a:spcAft>
              <a:buNone/>
              <a:defRPr sz="1800" b="1">
                <a:solidFill>
                  <a:schemeClr val="lt1"/>
                </a:solidFill>
                <a:latin typeface="Muli"/>
                <a:ea typeface="Muli"/>
                <a:cs typeface="Muli"/>
                <a:sym typeface="Muli"/>
              </a:defRPr>
            </a:lvl4pPr>
            <a:lvl5pPr lvl="4" rtl="0">
              <a:spcBef>
                <a:spcPts val="0"/>
              </a:spcBef>
              <a:spcAft>
                <a:spcPts val="0"/>
              </a:spcAft>
              <a:buNone/>
              <a:defRPr sz="1800" b="1">
                <a:solidFill>
                  <a:schemeClr val="lt1"/>
                </a:solidFill>
                <a:latin typeface="Muli"/>
                <a:ea typeface="Muli"/>
                <a:cs typeface="Muli"/>
                <a:sym typeface="Muli"/>
              </a:defRPr>
            </a:lvl5pPr>
            <a:lvl6pPr lvl="5" rtl="0">
              <a:spcBef>
                <a:spcPts val="0"/>
              </a:spcBef>
              <a:spcAft>
                <a:spcPts val="0"/>
              </a:spcAft>
              <a:buNone/>
              <a:defRPr sz="1800" b="1">
                <a:solidFill>
                  <a:schemeClr val="lt1"/>
                </a:solidFill>
                <a:latin typeface="Muli"/>
                <a:ea typeface="Muli"/>
                <a:cs typeface="Muli"/>
                <a:sym typeface="Muli"/>
              </a:defRPr>
            </a:lvl6pPr>
            <a:lvl7pPr lvl="6" rtl="0">
              <a:spcBef>
                <a:spcPts val="0"/>
              </a:spcBef>
              <a:spcAft>
                <a:spcPts val="0"/>
              </a:spcAft>
              <a:buNone/>
              <a:defRPr sz="1800" b="1">
                <a:solidFill>
                  <a:schemeClr val="lt1"/>
                </a:solidFill>
                <a:latin typeface="Muli"/>
                <a:ea typeface="Muli"/>
                <a:cs typeface="Muli"/>
                <a:sym typeface="Muli"/>
              </a:defRPr>
            </a:lvl7pPr>
            <a:lvl8pPr lvl="7" rtl="0">
              <a:spcBef>
                <a:spcPts val="0"/>
              </a:spcBef>
              <a:spcAft>
                <a:spcPts val="0"/>
              </a:spcAft>
              <a:buNone/>
              <a:defRPr sz="1800" b="1">
                <a:solidFill>
                  <a:schemeClr val="lt1"/>
                </a:solidFill>
                <a:latin typeface="Muli"/>
                <a:ea typeface="Muli"/>
                <a:cs typeface="Muli"/>
                <a:sym typeface="Muli"/>
              </a:defRPr>
            </a:lvl8pPr>
            <a:lvl9pPr lvl="8">
              <a:spcBef>
                <a:spcPts val="0"/>
              </a:spcBef>
              <a:spcAft>
                <a:spcPts val="0"/>
              </a:spcAft>
              <a:buNone/>
              <a:defRPr sz="1800" b="1">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529670"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Muli"/>
                <a:ea typeface="Muli"/>
                <a:cs typeface="Muli"/>
                <a:sym typeface="Muli"/>
              </a:defRPr>
            </a:lvl1pPr>
            <a:lvl2pPr lvl="1" algn="r">
              <a:buNone/>
              <a:defRPr sz="1000">
                <a:solidFill>
                  <a:schemeClr val="lt1"/>
                </a:solidFill>
                <a:latin typeface="Muli"/>
                <a:ea typeface="Muli"/>
                <a:cs typeface="Muli"/>
                <a:sym typeface="Muli"/>
              </a:defRPr>
            </a:lvl2pPr>
            <a:lvl3pPr lvl="2" algn="r">
              <a:buNone/>
              <a:defRPr sz="1000">
                <a:solidFill>
                  <a:schemeClr val="lt1"/>
                </a:solidFill>
                <a:latin typeface="Muli"/>
                <a:ea typeface="Muli"/>
                <a:cs typeface="Muli"/>
                <a:sym typeface="Muli"/>
              </a:defRPr>
            </a:lvl3pPr>
            <a:lvl4pPr lvl="3" algn="r">
              <a:buNone/>
              <a:defRPr sz="1000">
                <a:solidFill>
                  <a:schemeClr val="lt1"/>
                </a:solidFill>
                <a:latin typeface="Muli"/>
                <a:ea typeface="Muli"/>
                <a:cs typeface="Muli"/>
                <a:sym typeface="Muli"/>
              </a:defRPr>
            </a:lvl4pPr>
            <a:lvl5pPr lvl="4" algn="r">
              <a:buNone/>
              <a:defRPr sz="1000">
                <a:solidFill>
                  <a:schemeClr val="lt1"/>
                </a:solidFill>
                <a:latin typeface="Muli"/>
                <a:ea typeface="Muli"/>
                <a:cs typeface="Muli"/>
                <a:sym typeface="Muli"/>
              </a:defRPr>
            </a:lvl5pPr>
            <a:lvl6pPr lvl="5" algn="r">
              <a:buNone/>
              <a:defRPr sz="1000">
                <a:solidFill>
                  <a:schemeClr val="lt1"/>
                </a:solidFill>
                <a:latin typeface="Muli"/>
                <a:ea typeface="Muli"/>
                <a:cs typeface="Muli"/>
                <a:sym typeface="Muli"/>
              </a:defRPr>
            </a:lvl6pPr>
            <a:lvl7pPr lvl="6" algn="r">
              <a:buNone/>
              <a:defRPr sz="1000">
                <a:solidFill>
                  <a:schemeClr val="lt1"/>
                </a:solidFill>
                <a:latin typeface="Muli"/>
                <a:ea typeface="Muli"/>
                <a:cs typeface="Muli"/>
                <a:sym typeface="Muli"/>
              </a:defRPr>
            </a:lvl7pPr>
            <a:lvl8pPr lvl="7" algn="r">
              <a:buNone/>
              <a:defRPr sz="1000">
                <a:solidFill>
                  <a:schemeClr val="lt1"/>
                </a:solidFill>
                <a:latin typeface="Muli"/>
                <a:ea typeface="Muli"/>
                <a:cs typeface="Muli"/>
                <a:sym typeface="Muli"/>
              </a:defRPr>
            </a:lvl8pPr>
            <a:lvl9pPr lvl="8" algn="r">
              <a:buNone/>
              <a:defRPr sz="1000">
                <a:solidFill>
                  <a:schemeClr val="lt1"/>
                </a:solidFill>
                <a:latin typeface="Muli"/>
                <a:ea typeface="Muli"/>
                <a:cs typeface="Muli"/>
                <a:sym typeface="Mul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2747950" y="747775"/>
            <a:ext cx="3648000" cy="36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MANAGING DIGITAL BUSINESS IN THE DISRUPTION ERA</a:t>
            </a:r>
            <a:br>
              <a:rPr lang="id-ID" dirty="0" smtClean="0"/>
            </a:br>
            <a:r>
              <a:rPr lang="id-ID" sz="1200" dirty="0" smtClean="0"/>
              <a:t>By: </a:t>
            </a:r>
            <a:br>
              <a:rPr lang="id-ID" sz="1200" dirty="0" smtClean="0"/>
            </a:br>
            <a:r>
              <a:rPr lang="id-ID" dirty="0" smtClean="0">
                <a:latin typeface="MoolBoran" pitchFamily="34" charset="0"/>
                <a:cs typeface="MoolBoran" pitchFamily="34" charset="0"/>
              </a:rPr>
              <a:t>Trufi Murdiani, ST., MA</a:t>
            </a:r>
            <a:endParaRPr>
              <a:latin typeface="MoolBoran" pitchFamily="34" charset="0"/>
              <a:cs typeface="MoolBoran" pitchFamily="34" charset="0"/>
            </a:endParaRPr>
          </a:p>
        </p:txBody>
      </p:sp>
      <p:pic>
        <p:nvPicPr>
          <p:cNvPr id="3" name="Picture 2" descr="cropped-logo-dharmajaya-favicon.png"/>
          <p:cNvPicPr>
            <a:picLocks noChangeAspect="1"/>
          </p:cNvPicPr>
          <p:nvPr/>
        </p:nvPicPr>
        <p:blipFill>
          <a:blip r:embed="rId4"/>
          <a:stretch>
            <a:fillRect/>
          </a:stretch>
        </p:blipFill>
        <p:spPr>
          <a:xfrm>
            <a:off x="61898" y="61912"/>
            <a:ext cx="1152516" cy="1152516"/>
          </a:xfrm>
          <a:prstGeom prst="rect">
            <a:avLst/>
          </a:prstGeom>
        </p:spPr>
      </p:pic>
      <p:pic>
        <p:nvPicPr>
          <p:cNvPr id="4" name="Picture 3" descr="kampus_merdeka.png"/>
          <p:cNvPicPr>
            <a:picLocks noChangeAspect="1"/>
          </p:cNvPicPr>
          <p:nvPr/>
        </p:nvPicPr>
        <p:blipFill>
          <a:blip r:embed="rId5"/>
          <a:stretch>
            <a:fillRect/>
          </a:stretch>
        </p:blipFill>
        <p:spPr>
          <a:xfrm>
            <a:off x="7286644" y="-18"/>
            <a:ext cx="1857356" cy="1030493"/>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title" idx="4294967295"/>
          </p:nvPr>
        </p:nvSpPr>
        <p:spPr>
          <a:xfrm>
            <a:off x="0" y="1461375"/>
            <a:ext cx="4484400" cy="2220600"/>
          </a:xfrm>
          <a:prstGeom prst="rect">
            <a:avLst/>
          </a:prstGeom>
          <a:solidFill>
            <a:srgbClr val="00B2FF">
              <a:alpha val="73330"/>
            </a:srgbClr>
          </a:solidFill>
        </p:spPr>
        <p:txBody>
          <a:bodyPr spcFirstLastPara="1" wrap="square" lIns="91425" tIns="91425" rIns="91425" bIns="91425" anchor="ctr" anchorCtr="0">
            <a:noAutofit/>
          </a:bodyPr>
          <a:lstStyle/>
          <a:p>
            <a:pPr lvl="0" algn="ctr"/>
            <a:r>
              <a:rPr lang="id-ID" sz="6000" i="1" dirty="0" smtClean="0"/>
              <a:t>4. </a:t>
            </a:r>
            <a:r>
              <a:rPr lang="id-ID" sz="2000" i="1" dirty="0" smtClean="0"/>
              <a:t/>
            </a:r>
            <a:br>
              <a:rPr lang="id-ID" sz="2000" i="1" dirty="0" smtClean="0"/>
            </a:br>
            <a:r>
              <a:rPr lang="id-ID" sz="2000" dirty="0" smtClean="0"/>
              <a:t>CONVERGENCE AND TECHNOLOGY</a:t>
            </a:r>
            <a:endParaRPr lang="id-ID" sz="2000" dirty="0"/>
          </a:p>
        </p:txBody>
      </p:sp>
      <p:sp>
        <p:nvSpPr>
          <p:cNvPr id="148" name="Google Shape;148;p22"/>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pic>
        <p:nvPicPr>
          <p:cNvPr id="169" name="Google Shape;169;p25" descr="mapa_solido_n-01.png"/>
          <p:cNvPicPr preferRelativeResize="0"/>
          <p:nvPr/>
        </p:nvPicPr>
        <p:blipFill>
          <a:blip r:embed="rId4">
            <a:alphaModFix/>
          </a:blip>
          <a:stretch>
            <a:fillRect/>
          </a:stretch>
        </p:blipFill>
        <p:spPr>
          <a:xfrm>
            <a:off x="511875" y="931101"/>
            <a:ext cx="8120250" cy="4103425"/>
          </a:xfrm>
          <a:prstGeom prst="rect">
            <a:avLst/>
          </a:prstGeom>
          <a:noFill/>
          <a:ln>
            <a:noFill/>
          </a:ln>
        </p:spPr>
      </p:pic>
      <p:sp>
        <p:nvSpPr>
          <p:cNvPr id="170" name="Google Shape;170;p25"/>
          <p:cNvSpPr txBox="1">
            <a:spLocks noGrp="1"/>
          </p:cNvSpPr>
          <p:nvPr>
            <p:ph type="title"/>
          </p:nvPr>
        </p:nvSpPr>
        <p:spPr>
          <a:xfrm>
            <a:off x="1190100" y="302374"/>
            <a:ext cx="6763800" cy="4198201"/>
          </a:xfrm>
          <a:prstGeom prst="rect">
            <a:avLst/>
          </a:prstGeom>
        </p:spPr>
        <p:txBody>
          <a:bodyPr spcFirstLastPara="1" wrap="square" lIns="91425" tIns="91425" rIns="91425" bIns="91425" anchor="t" anchorCtr="0">
            <a:noAutofit/>
          </a:bodyPr>
          <a:lstStyle/>
          <a:p>
            <a:r>
              <a:rPr lang="id-ID" dirty="0" smtClean="0">
                <a:solidFill>
                  <a:srgbClr val="002060"/>
                </a:solidFill>
              </a:rPr>
              <a:t/>
            </a:r>
            <a:br>
              <a:rPr lang="id-ID" dirty="0" smtClean="0">
                <a:solidFill>
                  <a:srgbClr val="002060"/>
                </a:solidFill>
              </a:rPr>
            </a:br>
            <a:r>
              <a:rPr lang="id-ID" dirty="0" smtClean="0">
                <a:solidFill>
                  <a:srgbClr val="002060"/>
                </a:solidFill>
              </a:rPr>
              <a:t/>
            </a:r>
            <a:br>
              <a:rPr lang="id-ID" dirty="0" smtClean="0">
                <a:solidFill>
                  <a:srgbClr val="002060"/>
                </a:solidFill>
              </a:rPr>
            </a:br>
            <a:r>
              <a:rPr lang="id-ID" dirty="0" smtClean="0">
                <a:solidFill>
                  <a:srgbClr val="002060"/>
                </a:solidFill>
              </a:rPr>
              <a:t/>
            </a:r>
            <a:br>
              <a:rPr lang="id-ID" dirty="0" smtClean="0">
                <a:solidFill>
                  <a:srgbClr val="002060"/>
                </a:solidFill>
              </a:rPr>
            </a:br>
            <a:r>
              <a:rPr lang="id-ID" dirty="0" smtClean="0">
                <a:solidFill>
                  <a:srgbClr val="002060"/>
                </a:solidFill>
              </a:rPr>
              <a:t>Perkembangan dan konvergensi teknologi juga merupakan hal yang penting dicermati. </a:t>
            </a:r>
            <a:br>
              <a:rPr lang="id-ID" dirty="0" smtClean="0">
                <a:solidFill>
                  <a:srgbClr val="002060"/>
                </a:solidFill>
              </a:rPr>
            </a:br>
            <a:r>
              <a:rPr lang="id-ID" dirty="0" smtClean="0">
                <a:solidFill>
                  <a:srgbClr val="002060"/>
                </a:solidFill>
              </a:rPr>
              <a:t>Teknologi yang lebih maju memungkinkan operasi yang lebih efisien, bervariasi, dan lebih cepat. </a:t>
            </a:r>
            <a:br>
              <a:rPr lang="id-ID" dirty="0" smtClean="0">
                <a:solidFill>
                  <a:srgbClr val="002060"/>
                </a:solidFill>
              </a:rPr>
            </a:br>
            <a:r>
              <a:rPr lang="id-ID" dirty="0" smtClean="0">
                <a:solidFill>
                  <a:srgbClr val="002060"/>
                </a:solidFill>
              </a:rPr>
              <a:t/>
            </a:r>
            <a:br>
              <a:rPr lang="id-ID" dirty="0" smtClean="0">
                <a:solidFill>
                  <a:srgbClr val="002060"/>
                </a:solidFill>
              </a:rPr>
            </a:br>
            <a:r>
              <a:rPr lang="id-ID" dirty="0" smtClean="0">
                <a:solidFill>
                  <a:srgbClr val="002060"/>
                </a:solidFill>
              </a:rPr>
              <a:t>Hal-hal yang penting dicermati dari perkembangan teknologi digital adalah konvergensi dalam </a:t>
            </a:r>
            <a:r>
              <a:rPr lang="id-ID" i="1" dirty="0" smtClean="0">
                <a:solidFill>
                  <a:srgbClr val="002060"/>
                </a:solidFill>
              </a:rPr>
              <a:t>information and communication technology</a:t>
            </a:r>
            <a:r>
              <a:rPr lang="id-ID" dirty="0" smtClean="0">
                <a:solidFill>
                  <a:srgbClr val="002060"/>
                </a:solidFill>
              </a:rPr>
              <a:t>,</a:t>
            </a:r>
            <a:br>
              <a:rPr lang="id-ID" dirty="0" smtClean="0">
                <a:solidFill>
                  <a:srgbClr val="002060"/>
                </a:solidFill>
              </a:rPr>
            </a:br>
            <a:r>
              <a:rPr lang="id-ID" dirty="0" smtClean="0">
                <a:solidFill>
                  <a:srgbClr val="002060"/>
                </a:solidFill>
              </a:rPr>
              <a:t>konvergensi internet dengan jaringan </a:t>
            </a:r>
            <a:r>
              <a:rPr lang="id-ID" i="1" dirty="0" smtClean="0">
                <a:solidFill>
                  <a:srgbClr val="002060"/>
                </a:solidFill>
              </a:rPr>
              <a:t>mobile</a:t>
            </a:r>
            <a:r>
              <a:rPr lang="id-ID" dirty="0" smtClean="0">
                <a:solidFill>
                  <a:srgbClr val="002060"/>
                </a:solidFill>
              </a:rPr>
              <a:t>, dan</a:t>
            </a:r>
            <a:br>
              <a:rPr lang="id-ID" dirty="0" smtClean="0">
                <a:solidFill>
                  <a:srgbClr val="002060"/>
                </a:solidFill>
              </a:rPr>
            </a:br>
            <a:r>
              <a:rPr lang="id-ID" dirty="0" smtClean="0">
                <a:solidFill>
                  <a:srgbClr val="002060"/>
                </a:solidFill>
              </a:rPr>
              <a:t>infrastruktur jaringan yang </a:t>
            </a:r>
            <a:r>
              <a:rPr lang="id-ID" i="1" dirty="0" smtClean="0">
                <a:solidFill>
                  <a:srgbClr val="002060"/>
                </a:solidFill>
              </a:rPr>
              <a:t>technology-driven</a:t>
            </a:r>
            <a:r>
              <a:rPr lang="id-ID" dirty="0" smtClean="0">
                <a:solidFill>
                  <a:srgbClr val="002060"/>
                </a:solidFill>
              </a:rPr>
              <a:t>.</a:t>
            </a:r>
            <a:br>
              <a:rPr lang="id-ID" dirty="0" smtClean="0">
                <a:solidFill>
                  <a:srgbClr val="002060"/>
                </a:solidFill>
              </a:rPr>
            </a:br>
            <a:endParaRPr>
              <a:solidFill>
                <a:srgbClr val="002060"/>
              </a:solidFill>
            </a:endParaRPr>
          </a:p>
        </p:txBody>
      </p:sp>
      <p:sp>
        <p:nvSpPr>
          <p:cNvPr id="172" name="Google Shape;172;p25"/>
          <p:cNvSpPr/>
          <p:nvPr/>
        </p:nvSpPr>
        <p:spPr>
          <a:xfrm>
            <a:off x="1252550" y="2354475"/>
            <a:ext cx="202500" cy="2025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173" name="Google Shape;173;p25"/>
          <p:cNvSpPr/>
          <p:nvPr/>
        </p:nvSpPr>
        <p:spPr>
          <a:xfrm>
            <a:off x="2908075" y="3692650"/>
            <a:ext cx="202500" cy="2025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174" name="Google Shape;174;p25"/>
          <p:cNvSpPr/>
          <p:nvPr/>
        </p:nvSpPr>
        <p:spPr>
          <a:xfrm>
            <a:off x="3828725" y="2074725"/>
            <a:ext cx="202500" cy="2025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175" name="Google Shape;175;p25"/>
          <p:cNvSpPr/>
          <p:nvPr/>
        </p:nvSpPr>
        <p:spPr>
          <a:xfrm>
            <a:off x="4470750" y="4114375"/>
            <a:ext cx="202500" cy="2025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176" name="Google Shape;176;p25"/>
          <p:cNvSpPr/>
          <p:nvPr/>
        </p:nvSpPr>
        <p:spPr>
          <a:xfrm>
            <a:off x="7281725" y="4191625"/>
            <a:ext cx="202500" cy="2025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177" name="Google Shape;177;p25"/>
          <p:cNvSpPr/>
          <p:nvPr/>
        </p:nvSpPr>
        <p:spPr>
          <a:xfrm>
            <a:off x="6699275" y="2556975"/>
            <a:ext cx="202500" cy="2025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178" name="Google Shape;178;p25"/>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2"/>
        <p:cNvGrpSpPr/>
        <p:nvPr/>
      </p:nvGrpSpPr>
      <p:grpSpPr>
        <a:xfrm>
          <a:off x="0" y="0"/>
          <a:ext cx="0" cy="0"/>
          <a:chOff x="0" y="0"/>
          <a:chExt cx="0" cy="0"/>
        </a:xfrm>
      </p:grpSpPr>
      <p:pic>
        <p:nvPicPr>
          <p:cNvPr id="183" name="Google Shape;183;p26" descr="DeathToStock7.jpg"/>
          <p:cNvPicPr preferRelativeResize="0"/>
          <p:nvPr/>
        </p:nvPicPr>
        <p:blipFill>
          <a:blip r:embed="rId3">
            <a:alphaModFix amt="20000"/>
          </a:blip>
          <a:stretch>
            <a:fillRect/>
          </a:stretch>
        </p:blipFill>
        <p:spPr>
          <a:xfrm>
            <a:off x="0" y="0"/>
            <a:ext cx="9144000" cy="5143500"/>
          </a:xfrm>
          <a:prstGeom prst="rect">
            <a:avLst/>
          </a:prstGeom>
          <a:noFill/>
          <a:ln>
            <a:noFill/>
          </a:ln>
        </p:spPr>
      </p:pic>
      <p:sp>
        <p:nvSpPr>
          <p:cNvPr id="184" name="Google Shape;184;p26"/>
          <p:cNvSpPr txBox="1">
            <a:spLocks noGrp="1"/>
          </p:cNvSpPr>
          <p:nvPr>
            <p:ph type="subTitle" idx="1"/>
          </p:nvPr>
        </p:nvSpPr>
        <p:spPr>
          <a:xfrm>
            <a:off x="685800" y="785800"/>
            <a:ext cx="7772400" cy="3448653"/>
          </a:xfrm>
          <a:prstGeom prst="rect">
            <a:avLst/>
          </a:prstGeom>
          <a:noFill/>
          <a:ln>
            <a:noFill/>
          </a:ln>
        </p:spPr>
        <p:txBody>
          <a:bodyPr spcFirstLastPara="1" wrap="square" lIns="91425" tIns="91425" rIns="91425" bIns="91425" anchor="ctr" anchorCtr="0">
            <a:noAutofit/>
          </a:bodyPr>
          <a:lstStyle/>
          <a:p>
            <a:r>
              <a:rPr lang="id-ID" sz="2000" dirty="0" smtClean="0">
                <a:solidFill>
                  <a:schemeClr val="accent3">
                    <a:lumMod val="75000"/>
                  </a:schemeClr>
                </a:solidFill>
              </a:rPr>
              <a:t>Keempat hal inilah yang dapat dijadikan acuan ketika melakukan</a:t>
            </a:r>
          </a:p>
          <a:p>
            <a:r>
              <a:rPr lang="id-ID" sz="2000" dirty="0" smtClean="0">
                <a:solidFill>
                  <a:schemeClr val="accent3">
                    <a:lumMod val="75000"/>
                  </a:schemeClr>
                </a:solidFill>
              </a:rPr>
              <a:t>analisis lingkungan mikro bagi bisnis digital. </a:t>
            </a:r>
          </a:p>
          <a:p>
            <a:endParaRPr lang="id-ID" sz="2000" dirty="0" smtClean="0">
              <a:solidFill>
                <a:schemeClr val="accent3">
                  <a:lumMod val="75000"/>
                </a:schemeClr>
              </a:solidFill>
            </a:endParaRPr>
          </a:p>
          <a:p>
            <a:r>
              <a:rPr lang="id-ID" sz="2000" dirty="0" smtClean="0">
                <a:solidFill>
                  <a:schemeClr val="accent3">
                    <a:lumMod val="75000"/>
                  </a:schemeClr>
                </a:solidFill>
              </a:rPr>
              <a:t>Perkembangan, pertumbuhan, dan keberlanjutan dari bisnis digital sangat dipengaruhi oleh empat kekuatan tersebut—pasar yang semakin kompleks, pelanggan yang semakin berdaya, inovasi digital yang semakin cepat, dan konvergensi teknologi yang terus menerus berkembang. </a:t>
            </a:r>
          </a:p>
          <a:p>
            <a:endParaRPr lang="id-ID" sz="2000" dirty="0" smtClean="0">
              <a:solidFill>
                <a:schemeClr val="accent3">
                  <a:lumMod val="75000"/>
                </a:schemeClr>
              </a:solidFill>
            </a:endParaRPr>
          </a:p>
          <a:p>
            <a:r>
              <a:rPr lang="id-ID" sz="2000" dirty="0" smtClean="0">
                <a:solidFill>
                  <a:schemeClr val="accent3">
                    <a:lumMod val="75000"/>
                  </a:schemeClr>
                </a:solidFill>
              </a:rPr>
              <a:t>Keempat hal ini yang menjadi sumber dari peluang-peluang dan ancaman-ancaman yang penting bagi perusahaan. </a:t>
            </a:r>
          </a:p>
        </p:txBody>
      </p:sp>
      <p:sp>
        <p:nvSpPr>
          <p:cNvPr id="185" name="Google Shape;185;p26"/>
          <p:cNvSpPr/>
          <p:nvPr/>
        </p:nvSpPr>
        <p:spPr>
          <a:xfrm>
            <a:off x="-300307" y="1740400"/>
            <a:ext cx="9744615" cy="1662701"/>
          </a:xfrm>
          <a:prstGeom prst="rect">
            <a:avLst/>
          </a:prstGeom>
        </p:spPr>
        <p:txBody>
          <a:bodyPr>
            <a:prstTxWarp prst="textPlain">
              <a:avLst/>
            </a:prstTxWarp>
          </a:bodyPr>
          <a:lstStyle/>
          <a:p>
            <a:pPr lvl="0" algn="ctr"/>
            <a:endParaRPr b="1" i="0">
              <a:ln>
                <a:noFill/>
              </a:ln>
              <a:solidFill>
                <a:srgbClr val="00B2FF">
                  <a:alpha val="73330"/>
                </a:srgbClr>
              </a:solidFill>
              <a:latin typeface="Muli"/>
            </a:endParaRPr>
          </a:p>
        </p:txBody>
      </p:sp>
      <p:sp>
        <p:nvSpPr>
          <p:cNvPr id="186" name="Google Shape;186;p26"/>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00" y="302374"/>
            <a:ext cx="6763800" cy="1054930"/>
          </a:xfrm>
        </p:spPr>
        <p:txBody>
          <a:bodyPr/>
          <a:lstStyle/>
          <a:p>
            <a:r>
              <a:rPr lang="id-ID" dirty="0" smtClean="0">
                <a:solidFill>
                  <a:schemeClr val="accent3">
                    <a:lumMod val="75000"/>
                  </a:schemeClr>
                </a:solidFill>
              </a:rPr>
              <a:t/>
            </a:r>
            <a:br>
              <a:rPr lang="id-ID" dirty="0" smtClean="0">
                <a:solidFill>
                  <a:schemeClr val="accent3">
                    <a:lumMod val="75000"/>
                  </a:schemeClr>
                </a:solidFill>
              </a:rPr>
            </a:br>
            <a:r>
              <a:rPr lang="id-ID" dirty="0" smtClean="0">
                <a:solidFill>
                  <a:schemeClr val="accent3">
                    <a:lumMod val="75000"/>
                  </a:schemeClr>
                </a:solidFill>
              </a:rPr>
              <a:t/>
            </a:r>
            <a:br>
              <a:rPr lang="id-ID" dirty="0" smtClean="0">
                <a:solidFill>
                  <a:schemeClr val="accent3">
                    <a:lumMod val="75000"/>
                  </a:schemeClr>
                </a:solidFill>
              </a:rPr>
            </a:br>
            <a:r>
              <a:rPr lang="id-ID" dirty="0" smtClean="0">
                <a:solidFill>
                  <a:schemeClr val="accent3">
                    <a:lumMod val="75000"/>
                  </a:schemeClr>
                </a:solidFill>
              </a:rPr>
              <a:t/>
            </a:r>
            <a:br>
              <a:rPr lang="id-ID" dirty="0" smtClean="0">
                <a:solidFill>
                  <a:schemeClr val="accent3">
                    <a:lumMod val="75000"/>
                  </a:schemeClr>
                </a:solidFill>
              </a:rPr>
            </a:br>
            <a:r>
              <a:rPr lang="id-ID" dirty="0" smtClean="0">
                <a:solidFill>
                  <a:schemeClr val="accent3">
                    <a:lumMod val="75000"/>
                  </a:schemeClr>
                </a:solidFill>
              </a:rPr>
              <a:t/>
            </a:r>
            <a:br>
              <a:rPr lang="id-ID" dirty="0" smtClean="0">
                <a:solidFill>
                  <a:schemeClr val="accent3">
                    <a:lumMod val="75000"/>
                  </a:schemeClr>
                </a:solidFill>
              </a:rPr>
            </a:br>
            <a:r>
              <a:rPr lang="id-ID" dirty="0" smtClean="0">
                <a:solidFill>
                  <a:schemeClr val="accent3">
                    <a:lumMod val="75000"/>
                  </a:schemeClr>
                </a:solidFill>
              </a:rPr>
              <a:t>Perkembangan dan dinamika dari keempat kekuatan tersebut, memberikan kesempatan bagi perusahaan digital untuk mengembangkan strategi bisnis yang lebih relevan pada lingkungan bisnis yang berubah terus-menerus dan disruptif.</a:t>
            </a:r>
            <a:br>
              <a:rPr lang="id-ID" dirty="0" smtClean="0">
                <a:solidFill>
                  <a:schemeClr val="accent3">
                    <a:lumMod val="75000"/>
                  </a:schemeClr>
                </a:solidFill>
              </a:rPr>
            </a:br>
            <a:r>
              <a:rPr lang="id-ID" dirty="0" smtClean="0">
                <a:solidFill>
                  <a:schemeClr val="accent3">
                    <a:lumMod val="75000"/>
                  </a:schemeClr>
                </a:solidFill>
              </a:rPr>
              <a:t/>
            </a:r>
            <a:br>
              <a:rPr lang="id-ID" dirty="0" smtClean="0">
                <a:solidFill>
                  <a:schemeClr val="accent3">
                    <a:lumMod val="75000"/>
                  </a:schemeClr>
                </a:solidFill>
              </a:rPr>
            </a:br>
            <a:endParaRPr lang="id-ID"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4"/>
        <p:cNvGrpSpPr/>
        <p:nvPr/>
      </p:nvGrpSpPr>
      <p:grpSpPr>
        <a:xfrm>
          <a:off x="0" y="0"/>
          <a:ext cx="0" cy="0"/>
          <a:chOff x="0" y="0"/>
          <a:chExt cx="0" cy="0"/>
        </a:xfrm>
      </p:grpSpPr>
      <p:sp>
        <p:nvSpPr>
          <p:cNvPr id="335" name="Google Shape;335;p34"/>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4"/>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solidFill>
                  <a:srgbClr val="00B2FF"/>
                </a:solidFill>
              </a:rPr>
              <a:t>Thanks!</a:t>
            </a:r>
            <a:endParaRPr sz="9600">
              <a:solidFill>
                <a:srgbClr val="00B2FF"/>
              </a:solidFill>
            </a:endParaRPr>
          </a:p>
        </p:txBody>
      </p:sp>
      <p:sp>
        <p:nvSpPr>
          <p:cNvPr id="337" name="Google Shape;337;p34"/>
          <p:cNvSpPr txBox="1">
            <a:spLocks noGrp="1"/>
          </p:cNvSpPr>
          <p:nvPr>
            <p:ph type="subTitle" idx="1"/>
          </p:nvPr>
        </p:nvSpPr>
        <p:spPr>
          <a:xfrm>
            <a:off x="876825" y="2688925"/>
            <a:ext cx="4334100" cy="2444700"/>
          </a:xfrm>
          <a:prstGeom prst="rect">
            <a:avLst/>
          </a:prstGeom>
          <a:solidFill>
            <a:srgbClr val="00B2FF">
              <a:alpha val="733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Muli"/>
              <a:ea typeface="Muli"/>
              <a:cs typeface="Muli"/>
              <a:sym typeface="Muli"/>
            </a:endParaRPr>
          </a:p>
        </p:txBody>
      </p:sp>
      <p:sp>
        <p:nvSpPr>
          <p:cNvPr id="338" name="Google Shape;338;p34"/>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pic>
        <p:nvPicPr>
          <p:cNvPr id="6" name="Picture 5" descr="logo_the_best-removebg-preview.png"/>
          <p:cNvPicPr>
            <a:picLocks noChangeAspect="1"/>
          </p:cNvPicPr>
          <p:nvPr/>
        </p:nvPicPr>
        <p:blipFill>
          <a:blip r:embed="rId4"/>
          <a:stretch>
            <a:fillRect/>
          </a:stretch>
        </p:blipFill>
        <p:spPr>
          <a:xfrm>
            <a:off x="1881182" y="2786064"/>
            <a:ext cx="2262190" cy="226219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400" dirty="0" smtClean="0"/>
              <a:t>THIS WEEK’S CONTENTS</a:t>
            </a:r>
            <a:endParaRPr sz="2400"/>
          </a:p>
        </p:txBody>
      </p:sp>
      <p:sp>
        <p:nvSpPr>
          <p:cNvPr id="71" name="Google Shape;71;p13"/>
          <p:cNvSpPr txBox="1"/>
          <p:nvPr/>
        </p:nvSpPr>
        <p:spPr>
          <a:xfrm>
            <a:off x="2714612" y="1071552"/>
            <a:ext cx="6786610" cy="2747700"/>
          </a:xfrm>
          <a:prstGeom prst="rect">
            <a:avLst/>
          </a:prstGeom>
          <a:noFill/>
          <a:ln>
            <a:noFill/>
          </a:ln>
        </p:spPr>
        <p:txBody>
          <a:bodyPr spcFirstLastPara="1" wrap="square" lIns="91425" tIns="91425" rIns="91425" bIns="91425" anchor="t" anchorCtr="0">
            <a:noAutofit/>
          </a:bodyPr>
          <a:lstStyle/>
          <a:p>
            <a:pPr marL="228600" indent="-228600">
              <a:spcBef>
                <a:spcPts val="600"/>
              </a:spcBef>
            </a:pPr>
            <a:r>
              <a:rPr lang="id-ID" sz="2000" dirty="0" smtClean="0">
                <a:solidFill>
                  <a:schemeClr val="bg1"/>
                </a:solidFill>
              </a:rPr>
              <a:t>1. Kompleksitas pasar (</a:t>
            </a:r>
            <a:r>
              <a:rPr lang="id-ID" sz="2000" i="1" dirty="0" smtClean="0">
                <a:solidFill>
                  <a:schemeClr val="bg1"/>
                </a:solidFill>
              </a:rPr>
              <a:t>market complexity</a:t>
            </a:r>
            <a:r>
              <a:rPr lang="id-ID" sz="2000" dirty="0" smtClean="0">
                <a:solidFill>
                  <a:schemeClr val="bg1"/>
                </a:solidFill>
              </a:rPr>
              <a:t>)</a:t>
            </a:r>
          </a:p>
          <a:p>
            <a:pPr marL="228600" indent="-228600">
              <a:spcBef>
                <a:spcPts val="600"/>
              </a:spcBef>
            </a:pPr>
            <a:r>
              <a:rPr lang="id-ID" sz="2000" dirty="0" smtClean="0">
                <a:solidFill>
                  <a:schemeClr val="bg1"/>
                </a:solidFill>
              </a:rPr>
              <a:t>2. Pemberdayaan pelanggan (</a:t>
            </a:r>
            <a:r>
              <a:rPr lang="id-ID" sz="2000" i="1" dirty="0" smtClean="0">
                <a:solidFill>
                  <a:schemeClr val="bg1"/>
                </a:solidFill>
              </a:rPr>
              <a:t>customer empowerment</a:t>
            </a:r>
            <a:r>
              <a:rPr lang="id-ID" sz="2000" dirty="0" smtClean="0">
                <a:solidFill>
                  <a:schemeClr val="bg1"/>
                </a:solidFill>
              </a:rPr>
              <a:t>)</a:t>
            </a:r>
          </a:p>
          <a:p>
            <a:r>
              <a:rPr lang="id-ID" sz="2000" dirty="0" smtClean="0">
                <a:solidFill>
                  <a:schemeClr val="bg1"/>
                </a:solidFill>
              </a:rPr>
              <a:t>3. Dinamika digitalisasi dan inovasi (</a:t>
            </a:r>
            <a:r>
              <a:rPr lang="id-ID" sz="2000" i="1" dirty="0" smtClean="0">
                <a:solidFill>
                  <a:schemeClr val="bg1"/>
                </a:solidFill>
              </a:rPr>
              <a:t>digitalization and </a:t>
            </a:r>
          </a:p>
          <a:p>
            <a:r>
              <a:rPr lang="id-ID" sz="2000" i="1" dirty="0" smtClean="0">
                <a:solidFill>
                  <a:schemeClr val="bg1"/>
                </a:solidFill>
              </a:rPr>
              <a:t>    innovation dynamics</a:t>
            </a:r>
            <a:r>
              <a:rPr lang="id-ID" sz="2000" dirty="0" smtClean="0">
                <a:solidFill>
                  <a:schemeClr val="bg1"/>
                </a:solidFill>
              </a:rPr>
              <a:t>)</a:t>
            </a:r>
          </a:p>
          <a:p>
            <a:r>
              <a:rPr lang="id-ID" sz="2000" dirty="0" smtClean="0">
                <a:solidFill>
                  <a:schemeClr val="bg1"/>
                </a:solidFill>
              </a:rPr>
              <a:t>4. Konvergensi dan teknologi (</a:t>
            </a:r>
            <a:r>
              <a:rPr lang="id-ID" sz="2000" i="1" dirty="0" smtClean="0">
                <a:solidFill>
                  <a:schemeClr val="bg1"/>
                </a:solidFill>
              </a:rPr>
              <a:t>convergence and  </a:t>
            </a:r>
          </a:p>
          <a:p>
            <a:r>
              <a:rPr lang="id-ID" sz="2000" i="1" dirty="0" smtClean="0">
                <a:solidFill>
                  <a:schemeClr val="bg1"/>
                </a:solidFill>
              </a:rPr>
              <a:t>    technology</a:t>
            </a:r>
            <a:r>
              <a:rPr lang="id-ID" sz="2000" dirty="0" smtClean="0">
                <a:solidFill>
                  <a:schemeClr val="bg1"/>
                </a:solidFill>
              </a:rPr>
              <a:t>)</a:t>
            </a:r>
          </a:p>
          <a:p>
            <a:endParaRPr lang="id-ID" sz="2000" dirty="0" smtClean="0">
              <a:solidFill>
                <a:schemeClr val="bg1"/>
              </a:solidFill>
            </a:endParaRPr>
          </a:p>
          <a:p>
            <a:pPr marL="228600" indent="-228600">
              <a:spcBef>
                <a:spcPts val="600"/>
              </a:spcBef>
              <a:buFont typeface="Arial"/>
              <a:buAutoNum type="arabicParenBoth"/>
            </a:pPr>
            <a:endParaRPr lang="id-ID" sz="2000" dirty="0" smtClean="0">
              <a:solidFill>
                <a:schemeClr val="bg1"/>
              </a:solidFill>
            </a:endParaRPr>
          </a:p>
          <a:p>
            <a:pPr marL="228600" indent="-228600">
              <a:spcBef>
                <a:spcPts val="600"/>
              </a:spcBef>
              <a:buAutoNum type="arabicParenBoth"/>
            </a:pPr>
            <a:endParaRPr lang="id-ID" sz="2000" dirty="0" smtClean="0">
              <a:solidFill>
                <a:schemeClr val="bg1"/>
              </a:solidFill>
            </a:endParaRPr>
          </a:p>
          <a:p>
            <a:pPr marL="0" lvl="0" indent="0" algn="l" rtl="0">
              <a:spcBef>
                <a:spcPts val="600"/>
              </a:spcBef>
              <a:spcAft>
                <a:spcPts val="0"/>
              </a:spcAft>
              <a:buNone/>
            </a:pPr>
            <a:endParaRPr sz="2000">
              <a:solidFill>
                <a:schemeClr val="bg1"/>
              </a:solidFill>
              <a:latin typeface="Muli"/>
              <a:ea typeface="Muli"/>
              <a:cs typeface="Muli"/>
              <a:sym typeface="Muli"/>
            </a:endParaRPr>
          </a:p>
        </p:txBody>
      </p:sp>
      <p:sp>
        <p:nvSpPr>
          <p:cNvPr id="72" name="Google Shape;72;p13"/>
          <p:cNvSpPr txBox="1"/>
          <p:nvPr/>
        </p:nvSpPr>
        <p:spPr>
          <a:xfrm>
            <a:off x="5916355" y="1113875"/>
            <a:ext cx="2770200" cy="2747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a:solidFill>
                <a:srgbClr val="FFFFFF"/>
              </a:solidFill>
              <a:latin typeface="Muli"/>
              <a:ea typeface="Muli"/>
              <a:cs typeface="Muli"/>
              <a:sym typeface="Muli"/>
            </a:endParaRPr>
          </a:p>
        </p:txBody>
      </p:sp>
      <p:sp>
        <p:nvSpPr>
          <p:cNvPr id="73" name="Google Shape;73;p13"/>
          <p:cNvSpPr txBox="1"/>
          <p:nvPr/>
        </p:nvSpPr>
        <p:spPr>
          <a:xfrm>
            <a:off x="2902775" y="3753525"/>
            <a:ext cx="5784000" cy="826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1000"/>
              </a:spcAft>
              <a:buNone/>
            </a:pPr>
            <a:endParaRPr sz="1100">
              <a:solidFill>
                <a:srgbClr val="FFFFFF"/>
              </a:solidFill>
              <a:latin typeface="Muli"/>
              <a:ea typeface="Muli"/>
              <a:cs typeface="Muli"/>
              <a:sym typeface="Muli"/>
            </a:endParaRPr>
          </a:p>
        </p:txBody>
      </p:sp>
      <p:sp>
        <p:nvSpPr>
          <p:cNvPr id="74" name="Google Shape;74;p13"/>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4"/>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lvl="0"/>
            <a:r>
              <a:rPr lang="id-ID" sz="5400" dirty="0" smtClean="0">
                <a:solidFill>
                  <a:schemeClr val="accent1"/>
                </a:solidFill>
              </a:rPr>
              <a:t>1. Market complexity</a:t>
            </a:r>
            <a:endParaRPr sz="5400">
              <a:solidFill>
                <a:schemeClr val="accent1"/>
              </a:solidFill>
            </a:endParaRPr>
          </a:p>
        </p:txBody>
      </p:sp>
      <p:sp>
        <p:nvSpPr>
          <p:cNvPr id="81" name="Google Shape;81;p14"/>
          <p:cNvSpPr txBox="1">
            <a:spLocks noGrp="1"/>
          </p:cNvSpPr>
          <p:nvPr>
            <p:ph type="subTitle" idx="1"/>
          </p:nvPr>
        </p:nvSpPr>
        <p:spPr>
          <a:xfrm>
            <a:off x="876825" y="2688925"/>
            <a:ext cx="3173400" cy="2444700"/>
          </a:xfrm>
          <a:prstGeom prst="rect">
            <a:avLst/>
          </a:prstGeom>
          <a:solidFill>
            <a:srgbClr val="00B2FF">
              <a:alpha val="73330"/>
            </a:srgbClr>
          </a:solidFill>
          <a:ln>
            <a:noFill/>
          </a:ln>
        </p:spPr>
        <p:txBody>
          <a:bodyPr spcFirstLastPara="1" wrap="square" lIns="91425" tIns="91425" rIns="91425" bIns="91425" anchor="t" anchorCtr="0">
            <a:noAutofit/>
          </a:bodyPr>
          <a:lstStyle/>
          <a:p>
            <a:r>
              <a:rPr lang="id-ID" sz="2400" dirty="0" smtClean="0">
                <a:solidFill>
                  <a:schemeClr val="bg1"/>
                </a:solidFill>
              </a:rPr>
              <a:t>Pasar menjadi semakin rumit karena meningkatnya transfaransi dan</a:t>
            </a:r>
          </a:p>
          <a:p>
            <a:r>
              <a:rPr lang="id-ID" sz="2400" dirty="0" smtClean="0">
                <a:solidFill>
                  <a:schemeClr val="bg1"/>
                </a:solidFill>
              </a:rPr>
              <a:t>fragmentasi pasar.</a:t>
            </a:r>
            <a:endParaRPr sz="2400" b="1">
              <a:solidFill>
                <a:schemeClr val="bg1"/>
              </a:solidFill>
              <a:latin typeface="Muli"/>
              <a:ea typeface="Muli"/>
              <a:cs typeface="Muli"/>
              <a:sym typeface="Muli"/>
            </a:endParaRPr>
          </a:p>
        </p:txBody>
      </p:sp>
      <p:sp>
        <p:nvSpPr>
          <p:cNvPr id="82" name="Google Shape;82;p14"/>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6050" y="285734"/>
            <a:ext cx="6072230" cy="519741"/>
          </a:xfrm>
        </p:spPr>
        <p:txBody>
          <a:bodyPr/>
          <a:lstStyle/>
          <a:p>
            <a:r>
              <a:rPr lang="id-ID" sz="1600" dirty="0" smtClean="0"/>
              <a:t>Pasar menjadi semakin rumit karena meningkatnya transfaransi dan fragmentasi pasar. dan perdagangan secara keseluruhan.</a:t>
            </a:r>
            <a:br>
              <a:rPr lang="id-ID" sz="1600" dirty="0" smtClean="0"/>
            </a:br>
            <a:r>
              <a:rPr lang="id-ID" sz="1600" dirty="0" smtClean="0"/>
              <a:t/>
            </a:r>
            <a:br>
              <a:rPr lang="id-ID" sz="1600" dirty="0" smtClean="0"/>
            </a:br>
            <a:r>
              <a:rPr lang="id-ID" sz="1600" dirty="0" smtClean="0"/>
              <a:t>Menurunnya </a:t>
            </a:r>
            <a:r>
              <a:rPr lang="id-ID" sz="1600" i="1" dirty="0" smtClean="0"/>
              <a:t>entry barriers </a:t>
            </a:r>
            <a:r>
              <a:rPr lang="id-ID" sz="1600" dirty="0" smtClean="0"/>
              <a:t>dan </a:t>
            </a:r>
            <a:r>
              <a:rPr lang="id-ID" sz="1600" i="1" dirty="0" smtClean="0"/>
              <a:t>switching barriers </a:t>
            </a:r>
            <a:r>
              <a:rPr lang="id-ID" sz="1600" dirty="0" smtClean="0"/>
              <a:t>sehingga siapa pun bisa masuk menjadi pesaing di pasar dan pelanggan pun tidak mengalami hambatan untuk berpindah-pindah perusahaan yang melayani kebutuhannya. </a:t>
            </a:r>
            <a:br>
              <a:rPr lang="id-ID" sz="1600" dirty="0" smtClean="0"/>
            </a:br>
            <a:r>
              <a:rPr lang="id-ID" sz="1600" dirty="0" smtClean="0"/>
              <a:t/>
            </a:r>
            <a:br>
              <a:rPr lang="id-ID" sz="1600" dirty="0" smtClean="0"/>
            </a:br>
            <a:r>
              <a:rPr lang="id-ID" sz="1600" dirty="0" smtClean="0"/>
              <a:t>Kompleksitas pasar juga terjadi karena disintermediasi, yaitu hilangnya relevan perusahaan-perusahaan perantara atau distribusi dalam pasar, yang memungkinkan produsen dapat langsung berinteraksi dan bertransaksi dengan</a:t>
            </a:r>
            <a:br>
              <a:rPr lang="id-ID" sz="1600" dirty="0" smtClean="0"/>
            </a:br>
            <a:r>
              <a:rPr lang="id-ID" sz="1600" dirty="0" smtClean="0"/>
              <a:t>para pelanggan tanpa ada campur tangan distributor.</a:t>
            </a:r>
            <a:br>
              <a:rPr lang="id-ID" sz="1600" dirty="0" smtClean="0"/>
            </a:br>
            <a:endParaRPr lang="id-ID" sz="16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8" name="Google Shape;88;p15"/>
          <p:cNvSpPr txBox="1">
            <a:spLocks noGrp="1"/>
          </p:cNvSpPr>
          <p:nvPr>
            <p:ph type="title"/>
          </p:nvPr>
        </p:nvSpPr>
        <p:spPr>
          <a:xfrm>
            <a:off x="3048000" y="834175"/>
            <a:ext cx="3048000" cy="2309080"/>
          </a:xfrm>
          <a:prstGeom prst="rect">
            <a:avLst/>
          </a:prstGeom>
        </p:spPr>
        <p:txBody>
          <a:bodyPr spcFirstLastPara="1" wrap="square" lIns="91425" tIns="91425" rIns="91425" bIns="91425" anchor="b" anchorCtr="0">
            <a:noAutofit/>
          </a:bodyPr>
          <a:lstStyle/>
          <a:p>
            <a:pPr lvl="0"/>
            <a:r>
              <a:rPr lang="id-ID" sz="4800" dirty="0" smtClean="0"/>
              <a:t>2</a:t>
            </a:r>
            <a:r>
              <a:rPr lang="en" sz="4800" dirty="0" smtClean="0"/>
              <a:t>.</a:t>
            </a:r>
            <a:r>
              <a:rPr lang="id-ID" sz="4800" i="1" dirty="0" smtClean="0"/>
              <a:t> </a:t>
            </a:r>
            <a:r>
              <a:rPr lang="id-ID" i="1" dirty="0" smtClean="0"/>
              <a:t/>
            </a:r>
            <a:br>
              <a:rPr lang="id-ID" i="1" dirty="0" smtClean="0"/>
            </a:br>
            <a:r>
              <a:rPr lang="id-ID" dirty="0" smtClean="0"/>
              <a:t>CUSTOMER EMPOWERMENT</a:t>
            </a: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1"/>
          <p:cNvSpPr txBox="1">
            <a:spLocks noGrp="1"/>
          </p:cNvSpPr>
          <p:nvPr>
            <p:ph type="body" idx="1"/>
          </p:nvPr>
        </p:nvSpPr>
        <p:spPr>
          <a:xfrm>
            <a:off x="4929190" y="285734"/>
            <a:ext cx="3692492" cy="4348841"/>
          </a:xfrm>
          <a:prstGeom prst="rect">
            <a:avLst/>
          </a:prstGeom>
        </p:spPr>
        <p:txBody>
          <a:bodyPr spcFirstLastPara="1" wrap="square" lIns="91425" tIns="91425" rIns="91425" bIns="91425" anchor="t" anchorCtr="0">
            <a:noAutofit/>
          </a:bodyPr>
          <a:lstStyle/>
          <a:p>
            <a:pPr>
              <a:buNone/>
            </a:pPr>
            <a:r>
              <a:rPr lang="id-ID" sz="2000" dirty="0" smtClean="0"/>
              <a:t>	Pelanggan memiliki posisi tawar yang semakin baik dalam interaksi dengan perusahaan. </a:t>
            </a:r>
          </a:p>
          <a:p>
            <a:pPr>
              <a:buNone/>
            </a:pPr>
            <a:r>
              <a:rPr lang="id-ID" sz="2000" dirty="0" smtClean="0"/>
              <a:t>	Hal ini terjadi karena semakin transfaransinya pasar sehingga meningkatnya tuntutan pasar agar perusahaan semakin </a:t>
            </a:r>
            <a:r>
              <a:rPr lang="id-ID" sz="2000" i="1" dirty="0" smtClean="0"/>
              <a:t>accountable</a:t>
            </a:r>
            <a:r>
              <a:rPr lang="id-ID" sz="2000" dirty="0" smtClean="0"/>
              <a:t>. </a:t>
            </a:r>
          </a:p>
          <a:p>
            <a:pPr>
              <a:buNone/>
            </a:pPr>
            <a:r>
              <a:rPr lang="id-ID" sz="2000" dirty="0" smtClean="0"/>
              <a:t>	Menurunnya </a:t>
            </a:r>
            <a:r>
              <a:rPr lang="id-ID" sz="2000" i="1" dirty="0" smtClean="0"/>
              <a:t>switching barriers </a:t>
            </a:r>
            <a:r>
              <a:rPr lang="id-ID" sz="2000" dirty="0" smtClean="0"/>
              <a:t>yang berdampak terhadap menurunnya loyalitas pelanggan. </a:t>
            </a:r>
            <a:endParaRPr sz="2000"/>
          </a:p>
        </p:txBody>
      </p:sp>
      <p:sp>
        <p:nvSpPr>
          <p:cNvPr id="142" name="Google Shape;142;p21"/>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642910" y="2161800"/>
            <a:ext cx="7929618" cy="819900"/>
          </a:xfrm>
          <a:prstGeom prst="rect">
            <a:avLst/>
          </a:prstGeom>
        </p:spPr>
        <p:txBody>
          <a:bodyPr spcFirstLastPara="1" wrap="square" lIns="91425" tIns="91425" rIns="91425" bIns="91425" anchor="ctr" anchorCtr="0">
            <a:noAutofit/>
          </a:bodyPr>
          <a:lstStyle/>
          <a:p>
            <a:r>
              <a:rPr lang="id-ID" dirty="0" smtClean="0"/>
              <a:t> </a:t>
            </a:r>
          </a:p>
          <a:p>
            <a:pPr>
              <a:buNone/>
            </a:pPr>
            <a:r>
              <a:rPr lang="id-ID" dirty="0" smtClean="0"/>
              <a:t>Semakin terhubungnya para pelanggan dalam media sosial, yang</a:t>
            </a:r>
          </a:p>
          <a:p>
            <a:pPr>
              <a:buNone/>
            </a:pPr>
            <a:r>
              <a:rPr lang="id-ID" dirty="0" smtClean="0"/>
              <a:t>memungkinkan untuk bertukar menukar informasi dengan sesama</a:t>
            </a:r>
          </a:p>
          <a:p>
            <a:pPr>
              <a:buNone/>
            </a:pPr>
            <a:r>
              <a:rPr lang="id-ID" dirty="0" smtClean="0"/>
              <a:t>pelanggan lainnya atau pun membangun kolaborasi untuk</a:t>
            </a:r>
          </a:p>
          <a:p>
            <a:pPr>
              <a:buNone/>
            </a:pPr>
            <a:r>
              <a:rPr lang="id-ID" dirty="0" smtClean="0"/>
              <a:t>menghadapi perusahaan.</a:t>
            </a:r>
          </a:p>
          <a:p>
            <a:pPr marL="0" lvl="0" indent="0" algn="ctr" rtl="0">
              <a:spcBef>
                <a:spcPts val="0"/>
              </a:spcBef>
              <a:spcAft>
                <a:spcPts val="0"/>
              </a:spcAft>
              <a:buNone/>
            </a:pPr>
            <a:endParaRPr/>
          </a:p>
        </p:txBody>
      </p:sp>
      <p:sp>
        <p:nvSpPr>
          <p:cNvPr id="94" name="Google Shape;94;p16"/>
          <p:cNvSpPr txBox="1">
            <a:spLocks noGrp="1"/>
          </p:cNvSpPr>
          <p:nvPr>
            <p:ph type="sldNum" idx="12"/>
          </p:nvPr>
        </p:nvSpPr>
        <p:spPr>
          <a:xfrm>
            <a:off x="4297634"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8"/>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ctrTitle" idx="4294967295"/>
          </p:nvPr>
        </p:nvSpPr>
        <p:spPr>
          <a:xfrm>
            <a:off x="2880950" y="2714626"/>
            <a:ext cx="3365400" cy="1357322"/>
          </a:xfrm>
          <a:prstGeom prst="rect">
            <a:avLst/>
          </a:prstGeom>
        </p:spPr>
        <p:txBody>
          <a:bodyPr spcFirstLastPara="1" wrap="square" lIns="91425" tIns="91425" rIns="91425" bIns="91425" anchor="b" anchorCtr="0">
            <a:noAutofit/>
          </a:bodyPr>
          <a:lstStyle/>
          <a:p>
            <a:pPr algn="ctr"/>
            <a:r>
              <a:rPr lang="id-ID" sz="4800" dirty="0" smtClean="0"/>
              <a:t> 3. </a:t>
            </a:r>
            <a:br>
              <a:rPr lang="id-ID" sz="4800" dirty="0" smtClean="0"/>
            </a:br>
            <a:r>
              <a:rPr lang="id-ID" sz="2400" dirty="0" smtClean="0"/>
              <a:t>DIGITALIZATION AND INNOVATION</a:t>
            </a:r>
            <a:br>
              <a:rPr lang="id-ID" sz="2400" dirty="0" smtClean="0"/>
            </a:br>
            <a:r>
              <a:rPr lang="id-ID" sz="2400" dirty="0" smtClean="0"/>
              <a:t>DYNAMICS</a:t>
            </a:r>
            <a:endParaRPr sz="2400"/>
          </a:p>
        </p:txBody>
      </p:sp>
      <p:grpSp>
        <p:nvGrpSpPr>
          <p:cNvPr id="109" name="Google Shape;109;p18"/>
          <p:cNvGrpSpPr/>
          <p:nvPr/>
        </p:nvGrpSpPr>
        <p:grpSpPr>
          <a:xfrm>
            <a:off x="4212252" y="836318"/>
            <a:ext cx="702681" cy="1114048"/>
            <a:chOff x="6718575" y="2318625"/>
            <a:chExt cx="256950" cy="407375"/>
          </a:xfrm>
        </p:grpSpPr>
        <p:sp>
          <p:nvSpPr>
            <p:cNvPr id="110" name="Google Shape;110;p1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8"/>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body" idx="2"/>
          </p:nvPr>
        </p:nvSpPr>
        <p:spPr>
          <a:xfrm>
            <a:off x="5715008" y="428610"/>
            <a:ext cx="2906421" cy="4205965"/>
          </a:xfrm>
          <a:prstGeom prst="rect">
            <a:avLst/>
          </a:prstGeom>
        </p:spPr>
        <p:txBody>
          <a:bodyPr spcFirstLastPara="1" wrap="square" lIns="91425" tIns="91425" rIns="91425" bIns="91425" anchor="t" anchorCtr="0">
            <a:noAutofit/>
          </a:bodyPr>
          <a:lstStyle/>
          <a:p>
            <a:pPr>
              <a:buNone/>
            </a:pPr>
            <a:r>
              <a:rPr lang="id-ID" dirty="0" smtClean="0"/>
              <a:t>	Belum sempat perusahaan untuk meluncurkan produk barunya, sudah ada</a:t>
            </a:r>
          </a:p>
          <a:p>
            <a:pPr>
              <a:buNone/>
            </a:pPr>
            <a:r>
              <a:rPr lang="id-ID" dirty="0" smtClean="0"/>
              <a:t>	perusahaan lain yang meluncurkan produk yang lebih baik ke pasar.</a:t>
            </a:r>
          </a:p>
          <a:p>
            <a:pPr marL="0" lvl="0" indent="0" algn="l" rtl="0">
              <a:spcBef>
                <a:spcPts val="0"/>
              </a:spcBef>
              <a:spcAft>
                <a:spcPts val="0"/>
              </a:spcAft>
              <a:buNone/>
            </a:pPr>
            <a:endParaRPr/>
          </a:p>
        </p:txBody>
      </p:sp>
      <p:sp>
        <p:nvSpPr>
          <p:cNvPr id="125" name="Google Shape;125;p19"/>
          <p:cNvSpPr txBox="1">
            <a:spLocks noGrp="1"/>
          </p:cNvSpPr>
          <p:nvPr>
            <p:ph type="body" idx="1"/>
          </p:nvPr>
        </p:nvSpPr>
        <p:spPr>
          <a:xfrm>
            <a:off x="2643174" y="357172"/>
            <a:ext cx="3040476" cy="4277403"/>
          </a:xfrm>
          <a:prstGeom prst="rect">
            <a:avLst/>
          </a:prstGeom>
        </p:spPr>
        <p:txBody>
          <a:bodyPr spcFirstLastPara="1" wrap="square" lIns="91425" tIns="91425" rIns="91425" bIns="91425" anchor="t" anchorCtr="0">
            <a:noAutofit/>
          </a:bodyPr>
          <a:lstStyle/>
          <a:p>
            <a:pPr>
              <a:buNone/>
            </a:pPr>
            <a:r>
              <a:rPr lang="id-ID" dirty="0" smtClean="0"/>
              <a:t>	Teknologi telah memicu pertumbuhan eksponensial dalam hal inovasi. </a:t>
            </a:r>
          </a:p>
          <a:p>
            <a:pPr>
              <a:buNone/>
            </a:pPr>
            <a:r>
              <a:rPr lang="id-ID" dirty="0" smtClean="0"/>
              <a:t>	Digitalisasi dilakukan terhadap berbagai produk dan layanan, proses  pengembangan produk dan layanan menjadi lebih cepat atau lebih singkat waktunya, dan semakin berkembangan inovasi dan </a:t>
            </a:r>
            <a:r>
              <a:rPr lang="id-ID" i="1" dirty="0" smtClean="0"/>
              <a:t>innovativeness </a:t>
            </a:r>
            <a:r>
              <a:rPr lang="id-ID" dirty="0" smtClean="0"/>
              <a:t>yang ada di pasar</a:t>
            </a:r>
            <a:endParaRPr/>
          </a:p>
        </p:txBody>
      </p:sp>
      <p:sp>
        <p:nvSpPr>
          <p:cNvPr id="126" name="Google Shape;126;p19"/>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Banquo template">
  <a:themeElements>
    <a:clrScheme name="Custom 347">
      <a:dk1>
        <a:srgbClr val="000000"/>
      </a:dk1>
      <a:lt1>
        <a:srgbClr val="FFFFFF"/>
      </a:lt1>
      <a:dk2>
        <a:srgbClr val="595959"/>
      </a:dk2>
      <a:lt2>
        <a:srgbClr val="D8D8D8"/>
      </a:lt2>
      <a:accent1>
        <a:srgbClr val="00B2FF"/>
      </a:accent1>
      <a:accent2>
        <a:srgbClr val="99B6E9"/>
      </a:accent2>
      <a:accent3>
        <a:srgbClr val="3C78D8"/>
      </a:accent3>
      <a:accent4>
        <a:srgbClr val="1C4587"/>
      </a:accent4>
      <a:accent5>
        <a:srgbClr val="8B81D2"/>
      </a:accent5>
      <a:accent6>
        <a:srgbClr val="231F20"/>
      </a:accent6>
      <a:hlink>
        <a:srgbClr val="00B2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171</Words>
  <PresentationFormat>On-screen Show (16:9)</PresentationFormat>
  <Paragraphs>50</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Muli</vt:lpstr>
      <vt:lpstr>MoolBoran</vt:lpstr>
      <vt:lpstr>Georgia</vt:lpstr>
      <vt:lpstr>Banquo template</vt:lpstr>
      <vt:lpstr>MANAGING DIGITAL BUSINESS IN THE DISRUPTION ERA By:  Trufi Murdiani, ST., MA</vt:lpstr>
      <vt:lpstr>THIS WEEK’S CONTENTS</vt:lpstr>
      <vt:lpstr>1. Market complexity</vt:lpstr>
      <vt:lpstr>Pasar menjadi semakin rumit karena meningkatnya transfaransi dan fragmentasi pasar. dan perdagangan secara keseluruhan.  Menurunnya entry barriers dan switching barriers sehingga siapa pun bisa masuk menjadi pesaing di pasar dan pelanggan pun tidak mengalami hambatan untuk berpindah-pindah perusahaan yang melayani kebutuhannya.   Kompleksitas pasar juga terjadi karena disintermediasi, yaitu hilangnya relevan perusahaan-perusahaan perantara atau distribusi dalam pasar, yang memungkinkan produsen dapat langsung berinteraksi dan bertransaksi dengan para pelanggan tanpa ada campur tangan distributor. </vt:lpstr>
      <vt:lpstr>2.  CUSTOMER EMPOWERMENT</vt:lpstr>
      <vt:lpstr>Slide 6</vt:lpstr>
      <vt:lpstr>Slide 7</vt:lpstr>
      <vt:lpstr> 3.  DIGITALIZATION AND INNOVATION DYNAMICS</vt:lpstr>
      <vt:lpstr>Slide 9</vt:lpstr>
      <vt:lpstr>4.  CONVERGENCE AND TECHNOLOGY</vt:lpstr>
      <vt:lpstr>   Perkembangan dan konvergensi teknologi juga merupakan hal yang penting dicermati.  Teknologi yang lebih maju memungkinkan operasi yang lebih efisien, bervariasi, dan lebih cepat.   Hal-hal yang penting dicermati dari perkembangan teknologi digital adalah konvergensi dalam information and communication technology, konvergensi internet dengan jaringan mobile, dan infrastruktur jaringan yang technology-driven. </vt:lpstr>
      <vt:lpstr>Slide 12</vt:lpstr>
      <vt:lpstr>    Perkembangan dan dinamika dari keempat kekuatan tersebut, memberikan kesempatan bagi perusahaan digital untuk mengembangkan strategi bisnis yang lebih relevan pada lingkungan bisnis yang berubah terus-menerus dan disruptif.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DIGITAL BUSINESS IN THE DISRUPTION ERA</dc:title>
  <cp:lastModifiedBy>user</cp:lastModifiedBy>
  <cp:revision>24</cp:revision>
  <dcterms:modified xsi:type="dcterms:W3CDTF">2022-06-22T04:59:14Z</dcterms:modified>
</cp:coreProperties>
</file>