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7EC023D-3341-4211-AE0B-C5FB5C20F246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19877C-145F-42B8-9BA0-F210E82D5720}" type="slidenum">
              <a:rPr lang="en-AU"/>
              <a:pPr/>
              <a:t>1</a:t>
            </a:fld>
            <a:endParaRPr lang="en-AU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7-</a:t>
            </a:r>
            <a:fld id="{3F948280-3050-4134-9820-20E2487421A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7-</a:t>
            </a:r>
            <a:fld id="{797C59B8-5CB7-443E-A74E-8747FB5448A8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38950" y="274638"/>
            <a:ext cx="1847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274638"/>
            <a:ext cx="53911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7-</a:t>
            </a:r>
            <a:fld id="{9423CE18-6091-47F3-A022-2EA8D94DA26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391400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95400" y="1600200"/>
            <a:ext cx="36195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7300" y="1600200"/>
            <a:ext cx="36195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95400" y="6324600"/>
            <a:ext cx="61722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543800" y="6324600"/>
            <a:ext cx="10668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7-</a:t>
            </a:r>
            <a:fld id="{427F0461-86FF-4988-B01B-9092DA7A5959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7-</a:t>
            </a:r>
            <a:fld id="{3DA7E66F-9DF4-4B2A-809A-C73F4952C1DB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7-</a:t>
            </a:r>
            <a:fld id="{5B750868-43CA-465E-B27E-57DBB7C14C69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600200"/>
            <a:ext cx="3619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7300" y="1600200"/>
            <a:ext cx="3619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7-</a:t>
            </a:r>
            <a:fld id="{E3BCF9B5-11D9-48B8-B050-7D690D202836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7-</a:t>
            </a:r>
            <a:fld id="{FC143F51-6A65-4943-A3B5-907B9692380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7-</a:t>
            </a:r>
            <a:fld id="{95A41765-691B-4CB7-8B72-CE3E149D5C0C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7-</a:t>
            </a:r>
            <a:fld id="{F9DFF904-0C28-41E5-9103-A24330B570C2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7-</a:t>
            </a:r>
            <a:fld id="{82C7FB7E-C5ED-457F-9226-866DA4DFFC6F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7-</a:t>
            </a:r>
            <a:fld id="{5489C6FA-3BAC-4170-ADFB-7392B0E0DD37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274638"/>
            <a:ext cx="7391400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600200"/>
            <a:ext cx="7391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95400" y="6324600"/>
            <a:ext cx="61722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CC6600"/>
                </a:solidFill>
                <a:latin typeface="+mj-lt"/>
              </a:defRPr>
            </a:lvl1pPr>
          </a:lstStyle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324600"/>
            <a:ext cx="1066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rgbClr val="CC6600"/>
                </a:solidFill>
                <a:latin typeface="+mj-lt"/>
              </a:defRPr>
            </a:lvl1pPr>
          </a:lstStyle>
          <a:p>
            <a:r>
              <a:rPr lang="en-AU"/>
              <a:t>7-</a:t>
            </a:r>
            <a:fld id="{404AC0BF-F20A-48CC-9C0A-CFD6BF48C434}" type="slidenum">
              <a:rPr lang="en-AU"/>
              <a:pPr/>
              <a:t>‹#›</a:t>
            </a:fld>
            <a:endParaRPr lang="en-AU"/>
          </a:p>
        </p:txBody>
      </p:sp>
      <p:pic>
        <p:nvPicPr>
          <p:cNvPr id="4102" name="Picture 6" descr="Turban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28600" y="228600"/>
            <a:ext cx="914400" cy="6477000"/>
          </a:xfrm>
          <a:prstGeom prst="rect">
            <a:avLst/>
          </a:prstGeom>
          <a:noFill/>
        </p:spPr>
      </p:pic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1143000" y="1447800"/>
            <a:ext cx="7620000" cy="0"/>
          </a:xfrm>
          <a:prstGeom prst="line">
            <a:avLst/>
          </a:prstGeom>
          <a:noFill/>
          <a:ln w="762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6633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CC660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CC66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CC66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CC66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CC66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CC66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CC66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CC66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5C031194-FC40-4767-A0AE-D22AB443222B}" type="slidenum">
              <a:rPr lang="en-AU"/>
              <a:pPr/>
              <a:t>1</a:t>
            </a:fld>
            <a:endParaRPr lang="en-AU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2130425"/>
            <a:ext cx="6858000" cy="1470025"/>
          </a:xfrm>
        </p:spPr>
        <p:txBody>
          <a:bodyPr/>
          <a:lstStyle/>
          <a:p>
            <a:r>
              <a:rPr lang="en-AU" sz="3200"/>
              <a:t>Chapter 7</a:t>
            </a:r>
            <a:br>
              <a:rPr lang="en-AU" sz="3200"/>
            </a:br>
            <a:r>
              <a:rPr lang="en-AU" sz="3200"/>
              <a:t>Collaborative Computing Technologies: Group Support Systems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295400" y="228600"/>
            <a:ext cx="72390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2000" b="1">
                <a:solidFill>
                  <a:srgbClr val="663300"/>
                </a:solidFill>
                <a:latin typeface="Tahoma" pitchFamily="34" charset="0"/>
              </a:rPr>
              <a:t>Turban, Aronson, and Liang                                              Decision Support Systems and Intelligent Systems,              Seventh Edition</a:t>
            </a:r>
          </a:p>
          <a:p>
            <a:pPr>
              <a:spcBef>
                <a:spcPct val="50000"/>
              </a:spcBef>
            </a:pPr>
            <a:endParaRPr lang="en-AU" sz="2000">
              <a:latin typeface="Tahoma" pitchFamily="34" charset="0"/>
            </a:endParaRPr>
          </a:p>
        </p:txBody>
      </p:sp>
      <p:pic>
        <p:nvPicPr>
          <p:cNvPr id="2053" name="Picture 5" descr="Turban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371600" y="4876800"/>
            <a:ext cx="7315200" cy="1295400"/>
          </a:xfrm>
          <a:noFill/>
          <a:ln/>
        </p:spPr>
      </p:pic>
      <p:pic>
        <p:nvPicPr>
          <p:cNvPr id="2054" name="Picture 6" descr="Turb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4495800"/>
            <a:ext cx="7315200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7E57F56F-9903-4A55-AECF-E5FE0ADDA1DB}" type="slidenum">
              <a:rPr lang="en-AU"/>
              <a:pPr/>
              <a:t>10</a:t>
            </a:fld>
            <a:endParaRPr lang="en-AU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GSS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Common group activities with computer assistance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Information retrieval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Information sharing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Parallelism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Anonymity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Information use</a:t>
            </a:r>
          </a:p>
          <a:p>
            <a:pPr>
              <a:lnSpc>
                <a:spcPct val="80000"/>
              </a:lnSpc>
            </a:pPr>
            <a:r>
              <a:rPr lang="en-US" sz="2800"/>
              <a:t>Support participants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Improve productivity and effectiveness of meetings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More efficient decision-making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Increase effectiveness of decisions</a:t>
            </a:r>
          </a:p>
          <a:p>
            <a:pPr lvl="1">
              <a:lnSpc>
                <a:spcPct val="8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1B19A35B-A994-41D6-92B0-87759E3B7FA2}" type="slidenum">
              <a:rPr lang="en-AU"/>
              <a:pPr/>
              <a:t>11</a:t>
            </a:fld>
            <a:endParaRPr lang="en-AU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GSS Technology Deployment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Special purpose decision room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Electronic meeting rooms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Software operates across LAN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Allowed for face-to-face meetings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Trained facilitator coordinates meeting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Group leader structures meeting with facilitator</a:t>
            </a:r>
          </a:p>
          <a:p>
            <a:pPr>
              <a:lnSpc>
                <a:spcPct val="80000"/>
              </a:lnSpc>
            </a:pPr>
            <a:r>
              <a:rPr lang="en-US" sz="2000"/>
              <a:t>Multiple use facility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General purpose computer lab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Effective way to lower costs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Trained facilitator coordinates meeting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Group leader structures meeting with facilitator</a:t>
            </a:r>
          </a:p>
          <a:p>
            <a:pPr>
              <a:lnSpc>
                <a:spcPct val="80000"/>
              </a:lnSpc>
            </a:pPr>
            <a:r>
              <a:rPr lang="en-US" sz="2000"/>
              <a:t>Web-based groupware with clients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Anytime/anyplace meetings with deadlines established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Software bought or leased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No facility costs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Flexible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9B1B6856-D774-47BC-9517-7292F30C031F}" type="slidenum">
              <a:rPr lang="en-AU"/>
              <a:pPr/>
              <a:t>12</a:t>
            </a:fld>
            <a:endParaRPr lang="en-AU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64" name="Picture 4" descr="TBL07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43000" y="228600"/>
            <a:ext cx="7696200" cy="6096000"/>
          </a:xfrm>
          <a:noFill/>
          <a:ln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5C68B523-CF73-4187-92C0-B792733533BC}" type="slidenum">
              <a:rPr lang="en-AU"/>
              <a:pPr/>
              <a:t>13</a:t>
            </a:fld>
            <a:endParaRPr lang="en-AU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GSS Meeting Process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Group leader meets with facilitator to plan meeting structure.</a:t>
            </a:r>
          </a:p>
          <a:p>
            <a:pPr>
              <a:lnSpc>
                <a:spcPct val="80000"/>
              </a:lnSpc>
            </a:pPr>
            <a:r>
              <a:rPr lang="en-US" sz="2000"/>
              <a:t>Participants meet on computers.</a:t>
            </a:r>
          </a:p>
          <a:p>
            <a:pPr>
              <a:lnSpc>
                <a:spcPct val="80000"/>
              </a:lnSpc>
            </a:pPr>
            <a:r>
              <a:rPr lang="en-US" sz="2000"/>
              <a:t>Group leader or facilitator poses question.</a:t>
            </a:r>
          </a:p>
          <a:p>
            <a:pPr>
              <a:lnSpc>
                <a:spcPct val="80000"/>
              </a:lnSpc>
            </a:pPr>
            <a:r>
              <a:rPr lang="en-US" sz="2000"/>
              <a:t>Participants brainstorm by entering comments into computer.</a:t>
            </a:r>
          </a:p>
          <a:p>
            <a:pPr>
              <a:lnSpc>
                <a:spcPct val="80000"/>
              </a:lnSpc>
            </a:pPr>
            <a:r>
              <a:rPr lang="en-US" sz="2000"/>
              <a:t>Facilitator employs idea organization software to sort comments into common themes.</a:t>
            </a:r>
          </a:p>
          <a:p>
            <a:pPr>
              <a:lnSpc>
                <a:spcPct val="80000"/>
              </a:lnSpc>
            </a:pPr>
            <a:r>
              <a:rPr lang="en-US" sz="2000"/>
              <a:t>Results are displayed. </a:t>
            </a:r>
          </a:p>
          <a:p>
            <a:pPr>
              <a:lnSpc>
                <a:spcPct val="80000"/>
              </a:lnSpc>
            </a:pPr>
            <a:r>
              <a:rPr lang="en-US" sz="2000"/>
              <a:t>Facilitator or group leader leads discussion.</a:t>
            </a:r>
          </a:p>
          <a:p>
            <a:pPr>
              <a:lnSpc>
                <a:spcPct val="80000"/>
              </a:lnSpc>
            </a:pPr>
            <a:r>
              <a:rPr lang="en-US" sz="2000"/>
              <a:t>Themes are prioritized.</a:t>
            </a:r>
          </a:p>
          <a:p>
            <a:pPr>
              <a:lnSpc>
                <a:spcPct val="80000"/>
              </a:lnSpc>
            </a:pPr>
            <a:r>
              <a:rPr lang="en-US" sz="2000"/>
              <a:t>Highest priority topics are either sent through the process again for further discussion or a vote is taken.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endParaRPr lang="en-US" sz="2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5C607663-B4BB-4F52-9D1E-BC7F144D7DA8}" type="slidenum">
              <a:rPr lang="en-AU"/>
              <a:pPr/>
              <a:t>14</a:t>
            </a:fld>
            <a:endParaRPr lang="en-AU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GSS Meeting Process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Standard Process</a:t>
            </a:r>
          </a:p>
          <a:p>
            <a:pPr lvl="1">
              <a:lnSpc>
                <a:spcPct val="90000"/>
              </a:lnSpc>
            </a:pPr>
            <a:r>
              <a:rPr lang="en-US"/>
              <a:t>Exploratory idea generation</a:t>
            </a:r>
          </a:p>
          <a:p>
            <a:pPr lvl="1">
              <a:lnSpc>
                <a:spcPct val="90000"/>
              </a:lnSpc>
            </a:pPr>
            <a:r>
              <a:rPr lang="en-US"/>
              <a:t>Idea organization tool</a:t>
            </a:r>
          </a:p>
          <a:p>
            <a:pPr lvl="1">
              <a:lnSpc>
                <a:spcPct val="90000"/>
              </a:lnSpc>
            </a:pPr>
            <a:r>
              <a:rPr lang="en-US"/>
              <a:t>Prioritization</a:t>
            </a:r>
          </a:p>
          <a:p>
            <a:pPr lvl="1">
              <a:lnSpc>
                <a:spcPct val="90000"/>
              </a:lnSpc>
            </a:pPr>
            <a:r>
              <a:rPr lang="en-US"/>
              <a:t>New idea generation</a:t>
            </a:r>
          </a:p>
          <a:p>
            <a:pPr lvl="1">
              <a:lnSpc>
                <a:spcPct val="90000"/>
              </a:lnSpc>
            </a:pPr>
            <a:r>
              <a:rPr lang="en-US"/>
              <a:t>Selection of final idea</a:t>
            </a:r>
          </a:p>
          <a:p>
            <a:pPr>
              <a:lnSpc>
                <a:spcPct val="90000"/>
              </a:lnSpc>
            </a:pPr>
            <a:r>
              <a:rPr lang="en-US"/>
              <a:t>Success based upon effectiveness, reduction in costs, better decisions, increased productivity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C740260B-46E1-41A7-AEB2-87538EADCF41}" type="slidenum">
              <a:rPr lang="en-AU"/>
              <a:pPr/>
              <a:t>15</a:t>
            </a:fld>
            <a:endParaRPr lang="en-AU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GSS and Distance Education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Classroom collaborative computing advantages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Brainstorming, chat, discussion boards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Distribution of information, lectures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Publishes to course site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Videoconferenced 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Consistent materials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Textbooks can be bound or electronic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E-mails and listservs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One-on-one interaction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Allows for global classrooms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Anytime/anyplace with fixed deadlines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Flexible time frame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Doesn’t interfere with work shift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Low delivery costs with large audiences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DA031024-DD8A-4FD2-8759-EA7709CB53F8}" type="slidenum">
              <a:rPr lang="en-AU"/>
              <a:pPr/>
              <a:t>16</a:t>
            </a:fld>
            <a:endParaRPr lang="en-AU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GSS and Distance Education, continued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Disadvantages: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Fewer social interactions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Communication problems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Students must be self-starters and highly disciplined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Classes require major technical and administrative support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Technical infrastructure must be reliable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Courses may need to be redesigned for online 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Special training</a:t>
            </a:r>
          </a:p>
          <a:p>
            <a:pPr>
              <a:lnSpc>
                <a:spcPct val="80000"/>
              </a:lnSpc>
            </a:pPr>
            <a:r>
              <a:rPr lang="en-US" sz="2000"/>
              <a:t>Corporate training online: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Allows anytime/anyplace training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Lowers costs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Decreases time away from jobs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Shortens learning process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Delivered via Intranet, intranets, extranets, audio and video conferencing</a:t>
            </a:r>
          </a:p>
          <a:p>
            <a:pPr lvl="1">
              <a:lnSpc>
                <a:spcPct val="80000"/>
              </a:lnSpc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0889A356-BCCA-49BC-8A0D-65033EC671C1}" type="slidenum">
              <a:rPr lang="en-AU"/>
              <a:pPr/>
              <a:t>17</a:t>
            </a:fld>
            <a:endParaRPr lang="en-AU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Creativity Support System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Creativity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Fundamental human trait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Level of achievement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Can be learned</a:t>
            </a:r>
          </a:p>
          <a:p>
            <a:pPr>
              <a:lnSpc>
                <a:spcPct val="80000"/>
              </a:lnSpc>
            </a:pPr>
            <a:r>
              <a:rPr lang="en-US" sz="2400"/>
              <a:t>Organizations recognize value in innovation</a:t>
            </a:r>
          </a:p>
          <a:p>
            <a:pPr>
              <a:lnSpc>
                <a:spcPct val="80000"/>
              </a:lnSpc>
            </a:pPr>
            <a:r>
              <a:rPr lang="en-US" sz="2400"/>
              <a:t>Stimulated by electronic brainstorming software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Free flow idea generation</a:t>
            </a:r>
          </a:p>
          <a:p>
            <a:pPr>
              <a:lnSpc>
                <a:spcPct val="80000"/>
              </a:lnSpc>
            </a:pPr>
            <a:r>
              <a:rPr lang="en-US" sz="2400"/>
              <a:t>Creative computer programs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Smartbots function as facilitators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Identify analogies in letter patterns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Draw art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Write poems</a:t>
            </a:r>
          </a:p>
          <a:p>
            <a:pPr>
              <a:lnSpc>
                <a:spcPct val="80000"/>
              </a:lnSpc>
            </a:pPr>
            <a:r>
              <a:rPr lang="en-US" sz="2400"/>
              <a:t>Computer programs stimulate human productivity </a:t>
            </a:r>
          </a:p>
          <a:p>
            <a:pPr lvl="1">
              <a:lnSpc>
                <a:spcPct val="80000"/>
              </a:lnSpc>
            </a:pPr>
            <a:endParaRPr lang="en-US" sz="2000"/>
          </a:p>
          <a:p>
            <a:pPr lvl="1"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09EA254E-6578-48FA-849E-34FBAD4DE560}" type="slidenum">
              <a:rPr lang="en-AU"/>
              <a:pPr/>
              <a:t>2</a:t>
            </a:fld>
            <a:endParaRPr lang="en-AU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Learning Objectives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AU" sz="2000"/>
              <a:t>Understand concepts and fundamentals of groupwork, communications, and collaboration.</a:t>
            </a:r>
          </a:p>
          <a:p>
            <a:pPr>
              <a:lnSpc>
                <a:spcPct val="80000"/>
              </a:lnSpc>
            </a:pPr>
            <a:r>
              <a:rPr lang="en-AU" sz="2000"/>
              <a:t>Examine how computer systems enhance communication and collaboration.</a:t>
            </a:r>
          </a:p>
          <a:p>
            <a:pPr>
              <a:lnSpc>
                <a:spcPct val="80000"/>
              </a:lnSpc>
            </a:pPr>
            <a:r>
              <a:rPr lang="en-AU" sz="2000"/>
              <a:t>Understand the principles and capabilities of GSS.</a:t>
            </a:r>
          </a:p>
          <a:p>
            <a:pPr>
              <a:lnSpc>
                <a:spcPct val="80000"/>
              </a:lnSpc>
            </a:pPr>
            <a:r>
              <a:rPr lang="en-AU" sz="2000"/>
              <a:t>Explore the concepts of time/place frameworks.</a:t>
            </a:r>
          </a:p>
          <a:p>
            <a:pPr>
              <a:lnSpc>
                <a:spcPct val="80000"/>
              </a:lnSpc>
            </a:pPr>
            <a:r>
              <a:rPr lang="en-AU" sz="2000"/>
              <a:t>Learn how GSS interplays with the concepts of process gain and loss, and task gain and loss.</a:t>
            </a:r>
          </a:p>
          <a:p>
            <a:pPr>
              <a:lnSpc>
                <a:spcPct val="80000"/>
              </a:lnSpc>
            </a:pPr>
            <a:r>
              <a:rPr lang="en-AU" sz="2000"/>
              <a:t>See how GSS utilizes parallelism and anonymity.</a:t>
            </a:r>
          </a:p>
          <a:p>
            <a:pPr>
              <a:lnSpc>
                <a:spcPct val="80000"/>
              </a:lnSpc>
            </a:pPr>
            <a:r>
              <a:rPr lang="en-AU" sz="2000"/>
              <a:t>Understand the fundamentals of electronic meetings.</a:t>
            </a:r>
          </a:p>
          <a:p>
            <a:pPr>
              <a:lnSpc>
                <a:spcPct val="80000"/>
              </a:lnSpc>
            </a:pPr>
            <a:r>
              <a:rPr lang="en-AU" sz="2000"/>
              <a:t>Examine GSS’ three technologies.</a:t>
            </a:r>
          </a:p>
          <a:p>
            <a:pPr>
              <a:lnSpc>
                <a:spcPct val="80000"/>
              </a:lnSpc>
            </a:pPr>
            <a:r>
              <a:rPr lang="en-AU" sz="2000"/>
              <a:t>Learn how the Web enables GSS, electronic meetings, and collaborative computing.</a:t>
            </a:r>
          </a:p>
          <a:p>
            <a:pPr>
              <a:lnSpc>
                <a:spcPct val="80000"/>
              </a:lnSpc>
            </a:pPr>
            <a:r>
              <a:rPr lang="en-AU" sz="2000"/>
              <a:t>Explain hoe distance learning is enabled by GSS.</a:t>
            </a:r>
          </a:p>
          <a:p>
            <a:pPr>
              <a:lnSpc>
                <a:spcPct val="80000"/>
              </a:lnSpc>
            </a:pPr>
            <a:r>
              <a:rPr lang="en-AU" sz="2000"/>
              <a:t>Show how GSS enhances creativity.</a:t>
            </a:r>
          </a:p>
          <a:p>
            <a:pPr>
              <a:lnSpc>
                <a:spcPct val="80000"/>
              </a:lnSpc>
            </a:pPr>
            <a:endParaRPr lang="en-A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0585CD58-B05A-4A40-B583-86FE45793874}" type="slidenum">
              <a:rPr lang="en-AU"/>
              <a:pPr/>
              <a:t>3</a:t>
            </a:fld>
            <a:endParaRPr lang="en-AU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/>
              <a:t>Chrysler Scores with Groupware </a:t>
            </a:r>
            <a:r>
              <a:rPr lang="en-US" sz="3200"/>
              <a:t>Vignette</a:t>
            </a:r>
            <a:endParaRPr lang="en-AU" sz="320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/>
              <a:t>SCORE initiative </a:t>
            </a:r>
          </a:p>
          <a:p>
            <a:r>
              <a:rPr lang="en-US"/>
              <a:t>Identified waste in supply chain</a:t>
            </a:r>
            <a:endParaRPr lang="en-AU"/>
          </a:p>
          <a:p>
            <a:r>
              <a:rPr lang="en-AU"/>
              <a:t>Enhanced relationships</a:t>
            </a:r>
          </a:p>
          <a:p>
            <a:r>
              <a:rPr lang="en-AU"/>
              <a:t>Accessed through Internet or modem </a:t>
            </a:r>
          </a:p>
          <a:p>
            <a:r>
              <a:rPr lang="en-AU"/>
              <a:t>Enhanced communication and collaboration</a:t>
            </a:r>
          </a:p>
          <a:p>
            <a:r>
              <a:rPr lang="en-AU"/>
              <a:t>Used good project management principles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6B340413-AC8E-469A-8656-8AA37CB46F21}" type="slidenum">
              <a:rPr lang="en-AU"/>
              <a:pPr/>
              <a:t>4</a:t>
            </a:fld>
            <a:endParaRPr lang="en-AU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Groupwork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AU" sz="2400"/>
              <a:t>Groupwork </a:t>
            </a:r>
          </a:p>
          <a:p>
            <a:pPr lvl="1">
              <a:lnSpc>
                <a:spcPct val="80000"/>
              </a:lnSpc>
            </a:pPr>
            <a:r>
              <a:rPr lang="en-AU" sz="2000"/>
              <a:t>Collaboration and communication</a:t>
            </a:r>
          </a:p>
          <a:p>
            <a:pPr>
              <a:lnSpc>
                <a:spcPct val="80000"/>
              </a:lnSpc>
            </a:pPr>
            <a:r>
              <a:rPr lang="en-AU" sz="2400"/>
              <a:t>Members can be located in different places and work at different times</a:t>
            </a:r>
          </a:p>
          <a:p>
            <a:pPr>
              <a:lnSpc>
                <a:spcPct val="80000"/>
              </a:lnSpc>
            </a:pPr>
            <a:r>
              <a:rPr lang="en-AU" sz="2400"/>
              <a:t>Information may be located external to the project</a:t>
            </a:r>
          </a:p>
          <a:p>
            <a:pPr>
              <a:lnSpc>
                <a:spcPct val="80000"/>
              </a:lnSpc>
            </a:pPr>
            <a:r>
              <a:rPr lang="en-AU" sz="2400"/>
              <a:t>Allows for rapid solutions</a:t>
            </a:r>
          </a:p>
          <a:p>
            <a:pPr>
              <a:lnSpc>
                <a:spcPct val="80000"/>
              </a:lnSpc>
            </a:pPr>
            <a:r>
              <a:rPr lang="en-AU" sz="2400"/>
              <a:t>May exhibit normal team problems of synergy or conflict</a:t>
            </a:r>
          </a:p>
          <a:p>
            <a:pPr>
              <a:lnSpc>
                <a:spcPct val="80000"/>
              </a:lnSpc>
            </a:pPr>
            <a:r>
              <a:rPr lang="en-AU" sz="2400"/>
              <a:t>Often Internet based</a:t>
            </a:r>
          </a:p>
          <a:p>
            <a:pPr>
              <a:lnSpc>
                <a:spcPct val="80000"/>
              </a:lnSpc>
            </a:pPr>
            <a:r>
              <a:rPr lang="en-US" sz="2400"/>
              <a:t>Groupware tools support groupwork</a:t>
            </a:r>
          </a:p>
          <a:p>
            <a:pPr>
              <a:lnSpc>
                <a:spcPct val="80000"/>
              </a:lnSpc>
            </a:pPr>
            <a:r>
              <a:rPr lang="en-US" sz="2400"/>
              <a:t>Work called computer-supported cooperative work</a:t>
            </a:r>
          </a:p>
          <a:p>
            <a:pPr>
              <a:lnSpc>
                <a:spcPct val="80000"/>
              </a:lnSpc>
            </a:pPr>
            <a:r>
              <a:rPr lang="en-US" sz="2400"/>
              <a:t>Collaborative computing</a:t>
            </a:r>
            <a:endParaRPr lang="en-A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57E0FB15-E720-4D65-9667-DC7532C2DF58}" type="slidenum">
              <a:rPr lang="en-AU"/>
              <a:pPr/>
              <a:t>5</a:t>
            </a:fld>
            <a:endParaRPr lang="en-AU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Communication Support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/>
              <a:t>No collaboration without communication</a:t>
            </a:r>
          </a:p>
          <a:p>
            <a:r>
              <a:rPr lang="en-AU"/>
              <a:t>Internet supplies fast, reliable, inexpensive support</a:t>
            </a:r>
          </a:p>
          <a:p>
            <a:r>
              <a:rPr lang="en-AU"/>
              <a:t>Groups need not only communication, but information and knowledge</a:t>
            </a:r>
          </a:p>
          <a:p>
            <a:pPr>
              <a:buFontTx/>
              <a:buNone/>
            </a:pPr>
            <a:endParaRPr lang="en-AU"/>
          </a:p>
          <a:p>
            <a:endParaRPr lang="en-AU"/>
          </a:p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143BDA38-BD43-4000-9E93-5574CCF302A0}" type="slidenum">
              <a:rPr lang="en-AU"/>
              <a:pPr/>
              <a:t>6</a:t>
            </a:fld>
            <a:endParaRPr lang="en-AU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Time/Place Communication Framework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95400" y="1600200"/>
            <a:ext cx="32004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Effectiveness of collaborative group depends 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Time 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synchronous or asynchronous transmission of information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Place 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location of participants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  <p:pic>
        <p:nvPicPr>
          <p:cNvPr id="32773" name="Picture 5" descr="FIG0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343400" y="1524000"/>
            <a:ext cx="4419600" cy="48006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F5709A64-9B63-4AC0-ACE0-F65B5FD5344D}" type="slidenum">
              <a:rPr lang="en-AU"/>
              <a:pPr/>
              <a:t>7</a:t>
            </a:fld>
            <a:endParaRPr lang="en-A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Groupware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Software providing collaborative support to groups</a:t>
            </a:r>
          </a:p>
          <a:p>
            <a:pPr>
              <a:lnSpc>
                <a:spcPct val="80000"/>
              </a:lnSpc>
            </a:pPr>
            <a:r>
              <a:rPr lang="en-US" sz="2000"/>
              <a:t>Different time/place applications</a:t>
            </a:r>
          </a:p>
          <a:p>
            <a:pPr>
              <a:lnSpc>
                <a:spcPct val="80000"/>
              </a:lnSpc>
            </a:pPr>
            <a:r>
              <a:rPr lang="en-US" sz="2000"/>
              <a:t>Most use Internet technologies</a:t>
            </a:r>
          </a:p>
          <a:p>
            <a:pPr>
              <a:lnSpc>
                <a:spcPct val="80000"/>
              </a:lnSpc>
            </a:pPr>
            <a:r>
              <a:rPr lang="en-US" sz="2000"/>
              <a:t>Most offer one or more capabilities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Electronic brainstorming</a:t>
            </a:r>
          </a:p>
          <a:p>
            <a:pPr lvl="2">
              <a:lnSpc>
                <a:spcPct val="80000"/>
              </a:lnSpc>
            </a:pPr>
            <a:r>
              <a:rPr lang="en-US" sz="1600"/>
              <a:t>Free flow of ideas and comments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Electronic conferencing or videoconferencing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Group scheduling and calendars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Conflict resolution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Model building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Electronic document sharing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Voting services</a:t>
            </a:r>
          </a:p>
          <a:p>
            <a:pPr>
              <a:lnSpc>
                <a:spcPct val="80000"/>
              </a:lnSpc>
            </a:pPr>
            <a:r>
              <a:rPr lang="en-US" sz="2000"/>
              <a:t>Electronic meeting services also available</a:t>
            </a:r>
          </a:p>
          <a:p>
            <a:pPr>
              <a:lnSpc>
                <a:spcPct val="80000"/>
              </a:lnSpc>
            </a:pPr>
            <a:r>
              <a:rPr lang="en-US" sz="2000"/>
              <a:t>Enterprise-wide systems expensive in cost and human resources</a:t>
            </a:r>
          </a:p>
          <a:p>
            <a:pPr lvl="1">
              <a:lnSpc>
                <a:spcPct val="80000"/>
              </a:lnSpc>
            </a:pPr>
            <a:endParaRPr lang="en-US" sz="1800"/>
          </a:p>
          <a:p>
            <a:pPr>
              <a:lnSpc>
                <a:spcPct val="80000"/>
              </a:lnSpc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9B34AF62-2A32-4FA1-8C51-4F492CD3A970}" type="slidenum">
              <a:rPr lang="en-AU"/>
              <a:pPr/>
              <a:t>8</a:t>
            </a:fld>
            <a:endParaRPr lang="en-AU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Popular Groupware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Lotus Notes/Domino</a:t>
            </a:r>
          </a:p>
          <a:p>
            <a:r>
              <a:rPr lang="en-US"/>
              <a:t>Microsoft Netmeeting</a:t>
            </a:r>
          </a:p>
          <a:p>
            <a:r>
              <a:rPr lang="en-US"/>
              <a:t>Groove Workspace</a:t>
            </a:r>
          </a:p>
          <a:p>
            <a:r>
              <a:rPr lang="en-US"/>
              <a:t>GroupSystems MeetingRoom and OnLine</a:t>
            </a:r>
          </a:p>
          <a:p>
            <a:r>
              <a:rPr lang="en-US"/>
              <a:t>WebEx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AU"/>
              <a:t>7-</a:t>
            </a:r>
            <a:fld id="{3A9FAAF2-68A9-4640-8D44-98903F435249}" type="slidenum">
              <a:rPr lang="en-AU"/>
              <a:pPr/>
              <a:t>9</a:t>
            </a:fld>
            <a:endParaRPr lang="en-AU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Benefits and Problems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Benefits of groupwork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Process gains		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Nominal group technique	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Delphi method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Technology applied as GSS	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Hardware and software combined to enhance groupwork	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Collaborative computing</a:t>
            </a:r>
          </a:p>
          <a:p>
            <a:pPr>
              <a:lnSpc>
                <a:spcPct val="90000"/>
              </a:lnSpc>
            </a:pPr>
            <a:r>
              <a:rPr lang="en-US" sz="2800"/>
              <a:t>Problems in groupwork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Process losses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inefficient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urban">
  <a:themeElements>
    <a:clrScheme name="turb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urban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urb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ba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ba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ba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ba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ba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ba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ba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ba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ba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ba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ba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turban</Template>
  <TotalTime>367</TotalTime>
  <Words>1126</Words>
  <Application>Microsoft Office PowerPoint</Application>
  <PresentationFormat>On-screen Show (4:3)</PresentationFormat>
  <Paragraphs>201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Tahoma</vt:lpstr>
      <vt:lpstr>turban</vt:lpstr>
      <vt:lpstr>Chapter 7 Collaborative Computing Technologies: Group Support Systems</vt:lpstr>
      <vt:lpstr>Learning Objectives</vt:lpstr>
      <vt:lpstr>Chrysler Scores with Groupware Vignette</vt:lpstr>
      <vt:lpstr>Groupwork</vt:lpstr>
      <vt:lpstr>Communication Support</vt:lpstr>
      <vt:lpstr>Time/Place Communication Framework</vt:lpstr>
      <vt:lpstr>Groupware</vt:lpstr>
      <vt:lpstr>Popular Groupware</vt:lpstr>
      <vt:lpstr>Benefits and Problems</vt:lpstr>
      <vt:lpstr>GSS</vt:lpstr>
      <vt:lpstr>GSS Technology Deployment</vt:lpstr>
      <vt:lpstr>PowerPoint Presentation</vt:lpstr>
      <vt:lpstr>GSS Meeting Process</vt:lpstr>
      <vt:lpstr>GSS Meeting Process</vt:lpstr>
      <vt:lpstr>GSS and Distance Education </vt:lpstr>
      <vt:lpstr>GSS and Distance Education, continued</vt:lpstr>
      <vt:lpstr>Creativity Support System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 Collaborative Computing Technologies: Group Support Systems</dc:title>
  <dc:creator>Dr. Linda C. Fried</dc:creator>
  <cp:lastModifiedBy>Handoyo Widi Nugroho</cp:lastModifiedBy>
  <cp:revision>14</cp:revision>
  <dcterms:created xsi:type="dcterms:W3CDTF">2004-06-13T14:38:11Z</dcterms:created>
  <dcterms:modified xsi:type="dcterms:W3CDTF">2020-12-08T09:34:37Z</dcterms:modified>
</cp:coreProperties>
</file>