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8"/>
  </p:notesMasterIdLst>
  <p:sldIdLst>
    <p:sldId id="268" r:id="rId2"/>
    <p:sldId id="269" r:id="rId3"/>
    <p:sldId id="281" r:id="rId4"/>
    <p:sldId id="271" r:id="rId5"/>
    <p:sldId id="272" r:id="rId6"/>
    <p:sldId id="273" r:id="rId7"/>
    <p:sldId id="282" r:id="rId8"/>
    <p:sldId id="274" r:id="rId9"/>
    <p:sldId id="283" r:id="rId10"/>
    <p:sldId id="284" r:id="rId11"/>
    <p:sldId id="285" r:id="rId12"/>
    <p:sldId id="286" r:id="rId13"/>
    <p:sldId id="287" r:id="rId14"/>
    <p:sldId id="275" r:id="rId15"/>
    <p:sldId id="288" r:id="rId16"/>
    <p:sldId id="289" r:id="rId17"/>
    <p:sldId id="290" r:id="rId18"/>
    <p:sldId id="291" r:id="rId19"/>
    <p:sldId id="276" r:id="rId20"/>
    <p:sldId id="292" r:id="rId21"/>
    <p:sldId id="293" r:id="rId22"/>
    <p:sldId id="294" r:id="rId23"/>
    <p:sldId id="295" r:id="rId24"/>
    <p:sldId id="277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278" r:id="rId33"/>
    <p:sldId id="303" r:id="rId34"/>
    <p:sldId id="306" r:id="rId35"/>
    <p:sldId id="280" r:id="rId36"/>
    <p:sldId id="30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5A37B3"/>
    <a:srgbClr val="D01ABA"/>
    <a:srgbClr val="CCFF66"/>
    <a:srgbClr val="BE8D2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8F868-35DB-4610-98B9-02953EAE97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100C4C-3670-48D1-BA10-900DC252D658}">
      <dgm:prSet phldrT="[Text]"/>
      <dgm:spPr/>
      <dgm:t>
        <a:bodyPr/>
        <a:lstStyle/>
        <a:p>
          <a:r>
            <a:rPr lang="en-US" dirty="0" err="1" smtClean="0"/>
            <a:t>Klasifikasi</a:t>
          </a:r>
          <a:r>
            <a:rPr lang="en-US" dirty="0" smtClean="0"/>
            <a:t> </a:t>
          </a:r>
          <a:r>
            <a:rPr lang="en-US" dirty="0" err="1" smtClean="0"/>
            <a:t>Liabilitas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endParaRPr lang="en-US" dirty="0"/>
        </a:p>
      </dgm:t>
    </dgm:pt>
    <dgm:pt modelId="{60036362-975E-484E-A599-3A4CC4EA53E0}" type="parTrans" cxnId="{1F2C257C-4249-4BDB-9179-087A128F3E80}">
      <dgm:prSet/>
      <dgm:spPr/>
      <dgm:t>
        <a:bodyPr/>
        <a:lstStyle/>
        <a:p>
          <a:endParaRPr lang="en-US"/>
        </a:p>
      </dgm:t>
    </dgm:pt>
    <dgm:pt modelId="{DA352466-77C3-4CB9-9E5E-6A7FC6DC5ED9}" type="sibTrans" cxnId="{1F2C257C-4249-4BDB-9179-087A128F3E80}">
      <dgm:prSet/>
      <dgm:spPr/>
      <dgm:t>
        <a:bodyPr/>
        <a:lstStyle/>
        <a:p>
          <a:endParaRPr lang="en-US"/>
        </a:p>
      </dgm:t>
    </dgm:pt>
    <dgm:pt modelId="{E34335A3-196A-436A-B60A-C4C6A2000B96}">
      <dgm:prSet phldrT="[Text]"/>
      <dgm:spPr/>
      <dgm:t>
        <a:bodyPr/>
        <a:lstStyle/>
        <a:p>
          <a:r>
            <a:rPr lang="en-US" dirty="0" err="1" smtClean="0"/>
            <a:t>Liabilitas</a:t>
          </a:r>
          <a:r>
            <a:rPr lang="en-US" dirty="0" smtClean="0"/>
            <a:t> yang </a:t>
          </a:r>
          <a:r>
            <a:rPr lang="en-US" dirty="0" err="1" smtClean="0"/>
            <a:t>Diukur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Nilai</a:t>
          </a:r>
          <a:r>
            <a:rPr lang="en-US" dirty="0" smtClean="0"/>
            <a:t> </a:t>
          </a:r>
          <a:r>
            <a:rPr lang="en-US" dirty="0" err="1" smtClean="0"/>
            <a:t>Wajar</a:t>
          </a:r>
          <a:r>
            <a:rPr lang="en-US" dirty="0" smtClean="0"/>
            <a:t> </a:t>
          </a:r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Laba</a:t>
          </a:r>
          <a:r>
            <a:rPr lang="en-US" dirty="0" smtClean="0"/>
            <a:t> </a:t>
          </a:r>
          <a:r>
            <a:rPr lang="en-US" dirty="0" err="1" smtClean="0"/>
            <a:t>Rugi</a:t>
          </a:r>
          <a:endParaRPr lang="en-US" dirty="0"/>
        </a:p>
      </dgm:t>
    </dgm:pt>
    <dgm:pt modelId="{03FC62DC-909E-462B-824E-EE56C7E020FC}" type="parTrans" cxnId="{2752132D-1782-4032-B083-32EAEFA34267}">
      <dgm:prSet/>
      <dgm:spPr/>
      <dgm:t>
        <a:bodyPr/>
        <a:lstStyle/>
        <a:p>
          <a:endParaRPr lang="en-US"/>
        </a:p>
      </dgm:t>
    </dgm:pt>
    <dgm:pt modelId="{6CD60F28-3294-45FC-AC25-A0D8FDE11988}" type="sibTrans" cxnId="{2752132D-1782-4032-B083-32EAEFA34267}">
      <dgm:prSet/>
      <dgm:spPr/>
      <dgm:t>
        <a:bodyPr/>
        <a:lstStyle/>
        <a:p>
          <a:endParaRPr lang="en-US"/>
        </a:p>
      </dgm:t>
    </dgm:pt>
    <dgm:pt modelId="{BE189D5B-6C3A-4B96-983D-276331D795F1}">
      <dgm:prSet phldrT="[Text]"/>
      <dgm:spPr/>
      <dgm:t>
        <a:bodyPr/>
        <a:lstStyle/>
        <a:p>
          <a:r>
            <a:rPr lang="en-US" dirty="0" err="1" smtClean="0"/>
            <a:t>Liabilitas</a:t>
          </a:r>
          <a:r>
            <a:rPr lang="en-US" dirty="0" smtClean="0"/>
            <a:t> </a:t>
          </a:r>
          <a:r>
            <a:rPr lang="en-US" dirty="0" err="1" smtClean="0"/>
            <a:t>Lainnya</a:t>
          </a:r>
          <a:endParaRPr lang="en-US" dirty="0"/>
        </a:p>
      </dgm:t>
    </dgm:pt>
    <dgm:pt modelId="{25C93A72-6C56-48F7-94F0-2859847AC423}" type="parTrans" cxnId="{640A1E98-B82A-4616-B6AE-FCB91693999F}">
      <dgm:prSet/>
      <dgm:spPr/>
      <dgm:t>
        <a:bodyPr/>
        <a:lstStyle/>
        <a:p>
          <a:endParaRPr lang="en-US"/>
        </a:p>
      </dgm:t>
    </dgm:pt>
    <dgm:pt modelId="{07F189B1-6001-4A73-B8AD-5640DB1F6ED4}" type="sibTrans" cxnId="{640A1E98-B82A-4616-B6AE-FCB91693999F}">
      <dgm:prSet/>
      <dgm:spPr/>
      <dgm:t>
        <a:bodyPr/>
        <a:lstStyle/>
        <a:p>
          <a:endParaRPr lang="en-US"/>
        </a:p>
      </dgm:t>
    </dgm:pt>
    <dgm:pt modelId="{4F584107-A9AB-4A1D-8B51-ED54180146D8}" type="pres">
      <dgm:prSet presAssocID="{32D8F868-35DB-4610-98B9-02953EAE97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2E1E1B-1230-4A0C-98CA-0FD9810BAFAE}" type="pres">
      <dgm:prSet presAssocID="{B3100C4C-3670-48D1-BA10-900DC252D658}" presName="hierRoot1" presStyleCnt="0"/>
      <dgm:spPr/>
    </dgm:pt>
    <dgm:pt modelId="{BCBD6071-E94B-455F-AF8E-E3660F91A337}" type="pres">
      <dgm:prSet presAssocID="{B3100C4C-3670-48D1-BA10-900DC252D658}" presName="composite" presStyleCnt="0"/>
      <dgm:spPr/>
    </dgm:pt>
    <dgm:pt modelId="{7026288E-C2E8-450D-AC7B-18E0B7665517}" type="pres">
      <dgm:prSet presAssocID="{B3100C4C-3670-48D1-BA10-900DC252D658}" presName="background" presStyleLbl="node0" presStyleIdx="0" presStyleCnt="1"/>
      <dgm:spPr/>
    </dgm:pt>
    <dgm:pt modelId="{F0DE71F2-5C7A-4BAB-8EC4-9B2E584C62C9}" type="pres">
      <dgm:prSet presAssocID="{B3100C4C-3670-48D1-BA10-900DC252D65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50C9E7-5A33-4EEB-9466-28B294FA636D}" type="pres">
      <dgm:prSet presAssocID="{B3100C4C-3670-48D1-BA10-900DC252D658}" presName="hierChild2" presStyleCnt="0"/>
      <dgm:spPr/>
    </dgm:pt>
    <dgm:pt modelId="{09DE79D8-D23A-4830-B584-14A3D6C3CAB5}" type="pres">
      <dgm:prSet presAssocID="{03FC62DC-909E-462B-824E-EE56C7E020F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648ABA5-8792-401D-ADFD-648E136BAB78}" type="pres">
      <dgm:prSet presAssocID="{E34335A3-196A-436A-B60A-C4C6A2000B96}" presName="hierRoot2" presStyleCnt="0"/>
      <dgm:spPr/>
    </dgm:pt>
    <dgm:pt modelId="{25198F4A-0CF0-4AA1-91E1-35E16DBD0421}" type="pres">
      <dgm:prSet presAssocID="{E34335A3-196A-436A-B60A-C4C6A2000B96}" presName="composite2" presStyleCnt="0"/>
      <dgm:spPr/>
    </dgm:pt>
    <dgm:pt modelId="{6F7E97A2-71CA-44E9-96C9-EB0614FE6502}" type="pres">
      <dgm:prSet presAssocID="{E34335A3-196A-436A-B60A-C4C6A2000B96}" presName="background2" presStyleLbl="node2" presStyleIdx="0" presStyleCnt="2"/>
      <dgm:spPr/>
    </dgm:pt>
    <dgm:pt modelId="{682115A2-0150-47F5-8C45-8BC2BFEC29DA}" type="pres">
      <dgm:prSet presAssocID="{E34335A3-196A-436A-B60A-C4C6A2000B9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D70918-8851-4849-B932-A25F0C38B4ED}" type="pres">
      <dgm:prSet presAssocID="{E34335A3-196A-436A-B60A-C4C6A2000B96}" presName="hierChild3" presStyleCnt="0"/>
      <dgm:spPr/>
    </dgm:pt>
    <dgm:pt modelId="{7B2BDB62-EEB1-4F5B-93F3-B59CB79AD335}" type="pres">
      <dgm:prSet presAssocID="{25C93A72-6C56-48F7-94F0-2859847AC42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FBB2E0D-50C9-409A-AA5A-3EDB9F9AE0C4}" type="pres">
      <dgm:prSet presAssocID="{BE189D5B-6C3A-4B96-983D-276331D795F1}" presName="hierRoot2" presStyleCnt="0"/>
      <dgm:spPr/>
    </dgm:pt>
    <dgm:pt modelId="{9365947C-E73F-4333-BA59-66565AAAEFB9}" type="pres">
      <dgm:prSet presAssocID="{BE189D5B-6C3A-4B96-983D-276331D795F1}" presName="composite2" presStyleCnt="0"/>
      <dgm:spPr/>
    </dgm:pt>
    <dgm:pt modelId="{FFC5A360-6FCF-4293-A24A-43A76053A595}" type="pres">
      <dgm:prSet presAssocID="{BE189D5B-6C3A-4B96-983D-276331D795F1}" presName="background2" presStyleLbl="node2" presStyleIdx="1" presStyleCnt="2"/>
      <dgm:spPr/>
    </dgm:pt>
    <dgm:pt modelId="{419706F8-B0E5-4536-B815-146FE0BD2341}" type="pres">
      <dgm:prSet presAssocID="{BE189D5B-6C3A-4B96-983D-276331D795F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D5EC88-DB7E-4E94-937C-DBE36E678653}" type="pres">
      <dgm:prSet presAssocID="{BE189D5B-6C3A-4B96-983D-276331D795F1}" presName="hierChild3" presStyleCnt="0"/>
      <dgm:spPr/>
    </dgm:pt>
  </dgm:ptLst>
  <dgm:cxnLst>
    <dgm:cxn modelId="{FC3C6EB8-EF33-495A-BB1A-9D984D32F23D}" type="presOf" srcId="{32D8F868-35DB-4610-98B9-02953EAE976F}" destId="{4F584107-A9AB-4A1D-8B51-ED54180146D8}" srcOrd="0" destOrd="0" presId="urn:microsoft.com/office/officeart/2005/8/layout/hierarchy1"/>
    <dgm:cxn modelId="{A352DA37-8688-4C22-982C-398F97E16090}" type="presOf" srcId="{B3100C4C-3670-48D1-BA10-900DC252D658}" destId="{F0DE71F2-5C7A-4BAB-8EC4-9B2E584C62C9}" srcOrd="0" destOrd="0" presId="urn:microsoft.com/office/officeart/2005/8/layout/hierarchy1"/>
    <dgm:cxn modelId="{640A1E98-B82A-4616-B6AE-FCB91693999F}" srcId="{B3100C4C-3670-48D1-BA10-900DC252D658}" destId="{BE189D5B-6C3A-4B96-983D-276331D795F1}" srcOrd="1" destOrd="0" parTransId="{25C93A72-6C56-48F7-94F0-2859847AC423}" sibTransId="{07F189B1-6001-4A73-B8AD-5640DB1F6ED4}"/>
    <dgm:cxn modelId="{1F2C257C-4249-4BDB-9179-087A128F3E80}" srcId="{32D8F868-35DB-4610-98B9-02953EAE976F}" destId="{B3100C4C-3670-48D1-BA10-900DC252D658}" srcOrd="0" destOrd="0" parTransId="{60036362-975E-484E-A599-3A4CC4EA53E0}" sibTransId="{DA352466-77C3-4CB9-9E5E-6A7FC6DC5ED9}"/>
    <dgm:cxn modelId="{48C6DFB1-6590-4BD2-B85A-62A302CEFC26}" type="presOf" srcId="{03FC62DC-909E-462B-824E-EE56C7E020FC}" destId="{09DE79D8-D23A-4830-B584-14A3D6C3CAB5}" srcOrd="0" destOrd="0" presId="urn:microsoft.com/office/officeart/2005/8/layout/hierarchy1"/>
    <dgm:cxn modelId="{BE853988-7A01-41DE-A70C-5D13A307ABF4}" type="presOf" srcId="{BE189D5B-6C3A-4B96-983D-276331D795F1}" destId="{419706F8-B0E5-4536-B815-146FE0BD2341}" srcOrd="0" destOrd="0" presId="urn:microsoft.com/office/officeart/2005/8/layout/hierarchy1"/>
    <dgm:cxn modelId="{500F1FBB-410D-4E72-A941-24AEB8B06C20}" type="presOf" srcId="{E34335A3-196A-436A-B60A-C4C6A2000B96}" destId="{682115A2-0150-47F5-8C45-8BC2BFEC29DA}" srcOrd="0" destOrd="0" presId="urn:microsoft.com/office/officeart/2005/8/layout/hierarchy1"/>
    <dgm:cxn modelId="{2752132D-1782-4032-B083-32EAEFA34267}" srcId="{B3100C4C-3670-48D1-BA10-900DC252D658}" destId="{E34335A3-196A-436A-B60A-C4C6A2000B96}" srcOrd="0" destOrd="0" parTransId="{03FC62DC-909E-462B-824E-EE56C7E020FC}" sibTransId="{6CD60F28-3294-45FC-AC25-A0D8FDE11988}"/>
    <dgm:cxn modelId="{64149E6C-CF63-40DE-8D80-B49C371E13F6}" type="presOf" srcId="{25C93A72-6C56-48F7-94F0-2859847AC423}" destId="{7B2BDB62-EEB1-4F5B-93F3-B59CB79AD335}" srcOrd="0" destOrd="0" presId="urn:microsoft.com/office/officeart/2005/8/layout/hierarchy1"/>
    <dgm:cxn modelId="{466DC31D-42B0-40F5-9201-5B00FCF795E2}" type="presParOf" srcId="{4F584107-A9AB-4A1D-8B51-ED54180146D8}" destId="{942E1E1B-1230-4A0C-98CA-0FD9810BAFAE}" srcOrd="0" destOrd="0" presId="urn:microsoft.com/office/officeart/2005/8/layout/hierarchy1"/>
    <dgm:cxn modelId="{1A40F7A5-C62B-4678-9380-69632F994AA0}" type="presParOf" srcId="{942E1E1B-1230-4A0C-98CA-0FD9810BAFAE}" destId="{BCBD6071-E94B-455F-AF8E-E3660F91A337}" srcOrd="0" destOrd="0" presId="urn:microsoft.com/office/officeart/2005/8/layout/hierarchy1"/>
    <dgm:cxn modelId="{A6F42DC7-32CE-4BC7-AA9B-6B98CB98BE1F}" type="presParOf" srcId="{BCBD6071-E94B-455F-AF8E-E3660F91A337}" destId="{7026288E-C2E8-450D-AC7B-18E0B7665517}" srcOrd="0" destOrd="0" presId="urn:microsoft.com/office/officeart/2005/8/layout/hierarchy1"/>
    <dgm:cxn modelId="{2BEE3C8A-9291-41A7-A774-BD05232FD1F1}" type="presParOf" srcId="{BCBD6071-E94B-455F-AF8E-E3660F91A337}" destId="{F0DE71F2-5C7A-4BAB-8EC4-9B2E584C62C9}" srcOrd="1" destOrd="0" presId="urn:microsoft.com/office/officeart/2005/8/layout/hierarchy1"/>
    <dgm:cxn modelId="{D0973FE0-B4CC-4B79-B22E-53F9255520AF}" type="presParOf" srcId="{942E1E1B-1230-4A0C-98CA-0FD9810BAFAE}" destId="{B450C9E7-5A33-4EEB-9466-28B294FA636D}" srcOrd="1" destOrd="0" presId="urn:microsoft.com/office/officeart/2005/8/layout/hierarchy1"/>
    <dgm:cxn modelId="{D4857379-A0E3-4249-87C7-FFB37338D608}" type="presParOf" srcId="{B450C9E7-5A33-4EEB-9466-28B294FA636D}" destId="{09DE79D8-D23A-4830-B584-14A3D6C3CAB5}" srcOrd="0" destOrd="0" presId="urn:microsoft.com/office/officeart/2005/8/layout/hierarchy1"/>
    <dgm:cxn modelId="{810AC951-A995-47DA-813C-126511F76D13}" type="presParOf" srcId="{B450C9E7-5A33-4EEB-9466-28B294FA636D}" destId="{2648ABA5-8792-401D-ADFD-648E136BAB78}" srcOrd="1" destOrd="0" presId="urn:microsoft.com/office/officeart/2005/8/layout/hierarchy1"/>
    <dgm:cxn modelId="{7F01C643-1B86-4886-B742-E9BFF44BA641}" type="presParOf" srcId="{2648ABA5-8792-401D-ADFD-648E136BAB78}" destId="{25198F4A-0CF0-4AA1-91E1-35E16DBD0421}" srcOrd="0" destOrd="0" presId="urn:microsoft.com/office/officeart/2005/8/layout/hierarchy1"/>
    <dgm:cxn modelId="{9E316129-96EC-45A7-A7A7-8F7497E9F66A}" type="presParOf" srcId="{25198F4A-0CF0-4AA1-91E1-35E16DBD0421}" destId="{6F7E97A2-71CA-44E9-96C9-EB0614FE6502}" srcOrd="0" destOrd="0" presId="urn:microsoft.com/office/officeart/2005/8/layout/hierarchy1"/>
    <dgm:cxn modelId="{DD416BAC-DDF2-4239-9F37-DF88DE853F10}" type="presParOf" srcId="{25198F4A-0CF0-4AA1-91E1-35E16DBD0421}" destId="{682115A2-0150-47F5-8C45-8BC2BFEC29DA}" srcOrd="1" destOrd="0" presId="urn:microsoft.com/office/officeart/2005/8/layout/hierarchy1"/>
    <dgm:cxn modelId="{93CA25D6-B052-4C0A-84B8-E9B7857027FF}" type="presParOf" srcId="{2648ABA5-8792-401D-ADFD-648E136BAB78}" destId="{E2D70918-8851-4849-B932-A25F0C38B4ED}" srcOrd="1" destOrd="0" presId="urn:microsoft.com/office/officeart/2005/8/layout/hierarchy1"/>
    <dgm:cxn modelId="{88555C9A-5C29-426F-81C5-6535618FC037}" type="presParOf" srcId="{B450C9E7-5A33-4EEB-9466-28B294FA636D}" destId="{7B2BDB62-EEB1-4F5B-93F3-B59CB79AD335}" srcOrd="2" destOrd="0" presId="urn:microsoft.com/office/officeart/2005/8/layout/hierarchy1"/>
    <dgm:cxn modelId="{753601C6-F1DB-41E2-A7CE-86CA2F3A7D3B}" type="presParOf" srcId="{B450C9E7-5A33-4EEB-9466-28B294FA636D}" destId="{3FBB2E0D-50C9-409A-AA5A-3EDB9F9AE0C4}" srcOrd="3" destOrd="0" presId="urn:microsoft.com/office/officeart/2005/8/layout/hierarchy1"/>
    <dgm:cxn modelId="{D45FB791-515F-40B5-827F-5AA52CE7C2F2}" type="presParOf" srcId="{3FBB2E0D-50C9-409A-AA5A-3EDB9F9AE0C4}" destId="{9365947C-E73F-4333-BA59-66565AAAEFB9}" srcOrd="0" destOrd="0" presId="urn:microsoft.com/office/officeart/2005/8/layout/hierarchy1"/>
    <dgm:cxn modelId="{63CE566B-E450-41EA-BFAD-068A87BEAA12}" type="presParOf" srcId="{9365947C-E73F-4333-BA59-66565AAAEFB9}" destId="{FFC5A360-6FCF-4293-A24A-43A76053A595}" srcOrd="0" destOrd="0" presId="urn:microsoft.com/office/officeart/2005/8/layout/hierarchy1"/>
    <dgm:cxn modelId="{445FCB46-50F3-4DDC-8B59-3E20348AA1FA}" type="presParOf" srcId="{9365947C-E73F-4333-BA59-66565AAAEFB9}" destId="{419706F8-B0E5-4536-B815-146FE0BD2341}" srcOrd="1" destOrd="0" presId="urn:microsoft.com/office/officeart/2005/8/layout/hierarchy1"/>
    <dgm:cxn modelId="{5BD21B6D-4AC4-4B03-89D8-64BBBA860731}" type="presParOf" srcId="{3FBB2E0D-50C9-409A-AA5A-3EDB9F9AE0C4}" destId="{61D5EC88-DB7E-4E94-937C-DBE36E678653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BE905-40C2-4A7D-8DCE-E1AB4FAB3795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2E0E5-CB6B-4870-8DA7-4A2DBAA9D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E0E5-CB6B-4870-8DA7-4A2DBAA9D11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E0E5-CB6B-4870-8DA7-4A2DBAA9D11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220-549D-4794-9837-2AE28A95AB6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0504-FF84-4ACF-8AC5-3D78A3004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220-549D-4794-9837-2AE28A95AB6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0504-FF84-4ACF-8AC5-3D78A3004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220-549D-4794-9837-2AE28A95AB6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0504-FF84-4ACF-8AC5-3D78A3004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220-549D-4794-9837-2AE28A95AB6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0504-FF84-4ACF-8AC5-3D78A3004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220-549D-4794-9837-2AE28A95AB6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0504-FF84-4ACF-8AC5-3D78A3004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220-549D-4794-9837-2AE28A95AB6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0504-FF84-4ACF-8AC5-3D78A3004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220-549D-4794-9837-2AE28A95AB6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0504-FF84-4ACF-8AC5-3D78A3004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220-549D-4794-9837-2AE28A95AB6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0504-FF84-4ACF-8AC5-3D78A3004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220-549D-4794-9837-2AE28A95AB6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0504-FF84-4ACF-8AC5-3D78A3004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220-549D-4794-9837-2AE28A95AB6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0504-FF84-4ACF-8AC5-3D78A3004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220-549D-4794-9837-2AE28A95AB6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0504-FF84-4ACF-8AC5-3D78A3004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91220-549D-4794-9837-2AE28A95AB6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80504-FF84-4ACF-8AC5-3D78A3004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3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wm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6800" y="609601"/>
            <a:ext cx="7848600" cy="1524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Bab</a:t>
            </a:r>
            <a:r>
              <a:rPr lang="en-US" b="1" dirty="0" smtClean="0"/>
              <a:t> 12 </a:t>
            </a:r>
            <a:r>
              <a:rPr lang="en-US" b="1" dirty="0" err="1" smtClean="0"/>
              <a:t>Liabilitas</a:t>
            </a:r>
            <a:r>
              <a:rPr lang="en-US" b="1" dirty="0" smtClean="0"/>
              <a:t> </a:t>
            </a:r>
            <a:r>
              <a:rPr lang="en-US" b="1" dirty="0" err="1" smtClean="0"/>
              <a:t>Jangka</a:t>
            </a:r>
            <a:r>
              <a:rPr lang="en-US" b="1" dirty="0" smtClean="0"/>
              <a:t> </a:t>
            </a:r>
            <a:r>
              <a:rPr lang="en-US" b="1" dirty="0" err="1" smtClean="0"/>
              <a:t>Panjang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8382000" cy="4419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Pembelajaran</a:t>
            </a:r>
            <a:endParaRPr lang="en-US" b="1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b="1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mempelajari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bab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Anda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diharapkan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mampu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endParaRPr lang="en-US" b="1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AutoNum type="arabicPeriod"/>
            </a:pP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definisi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liabilitas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jangka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panjang</a:t>
            </a:r>
            <a:endParaRPr lang="en-US" b="1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AutoNum type="arabicPeriod"/>
            </a:pP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pengakuan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awal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pengukuran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liabilitas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jangka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panjang</a:t>
            </a:r>
            <a:endParaRPr lang="en-US" b="1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AutoNum type="arabicPeriod"/>
            </a:pP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pengukuran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setelahnya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liabilitas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jangka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panjang</a:t>
            </a:r>
            <a:endParaRPr lang="en-US" b="1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AutoNum type="arabicPeriod"/>
            </a:pP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penghentian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pengakuan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liabilitas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jangka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panjang</a:t>
            </a:r>
            <a:endParaRPr lang="en-US" b="1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AutoNum type="arabicPeriod"/>
            </a:pP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penyajian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pengungkapan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liabilitas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jangka</a:t>
            </a:r>
            <a:r>
              <a:rPr lang="en-US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panjang</a:t>
            </a:r>
            <a:endParaRPr lang="en-US" b="1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S4 Pro-18\AppData\Local\Microsoft\Windows\Temporary Internet Files\Content.IE5\24RUM2RI\guru.jpg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676401"/>
            <a:ext cx="1296560" cy="1066800"/>
          </a:xfrm>
          <a:prstGeom prst="rect">
            <a:avLst/>
          </a:prstGeom>
          <a:noFill/>
        </p:spPr>
      </p:pic>
      <p:pic>
        <p:nvPicPr>
          <p:cNvPr id="6" name="Picture 5" descr="Akuntansi Keuangan Menengah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914400" cy="1306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276225" cy="2762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15240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/>
              <a:t>Contoh 12.4 Penerbitan Wesel Bayar – Non Tunai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PT </a:t>
            </a:r>
            <a:r>
              <a:rPr lang="en-US" sz="2000" dirty="0" err="1" smtClean="0"/>
              <a:t>Milu</a:t>
            </a:r>
            <a:r>
              <a:rPr lang="en-US" sz="2000" dirty="0" smtClean="0"/>
              <a:t> </a:t>
            </a:r>
            <a:r>
              <a:rPr lang="en-US" sz="2000" dirty="0" err="1" smtClean="0"/>
              <a:t>membeli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 Rp126.000.000,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menerbitkan</a:t>
            </a:r>
            <a:r>
              <a:rPr lang="en-US" sz="2000" dirty="0" smtClean="0"/>
              <a:t> </a:t>
            </a:r>
            <a:r>
              <a:rPr lang="en-US" sz="2000" dirty="0" err="1" smtClean="0"/>
              <a:t>wesel</a:t>
            </a:r>
            <a:r>
              <a:rPr lang="en-US" sz="2000" dirty="0" smtClean="0"/>
              <a:t> </a:t>
            </a:r>
            <a:r>
              <a:rPr lang="en-US" sz="2000" dirty="0" err="1" smtClean="0"/>
              <a:t>bayar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 Wesel </a:t>
            </a:r>
            <a:r>
              <a:rPr lang="en-US" sz="2000" dirty="0" err="1" smtClean="0"/>
              <a:t>bayar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nominal Rp150.000.000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bunga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jangka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3 </a:t>
            </a:r>
            <a:r>
              <a:rPr lang="en-US" sz="2000" dirty="0" err="1" smtClean="0"/>
              <a:t>tahun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 descr="C:\Program Files\Microsoft Office\MEDIA\OFFICE12\Bullets\BD14565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381000" cy="381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2209800"/>
            <a:ext cx="1157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Jawaban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3124200"/>
            <a:ext cx="510540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Mesin</a:t>
            </a:r>
            <a:r>
              <a:rPr lang="en-US" dirty="0" smtClean="0"/>
              <a:t> 			126.000.000</a:t>
            </a:r>
          </a:p>
          <a:p>
            <a:r>
              <a:rPr lang="en-US" dirty="0" err="1" smtClean="0"/>
              <a:t>Diskonto</a:t>
            </a:r>
            <a:r>
              <a:rPr lang="en-US" dirty="0" smtClean="0"/>
              <a:t> Wesel Bayar 	  24.000.000</a:t>
            </a:r>
          </a:p>
          <a:p>
            <a:r>
              <a:rPr lang="en-US" dirty="0" smtClean="0"/>
              <a:t>      Wesel Bayar 			150.000.000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2590800"/>
            <a:ext cx="203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8196" name="Picture 4" descr="C:\Users\S4 Pro-18\AppData\Local\Microsoft\Windows\Temporary Internet Files\Content.IE5\BOMFO44F\icon_animasi_smk_bpsk_2_jakarta_by_taramultimedia-d4pbsr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505200"/>
            <a:ext cx="25908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276225" cy="2762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1524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12.5 </a:t>
            </a:r>
            <a:r>
              <a:rPr lang="en-US" b="1" dirty="0" err="1" smtClean="0"/>
              <a:t>Penerbitan</a:t>
            </a:r>
            <a:r>
              <a:rPr lang="en-US" b="1" dirty="0" smtClean="0"/>
              <a:t> Wesel Bayar – </a:t>
            </a:r>
            <a:r>
              <a:rPr lang="en-US" b="1" dirty="0" err="1" smtClean="0"/>
              <a:t>Tunai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Hak</a:t>
            </a:r>
            <a:r>
              <a:rPr lang="en-US" b="1" dirty="0" smtClean="0"/>
              <a:t> </a:t>
            </a:r>
            <a:r>
              <a:rPr lang="en-US" b="1" dirty="0" err="1" smtClean="0"/>
              <a:t>Tertentu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60960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PT Kapuas </a:t>
            </a:r>
            <a:r>
              <a:rPr lang="en-US" dirty="0" err="1" smtClean="0"/>
              <a:t>menerbitkan</a:t>
            </a:r>
            <a:r>
              <a:rPr lang="en-US" dirty="0" smtClean="0"/>
              <a:t> </a:t>
            </a:r>
            <a:r>
              <a:rPr lang="en-US" dirty="0" err="1" smtClean="0"/>
              <a:t>wesel</a:t>
            </a:r>
            <a:r>
              <a:rPr lang="en-US" dirty="0" smtClean="0"/>
              <a:t> </a:t>
            </a:r>
            <a:r>
              <a:rPr lang="en-US" dirty="0" err="1" smtClean="0"/>
              <a:t>bayar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berbunga</a:t>
            </a:r>
            <a:r>
              <a:rPr lang="en-US" dirty="0" smtClean="0"/>
              <a:t> </a:t>
            </a:r>
            <a:r>
              <a:rPr lang="en-US" dirty="0" err="1" smtClean="0"/>
              <a:t>berjangka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3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nominal Rp200.000.000 </a:t>
            </a:r>
            <a:r>
              <a:rPr lang="en-US" dirty="0" err="1" smtClean="0"/>
              <a:t>kepada</a:t>
            </a:r>
            <a:r>
              <a:rPr lang="en-US" dirty="0" smtClean="0"/>
              <a:t> PT </a:t>
            </a:r>
            <a:r>
              <a:rPr lang="en-US" dirty="0" err="1" smtClean="0"/>
              <a:t>Banjar</a:t>
            </a:r>
            <a:r>
              <a:rPr lang="en-US" dirty="0" smtClean="0"/>
              <a:t>.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Rp200.000.000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penerbitan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Tingkat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wesel</a:t>
            </a:r>
            <a:r>
              <a:rPr lang="en-US" dirty="0" smtClean="0"/>
              <a:t> yang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8%.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setuju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dagangan</a:t>
            </a:r>
            <a:r>
              <a:rPr lang="en-US" dirty="0" smtClean="0"/>
              <a:t> </a:t>
            </a:r>
            <a:r>
              <a:rPr lang="en-US" dirty="0" err="1" smtClean="0"/>
              <a:t>senilai</a:t>
            </a:r>
            <a:r>
              <a:rPr lang="en-US" dirty="0" smtClean="0"/>
              <a:t> Rp750.000.000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jual</a:t>
            </a:r>
            <a:r>
              <a:rPr lang="en-US" dirty="0" smtClean="0"/>
              <a:t> normal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C:\Program Files\Microsoft Office\MEDIA\OFFICE12\Bullets\BD14565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381000" cy="381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2514600"/>
            <a:ext cx="1081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Jawaban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828836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wesel</a:t>
            </a:r>
            <a:r>
              <a:rPr lang="en-US" dirty="0" smtClean="0"/>
              <a:t> </a:t>
            </a:r>
            <a:r>
              <a:rPr lang="en-US" dirty="0" err="1" smtClean="0"/>
              <a:t>bayar</a:t>
            </a:r>
            <a:r>
              <a:rPr lang="en-US" dirty="0" smtClean="0"/>
              <a:t> = Rp200.000.000 / (1 + 8%)3 = Rp158.766.448</a:t>
            </a:r>
          </a:p>
          <a:p>
            <a:r>
              <a:rPr lang="en-US" dirty="0" err="1" smtClean="0"/>
              <a:t>Diskonto</a:t>
            </a:r>
            <a:r>
              <a:rPr lang="en-US" dirty="0" smtClean="0"/>
              <a:t> </a:t>
            </a:r>
            <a:r>
              <a:rPr lang="en-US" dirty="0" err="1" smtClean="0"/>
              <a:t>wesel</a:t>
            </a:r>
            <a:r>
              <a:rPr lang="en-US" dirty="0" smtClean="0"/>
              <a:t> </a:t>
            </a:r>
            <a:r>
              <a:rPr lang="en-US" dirty="0" err="1" smtClean="0"/>
              <a:t>bayar</a:t>
            </a:r>
            <a:r>
              <a:rPr lang="en-US" dirty="0" smtClean="0"/>
              <a:t> = Rp200.000.000 – Rp158.766.448 = Rp41.233.552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3581400"/>
            <a:ext cx="594360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Kas</a:t>
            </a:r>
            <a:r>
              <a:rPr lang="en-US" dirty="0" smtClean="0"/>
              <a:t> 			200.000.000</a:t>
            </a:r>
          </a:p>
          <a:p>
            <a:r>
              <a:rPr lang="en-US" dirty="0" err="1" smtClean="0"/>
              <a:t>Diskonto</a:t>
            </a:r>
            <a:r>
              <a:rPr lang="en-US" dirty="0" smtClean="0"/>
              <a:t> Wesel Bayar	   41.233.552</a:t>
            </a:r>
          </a:p>
          <a:p>
            <a:r>
              <a:rPr lang="en-US" dirty="0" smtClean="0"/>
              <a:t>       Wesel Bayar 			200.000.000</a:t>
            </a:r>
          </a:p>
          <a:p>
            <a:r>
              <a:rPr lang="it-IT" dirty="0" smtClean="0"/>
              <a:t>       Pendapatan Diterima di Muka 	   41.233.552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4876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Diskonto diamortisasi menggunakan tingkat bunga 8%, sedangkan pendapatan dibayar di muka </a:t>
            </a:r>
            <a:r>
              <a:rPr lang="en-US" dirty="0" err="1" smtClean="0"/>
              <a:t>diamortisasi</a:t>
            </a:r>
            <a:r>
              <a:rPr lang="en-US" dirty="0" smtClean="0"/>
              <a:t> </a:t>
            </a:r>
            <a:r>
              <a:rPr lang="en-US" dirty="0" err="1" smtClean="0"/>
              <a:t>proporsional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dagangan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67400"/>
            <a:ext cx="6934200" cy="537667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7239000" y="5638800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276225" cy="2762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1524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12.5 </a:t>
            </a:r>
            <a:r>
              <a:rPr lang="en-US" b="1" dirty="0" err="1" smtClean="0"/>
              <a:t>Penerbitan</a:t>
            </a:r>
            <a:r>
              <a:rPr lang="en-US" b="1" dirty="0" smtClean="0"/>
              <a:t> Wesel Bayar – </a:t>
            </a:r>
            <a:r>
              <a:rPr lang="en-US" b="1" dirty="0" err="1" smtClean="0"/>
              <a:t>Tunai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Hak</a:t>
            </a:r>
            <a:r>
              <a:rPr lang="en-US" b="1" dirty="0" smtClean="0"/>
              <a:t> </a:t>
            </a:r>
            <a:r>
              <a:rPr lang="en-US" b="1" dirty="0" err="1" smtClean="0"/>
              <a:t>Tertentu</a:t>
            </a:r>
            <a:r>
              <a:rPr lang="en-US" b="1" dirty="0" smtClean="0"/>
              <a:t> (</a:t>
            </a:r>
            <a:r>
              <a:rPr lang="en-US" b="1" dirty="0" err="1" smtClean="0"/>
              <a:t>lanjutan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Jika pada tahun pertama PT Banjar membeli barang dagangan dari PT Kapuas senilai Rp250.000.000.</a:t>
            </a:r>
            <a:endParaRPr lang="en-US" dirty="0"/>
          </a:p>
        </p:txBody>
      </p:sp>
      <p:pic>
        <p:nvPicPr>
          <p:cNvPr id="5" name="Picture 4" descr="C:\Program Files\Microsoft Office\MEDIA\OFFICE12\Bullets\BD14565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381000" cy="381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447800"/>
            <a:ext cx="1081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Jawaban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8288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yang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Rp13.744.517 (Rp41.233.552 x 250/750)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t-IT" dirty="0" smtClean="0"/>
              <a:t>amortisasi diskonto sebesar Rp3.298.684 (Rp41.233.552 x 8%).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2590800"/>
            <a:ext cx="4431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3105835"/>
            <a:ext cx="58674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/>
              <a:t>Pendapatan Diterima di Muka	13.744.517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Penjualan</a:t>
            </a:r>
            <a:r>
              <a:rPr lang="en-US" dirty="0" smtClean="0"/>
              <a:t>				 13.744.517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3962400"/>
            <a:ext cx="58674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			3.298.684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Diskonto</a:t>
            </a:r>
            <a:r>
              <a:rPr lang="en-US" dirty="0" smtClean="0"/>
              <a:t> Wesel Bayar 			3.298.684</a:t>
            </a:r>
            <a:endParaRPr lang="en-US" dirty="0"/>
          </a:p>
        </p:txBody>
      </p:sp>
      <p:pic>
        <p:nvPicPr>
          <p:cNvPr id="10242" name="Picture 2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79133"/>
            <a:ext cx="2144162" cy="2178867"/>
          </a:xfrm>
          <a:prstGeom prst="rect">
            <a:avLst/>
          </a:prstGeom>
          <a:noFill/>
        </p:spPr>
      </p:pic>
      <p:pic>
        <p:nvPicPr>
          <p:cNvPr id="10243" name="Picture 3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5046574"/>
            <a:ext cx="1794967" cy="1811426"/>
          </a:xfrm>
          <a:prstGeom prst="rect">
            <a:avLst/>
          </a:prstGeom>
          <a:noFill/>
        </p:spPr>
      </p:pic>
      <p:pic>
        <p:nvPicPr>
          <p:cNvPr id="10245" name="Picture 5" descr="C:\Program Files\Microsoft Office\MEDIA\OFFICE12\Lines\BD21324_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867400"/>
            <a:ext cx="5100637" cy="14737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276225" cy="276225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904" y="0"/>
            <a:ext cx="131709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1524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12.6 </a:t>
            </a:r>
            <a:r>
              <a:rPr lang="en-US" b="1" dirty="0" err="1" smtClean="0"/>
              <a:t>Obligasi</a:t>
            </a:r>
            <a:r>
              <a:rPr lang="en-US" b="1" dirty="0" smtClean="0"/>
              <a:t> </a:t>
            </a:r>
            <a:r>
              <a:rPr lang="en-US" b="1" dirty="0" err="1" smtClean="0"/>
              <a:t>Konversi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81000" y="533400"/>
            <a:ext cx="716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1 </a:t>
            </a:r>
            <a:r>
              <a:rPr lang="en-US" sz="2000" dirty="0" err="1" smtClean="0"/>
              <a:t>Maret</a:t>
            </a:r>
            <a:r>
              <a:rPr lang="en-US" sz="2000" dirty="0" smtClean="0"/>
              <a:t> 2015, PT </a:t>
            </a:r>
            <a:r>
              <a:rPr lang="en-US" sz="2000" dirty="0" err="1" smtClean="0"/>
              <a:t>Kartika</a:t>
            </a:r>
            <a:r>
              <a:rPr lang="en-US" sz="2000" dirty="0" smtClean="0"/>
              <a:t> </a:t>
            </a:r>
            <a:r>
              <a:rPr lang="en-US" sz="2000" dirty="0" err="1" smtClean="0"/>
              <a:t>menerbitkan</a:t>
            </a:r>
            <a:r>
              <a:rPr lang="en-US" sz="2000" dirty="0" smtClean="0"/>
              <a:t> 5.000 </a:t>
            </a:r>
            <a:r>
              <a:rPr lang="en-US" sz="2000" dirty="0" err="1" smtClean="0"/>
              <a:t>lembar</a:t>
            </a:r>
            <a:r>
              <a:rPr lang="en-US" sz="2000" dirty="0" smtClean="0"/>
              <a:t> </a:t>
            </a:r>
            <a:r>
              <a:rPr lang="en-US" sz="2000" dirty="0" err="1" smtClean="0"/>
              <a:t>obligasi</a:t>
            </a:r>
            <a:r>
              <a:rPr lang="en-US" sz="2000" dirty="0" smtClean="0"/>
              <a:t> </a:t>
            </a:r>
            <a:r>
              <a:rPr lang="en-US" sz="2000" dirty="0" err="1" smtClean="0"/>
              <a:t>konversi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nominal Rp100.000/</a:t>
            </a:r>
            <a:r>
              <a:rPr lang="en-US" sz="2000" dirty="0" err="1" smtClean="0"/>
              <a:t>lembar</a:t>
            </a:r>
            <a:r>
              <a:rPr lang="en-US" sz="2000" dirty="0" smtClean="0"/>
              <a:t>. </a:t>
            </a:r>
            <a:r>
              <a:rPr lang="en-US" sz="2000" dirty="0" err="1" smtClean="0"/>
              <a:t>Jangka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jatuh</a:t>
            </a:r>
            <a:r>
              <a:rPr lang="en-US" sz="2000" dirty="0" smtClean="0"/>
              <a:t> tempo </a:t>
            </a:r>
            <a:r>
              <a:rPr lang="en-US" sz="2000" dirty="0" err="1" smtClean="0"/>
              <a:t>obligasi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5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bunga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8%.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wajar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obligasi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serupa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</a:t>
            </a:r>
            <a:r>
              <a:rPr lang="en-US" sz="2000" dirty="0" err="1" smtClean="0"/>
              <a:t>konversi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Rp460.000.000.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1 </a:t>
            </a:r>
            <a:r>
              <a:rPr lang="en-US" sz="2000" dirty="0" err="1" smtClean="0"/>
              <a:t>Maret</a:t>
            </a:r>
            <a:r>
              <a:rPr lang="en-US" sz="2000" dirty="0" smtClean="0"/>
              <a:t> 2015, PT </a:t>
            </a:r>
            <a:r>
              <a:rPr lang="en-US" sz="2000" dirty="0" err="1" smtClean="0"/>
              <a:t>Kartika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memisahkan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obligasi</a:t>
            </a:r>
            <a:r>
              <a:rPr lang="en-US" sz="2000" dirty="0" smtClean="0"/>
              <a:t> </a:t>
            </a:r>
            <a:r>
              <a:rPr lang="en-US" sz="2000" dirty="0" err="1" smtClean="0"/>
              <a:t>konversi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liabilitas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ekuitas</a:t>
            </a:r>
            <a:r>
              <a:rPr lang="en-US" sz="2000" dirty="0" smtClean="0"/>
              <a:t>,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" name="Picture 6" descr="C:\Program Files\Microsoft Office\MEDIA\OFFICE12\Bullets\BD14565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381000" cy="381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3200400"/>
            <a:ext cx="1081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Jawaban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3733800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 smtClean="0"/>
              <a:t>Nilai obligasi koversi (5.000 × Rp100.000)	Rp500.000.000</a:t>
            </a:r>
          </a:p>
          <a:p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wajar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liabilitas</a:t>
            </a:r>
            <a:r>
              <a:rPr lang="en-US" sz="2000" dirty="0" smtClean="0"/>
              <a:t> 		</a:t>
            </a:r>
            <a:r>
              <a:rPr lang="en-US" sz="2000" u="sng" dirty="0" smtClean="0"/>
              <a:t>     460.000.000</a:t>
            </a:r>
          </a:p>
          <a:p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ekuitas</a:t>
            </a:r>
            <a:r>
              <a:rPr lang="en-US" sz="2000" dirty="0" smtClean="0"/>
              <a:t> 			</a:t>
            </a:r>
            <a:r>
              <a:rPr lang="en-US" sz="2000" dirty="0" err="1" smtClean="0"/>
              <a:t>Rp</a:t>
            </a:r>
            <a:r>
              <a:rPr lang="en-US" sz="2000" dirty="0" smtClean="0"/>
              <a:t>  40.000.000</a:t>
            </a:r>
            <a:endParaRPr lang="en-US" sz="2000" dirty="0"/>
          </a:p>
        </p:txBody>
      </p:sp>
      <p:pic>
        <p:nvPicPr>
          <p:cNvPr id="11267" name="Picture 3" descr="C:\Program Files\Microsoft Office\MEDIA\CAGCAT10\j028541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6795" y="5081321"/>
            <a:ext cx="1867205" cy="1776679"/>
          </a:xfrm>
          <a:prstGeom prst="rect">
            <a:avLst/>
          </a:prstGeom>
          <a:noFill/>
        </p:spPr>
      </p:pic>
      <p:pic>
        <p:nvPicPr>
          <p:cNvPr id="11268" name="Picture 4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5181600"/>
            <a:ext cx="1817569" cy="1531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Pengukuran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Setelah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Pengakuan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Awal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495800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</p:txBody>
      </p:sp>
      <p:sp>
        <p:nvSpPr>
          <p:cNvPr id="5" name="Flowchart: Punched Tape 4"/>
          <p:cNvSpPr/>
          <p:nvPr/>
        </p:nvSpPr>
        <p:spPr>
          <a:xfrm>
            <a:off x="1828800" y="1752600"/>
            <a:ext cx="5867400" cy="2971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b="1" dirty="0" err="1" smtClean="0"/>
              <a:t>Pengukuran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liabilitas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jangka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panjang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pengakuan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awal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menggunakan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biaya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perolehan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diamortisasi</a:t>
            </a:r>
            <a:r>
              <a:rPr lang="en-US" sz="2400" b="1" dirty="0" smtClean="0"/>
              <a:t> </a:t>
            </a:r>
            <a:r>
              <a:rPr lang="sv-SE" sz="2400" b="1" dirty="0" smtClean="0"/>
              <a:t>dengan menggunakan metode suku bunga efektif.</a:t>
            </a:r>
            <a:endParaRPr lang="en-US" sz="2400" b="1" dirty="0"/>
          </a:p>
        </p:txBody>
      </p:sp>
      <p:pic>
        <p:nvPicPr>
          <p:cNvPr id="7170" name="Picture 2" descr="C:\Program Files\Microsoft Office\MEDIA\OFFICE12\Lines\BD21325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0"/>
            <a:ext cx="8001000" cy="217627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5566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12.7 </a:t>
            </a:r>
            <a:r>
              <a:rPr lang="en-US" sz="2800" b="1" dirty="0" err="1" smtClean="0"/>
              <a:t>Perhitungan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Amortisasi</a:t>
            </a:r>
            <a:endParaRPr lang="en-US" sz="2800" b="1" dirty="0"/>
          </a:p>
        </p:txBody>
      </p:sp>
      <p:pic>
        <p:nvPicPr>
          <p:cNvPr id="3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276225" cy="276225"/>
          </a:xfrm>
          <a:prstGeom prst="rect">
            <a:avLst/>
          </a:prstGeom>
          <a:noFill/>
        </p:spPr>
      </p:pic>
      <p:sp>
        <p:nvSpPr>
          <p:cNvPr id="4" name="Sound"/>
          <p:cNvSpPr>
            <a:spLocks noEditPoints="1" noChangeArrowheads="1"/>
          </p:cNvSpPr>
          <p:nvPr/>
        </p:nvSpPr>
        <p:spPr bwMode="auto">
          <a:xfrm>
            <a:off x="0" y="0"/>
            <a:ext cx="914400" cy="76200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1524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Contoh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Soal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/>
              <a:t>Melanjutkan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Contoh</a:t>
            </a:r>
            <a:r>
              <a:rPr lang="en-US" sz="3200" dirty="0" smtClean="0"/>
              <a:t> 12.2,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menentukan</a:t>
            </a:r>
            <a:r>
              <a:rPr lang="en-US" sz="3200" dirty="0" smtClean="0"/>
              <a:t> </a:t>
            </a:r>
            <a:r>
              <a:rPr lang="en-US" sz="3200" dirty="0" err="1" smtClean="0"/>
              <a:t>biaya</a:t>
            </a:r>
            <a:r>
              <a:rPr lang="en-US" sz="3200" dirty="0" smtClean="0"/>
              <a:t> </a:t>
            </a:r>
            <a:r>
              <a:rPr lang="en-US" sz="3200" dirty="0" err="1" smtClean="0"/>
              <a:t>perolehan</a:t>
            </a:r>
            <a:r>
              <a:rPr lang="en-US" sz="3200" dirty="0" smtClean="0"/>
              <a:t> </a:t>
            </a:r>
            <a:r>
              <a:rPr lang="en-US" sz="3200" dirty="0" err="1" smtClean="0"/>
              <a:t>diamortisasi</a:t>
            </a:r>
            <a:r>
              <a:rPr lang="en-US" sz="3200" dirty="0" smtClean="0"/>
              <a:t>,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beban</a:t>
            </a:r>
            <a:r>
              <a:rPr lang="en-US" sz="3200" dirty="0" smtClean="0"/>
              <a:t> </a:t>
            </a:r>
            <a:r>
              <a:rPr lang="en-US" sz="3200" dirty="0" err="1" smtClean="0"/>
              <a:t>bunga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jumlah</a:t>
            </a:r>
            <a:r>
              <a:rPr lang="en-US" sz="3200" dirty="0" smtClean="0"/>
              <a:t> </a:t>
            </a:r>
            <a:r>
              <a:rPr lang="en-US" sz="3200" dirty="0" err="1" smtClean="0"/>
              <a:t>amortisasi</a:t>
            </a:r>
            <a:r>
              <a:rPr lang="en-US" sz="3200" dirty="0" smtClean="0"/>
              <a:t> premium </a:t>
            </a:r>
            <a:r>
              <a:rPr lang="en-US" sz="3200" dirty="0" err="1" smtClean="0"/>
              <a:t>tiap</a:t>
            </a:r>
            <a:r>
              <a:rPr lang="en-US" sz="3200" dirty="0" smtClean="0"/>
              <a:t> </a:t>
            </a:r>
            <a:r>
              <a:rPr lang="en-US" sz="3200" dirty="0" err="1" smtClean="0"/>
              <a:t>periode</a:t>
            </a:r>
            <a:r>
              <a:rPr lang="en-US" sz="3200" dirty="0" smtClean="0"/>
              <a:t>, </a:t>
            </a:r>
            <a:r>
              <a:rPr lang="en-US" sz="3200" dirty="0" err="1" smtClean="0"/>
              <a:t>maka</a:t>
            </a:r>
            <a:r>
              <a:rPr lang="en-US" sz="3200" dirty="0" smtClean="0"/>
              <a:t> </a:t>
            </a:r>
            <a:r>
              <a:rPr lang="en-US" sz="3200" dirty="0" err="1" smtClean="0"/>
              <a:t>perlu</a:t>
            </a:r>
            <a:r>
              <a:rPr lang="en-US" sz="3200" dirty="0" smtClean="0"/>
              <a:t> </a:t>
            </a:r>
            <a:r>
              <a:rPr lang="en-US" sz="3200" dirty="0" err="1" smtClean="0"/>
              <a:t>dibuat</a:t>
            </a:r>
            <a:r>
              <a:rPr lang="en-US" sz="3200" dirty="0" smtClean="0"/>
              <a:t> </a:t>
            </a:r>
            <a:r>
              <a:rPr lang="en-US" sz="3200" dirty="0" err="1" smtClean="0"/>
              <a:t>tabel</a:t>
            </a:r>
            <a:r>
              <a:rPr lang="en-US" sz="3200" dirty="0" smtClean="0"/>
              <a:t> </a:t>
            </a:r>
            <a:r>
              <a:rPr lang="en-US" sz="3200" dirty="0" err="1" smtClean="0"/>
              <a:t>amortisasi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berikut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4 Pro-18\Desktop\tabel12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471487"/>
            <a:ext cx="6807200" cy="3932889"/>
          </a:xfrm>
          <a:prstGeom prst="rect">
            <a:avLst/>
          </a:prstGeom>
          <a:noFill/>
        </p:spPr>
      </p:pic>
      <p:pic>
        <p:nvPicPr>
          <p:cNvPr id="6" name="Picture 5" descr="C:\Program Files\Microsoft Office\MEDIA\OFFICE12\Bullets\BD14565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381000" cy="381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228600"/>
            <a:ext cx="1081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Jawaban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4419600"/>
            <a:ext cx="47244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1 </a:t>
            </a:r>
            <a:r>
              <a:rPr lang="en-US" sz="1600" b="1" dirty="0" err="1" smtClean="0"/>
              <a:t>Juli</a:t>
            </a:r>
            <a:r>
              <a:rPr lang="en-US" sz="1600" b="1" dirty="0" smtClean="0"/>
              <a:t> 2015</a:t>
            </a:r>
          </a:p>
          <a:p>
            <a:r>
              <a:rPr lang="en-US" sz="1600" dirty="0" err="1" smtClean="0"/>
              <a:t>Beban</a:t>
            </a:r>
            <a:r>
              <a:rPr lang="en-US" sz="1600" dirty="0" smtClean="0"/>
              <a:t> </a:t>
            </a:r>
            <a:r>
              <a:rPr lang="en-US" sz="1600" dirty="0" err="1" smtClean="0"/>
              <a:t>Bunga</a:t>
            </a:r>
            <a:r>
              <a:rPr lang="en-US" sz="1600" dirty="0" smtClean="0"/>
              <a:t>		 4.324.560</a:t>
            </a:r>
          </a:p>
          <a:p>
            <a:r>
              <a:rPr lang="en-US" sz="1600" dirty="0" smtClean="0"/>
              <a:t>Premium </a:t>
            </a:r>
            <a:r>
              <a:rPr lang="en-US" sz="1600" dirty="0" err="1" smtClean="0"/>
              <a:t>Utang</a:t>
            </a:r>
            <a:r>
              <a:rPr lang="en-US" sz="1600" dirty="0" smtClean="0"/>
              <a:t> </a:t>
            </a:r>
            <a:r>
              <a:rPr lang="en-US" sz="1600" dirty="0" err="1" smtClean="0"/>
              <a:t>Obligasi</a:t>
            </a:r>
            <a:r>
              <a:rPr lang="en-US" sz="1600" dirty="0" smtClean="0"/>
              <a:t> 	    675.440</a:t>
            </a:r>
          </a:p>
          <a:p>
            <a:r>
              <a:rPr lang="en-US" sz="1600" dirty="0" smtClean="0"/>
              <a:t>      </a:t>
            </a:r>
            <a:r>
              <a:rPr lang="en-US" sz="1600" dirty="0" err="1" smtClean="0"/>
              <a:t>Kas</a:t>
            </a:r>
            <a:r>
              <a:rPr lang="en-US" sz="1600" dirty="0" smtClean="0"/>
              <a:t> 				5.000.000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31 </a:t>
            </a:r>
            <a:r>
              <a:rPr lang="en-US" sz="1600" b="1" dirty="0" err="1" smtClean="0"/>
              <a:t>Desember</a:t>
            </a:r>
            <a:r>
              <a:rPr lang="en-US" sz="1600" b="1" dirty="0" smtClean="0"/>
              <a:t> 2015</a:t>
            </a:r>
          </a:p>
          <a:p>
            <a:r>
              <a:rPr lang="en-US" sz="1600" dirty="0" err="1" smtClean="0"/>
              <a:t>Beban</a:t>
            </a:r>
            <a:r>
              <a:rPr lang="en-US" sz="1600" dirty="0" smtClean="0"/>
              <a:t> </a:t>
            </a:r>
            <a:r>
              <a:rPr lang="en-US" sz="1600" dirty="0" err="1" smtClean="0"/>
              <a:t>Bunga</a:t>
            </a:r>
            <a:r>
              <a:rPr lang="en-US" sz="1600" dirty="0" smtClean="0"/>
              <a:t> 		4.297.542</a:t>
            </a:r>
          </a:p>
          <a:p>
            <a:r>
              <a:rPr lang="en-US" sz="1600" dirty="0" smtClean="0"/>
              <a:t>Premium </a:t>
            </a:r>
            <a:r>
              <a:rPr lang="en-US" sz="1600" dirty="0" err="1" smtClean="0"/>
              <a:t>Utang</a:t>
            </a:r>
            <a:r>
              <a:rPr lang="en-US" sz="1600" dirty="0" smtClean="0"/>
              <a:t> </a:t>
            </a:r>
            <a:r>
              <a:rPr lang="en-US" sz="1600" dirty="0" err="1" smtClean="0"/>
              <a:t>Obligasi</a:t>
            </a:r>
            <a:r>
              <a:rPr lang="en-US" sz="1600" dirty="0" smtClean="0"/>
              <a:t> 	   702.458</a:t>
            </a:r>
          </a:p>
          <a:p>
            <a:r>
              <a:rPr lang="en-US" sz="1600" dirty="0" smtClean="0"/>
              <a:t>     </a:t>
            </a:r>
            <a:r>
              <a:rPr lang="en-US" sz="1600" dirty="0" err="1" smtClean="0"/>
              <a:t>Utang</a:t>
            </a:r>
            <a:r>
              <a:rPr lang="en-US" sz="1600" dirty="0" smtClean="0"/>
              <a:t> </a:t>
            </a:r>
            <a:r>
              <a:rPr lang="en-US" sz="1600" dirty="0" err="1" smtClean="0"/>
              <a:t>Bunga</a:t>
            </a:r>
            <a:r>
              <a:rPr lang="en-US" sz="1600" dirty="0" smtClean="0"/>
              <a:t> 			5.000.000</a:t>
            </a:r>
            <a:endParaRPr lang="en-US" sz="1600" dirty="0"/>
          </a:p>
        </p:txBody>
      </p:sp>
      <p:sp>
        <p:nvSpPr>
          <p:cNvPr id="9" name="Oval Callout 8"/>
          <p:cNvSpPr/>
          <p:nvPr/>
        </p:nvSpPr>
        <p:spPr>
          <a:xfrm>
            <a:off x="5791200" y="4953000"/>
            <a:ext cx="1828800" cy="1069848"/>
          </a:xfrm>
          <a:prstGeom prst="wedgeEllipseCallout">
            <a:avLst>
              <a:gd name="adj1" fmla="val -73819"/>
              <a:gd name="adj2" fmla="val 31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Jurnal</a:t>
            </a:r>
            <a:endParaRPr lang="en-US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12.8 </a:t>
            </a:r>
            <a:r>
              <a:rPr lang="en-US" sz="2800" b="1" dirty="0" err="1" smtClean="0"/>
              <a:t>Penerbitan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Obligasi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Antara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Tanggal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Pembayaran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Bunga</a:t>
            </a:r>
            <a:endParaRPr lang="en-US" sz="2800" b="1" dirty="0"/>
          </a:p>
        </p:txBody>
      </p:sp>
      <p:pic>
        <p:nvPicPr>
          <p:cNvPr id="3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276225" cy="2762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1295400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tanggal</a:t>
            </a:r>
            <a:r>
              <a:rPr lang="en-US" sz="2800" dirty="0" smtClean="0"/>
              <a:t> 1 April 2015, PT </a:t>
            </a:r>
            <a:r>
              <a:rPr lang="en-US" sz="2800" dirty="0" err="1" smtClean="0"/>
              <a:t>Rinjani</a:t>
            </a:r>
            <a:r>
              <a:rPr lang="en-US" sz="2800" dirty="0" smtClean="0"/>
              <a:t> </a:t>
            </a:r>
            <a:r>
              <a:rPr lang="en-US" sz="2800" dirty="0" err="1" smtClean="0"/>
              <a:t>menerbitkan</a:t>
            </a:r>
            <a:r>
              <a:rPr lang="en-US" sz="2800" dirty="0" smtClean="0"/>
              <a:t> </a:t>
            </a:r>
            <a:r>
              <a:rPr lang="en-US" sz="2800" dirty="0" err="1" smtClean="0"/>
              <a:t>obligasi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nominal Rp500.000.000. </a:t>
            </a:r>
            <a:r>
              <a:rPr lang="en-US" sz="2800" dirty="0" err="1" smtClean="0"/>
              <a:t>Obligasi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tertanggal</a:t>
            </a:r>
            <a:r>
              <a:rPr lang="en-US" sz="2800" dirty="0" smtClean="0"/>
              <a:t> 1 </a:t>
            </a:r>
            <a:r>
              <a:rPr lang="en-US" sz="2800" dirty="0" err="1" smtClean="0"/>
              <a:t>Januari</a:t>
            </a:r>
            <a:r>
              <a:rPr lang="en-US" sz="2800" dirty="0" smtClean="0"/>
              <a:t> 2015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jatuh</a:t>
            </a:r>
            <a:r>
              <a:rPr lang="en-US" sz="2800" dirty="0" smtClean="0"/>
              <a:t> tempo 1 </a:t>
            </a:r>
            <a:r>
              <a:rPr lang="en-US" sz="2800" dirty="0" err="1" smtClean="0"/>
              <a:t>Januari</a:t>
            </a:r>
            <a:r>
              <a:rPr lang="en-US" sz="2800" dirty="0" smtClean="0"/>
              <a:t> 2025. Tingkat </a:t>
            </a:r>
            <a:r>
              <a:rPr lang="en-US" sz="2800" dirty="0" err="1" smtClean="0"/>
              <a:t>suku</a:t>
            </a:r>
            <a:r>
              <a:rPr lang="en-US" sz="2800" dirty="0" smtClean="0"/>
              <a:t> </a:t>
            </a:r>
            <a:r>
              <a:rPr lang="en-US" sz="2800" dirty="0" err="1" smtClean="0"/>
              <a:t>bunga</a:t>
            </a:r>
            <a:r>
              <a:rPr lang="en-US" sz="2800" dirty="0" smtClean="0"/>
              <a:t> </a:t>
            </a:r>
            <a:r>
              <a:rPr lang="en-US" sz="2800" dirty="0" err="1" smtClean="0"/>
              <a:t>kupon</a:t>
            </a:r>
            <a:r>
              <a:rPr lang="en-US" sz="2800" dirty="0" smtClean="0"/>
              <a:t> </a:t>
            </a:r>
            <a:r>
              <a:rPr lang="en-US" sz="2800" dirty="0" err="1" smtClean="0"/>
              <a:t>obligasi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6%,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bunga</a:t>
            </a:r>
            <a:r>
              <a:rPr lang="en-US" sz="2800" dirty="0" smtClean="0"/>
              <a:t> </a:t>
            </a:r>
            <a:r>
              <a:rPr lang="en-US" sz="2800" dirty="0" err="1" smtClean="0"/>
              <a:t>terutang</a:t>
            </a:r>
            <a:r>
              <a:rPr lang="en-US" sz="2800" dirty="0" smtClean="0"/>
              <a:t> </a:t>
            </a:r>
            <a:r>
              <a:rPr lang="en-US" sz="2800" dirty="0" err="1" smtClean="0"/>
              <a:t>tiap</a:t>
            </a:r>
            <a:r>
              <a:rPr lang="en-US" sz="2800" dirty="0" smtClean="0"/>
              <a:t> </a:t>
            </a:r>
            <a:r>
              <a:rPr lang="en-US" sz="2800" dirty="0" err="1" smtClean="0"/>
              <a:t>tanggal</a:t>
            </a:r>
            <a:r>
              <a:rPr lang="en-US" sz="2800" dirty="0" smtClean="0"/>
              <a:t> 1 </a:t>
            </a:r>
            <a:r>
              <a:rPr lang="en-US" sz="2800" dirty="0" err="1" smtClean="0"/>
              <a:t>Januari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1 </a:t>
            </a:r>
            <a:r>
              <a:rPr lang="en-US" sz="2800" dirty="0" err="1" smtClean="0"/>
              <a:t>Juli</a:t>
            </a:r>
            <a:r>
              <a:rPr lang="en-US" sz="2800" dirty="0" smtClean="0"/>
              <a:t>. Tingkat </a:t>
            </a:r>
            <a:r>
              <a:rPr lang="en-US" sz="2800" dirty="0" err="1" smtClean="0"/>
              <a:t>suku</a:t>
            </a:r>
            <a:r>
              <a:rPr lang="en-US" sz="2800" dirty="0" smtClean="0"/>
              <a:t> </a:t>
            </a:r>
            <a:r>
              <a:rPr lang="en-US" sz="2800" dirty="0" err="1" smtClean="0"/>
              <a:t>bunga</a:t>
            </a:r>
            <a:r>
              <a:rPr lang="en-US" sz="2800" dirty="0" smtClean="0"/>
              <a:t> </a:t>
            </a:r>
            <a:r>
              <a:rPr lang="en-US" sz="2800" dirty="0" err="1" smtClean="0"/>
              <a:t>efektif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6% (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bunga</a:t>
            </a:r>
            <a:r>
              <a:rPr lang="en-US" sz="2800" dirty="0" smtClean="0"/>
              <a:t> </a:t>
            </a:r>
            <a:r>
              <a:rPr lang="en-US" sz="2800" dirty="0" err="1" smtClean="0"/>
              <a:t>kupon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13314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0"/>
            <a:ext cx="1905000" cy="2286000"/>
          </a:xfrm>
          <a:prstGeom prst="rect">
            <a:avLst/>
          </a:prstGeom>
          <a:noFill/>
        </p:spPr>
      </p:pic>
      <p:pic>
        <p:nvPicPr>
          <p:cNvPr id="13315" name="Picture 3" descr="C:\Users\S4 Pro-18\AppData\Local\Microsoft\Windows\Temporary Internet Files\Content.IE5\GF05B79V\uang_palsu_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648200"/>
            <a:ext cx="1727200" cy="114686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Program Files\Microsoft Office\MEDIA\OFFICE12\Bullets\BD14565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381000" cy="381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228600"/>
            <a:ext cx="1081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Jawaban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7620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bunga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</a:t>
            </a:r>
            <a:r>
              <a:rPr lang="en-US" sz="2000" dirty="0" err="1" smtClean="0"/>
              <a:t>pembayaran</a:t>
            </a:r>
            <a:r>
              <a:rPr lang="en-US" sz="2000" dirty="0" smtClean="0"/>
              <a:t> </a:t>
            </a:r>
            <a:r>
              <a:rPr lang="en-US" sz="2000" dirty="0" err="1" smtClean="0"/>
              <a:t>bunga</a:t>
            </a:r>
            <a:r>
              <a:rPr lang="en-US" sz="2000" dirty="0" smtClean="0"/>
              <a:t> </a:t>
            </a:r>
            <a:r>
              <a:rPr lang="en-US" sz="2000" dirty="0" err="1" smtClean="0"/>
              <a:t>terakhir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</a:t>
            </a:r>
            <a:r>
              <a:rPr lang="en-US" sz="2000" dirty="0" err="1" smtClean="0"/>
              <a:t>penerbitan</a:t>
            </a:r>
            <a:r>
              <a:rPr lang="en-US" sz="2000" dirty="0" smtClean="0"/>
              <a:t> </a:t>
            </a:r>
            <a:r>
              <a:rPr lang="en-US" sz="2000" dirty="0" err="1" smtClean="0"/>
              <a:t>liabilitas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Rp7.500.000 (6% x Rp500.000.000 x 3/12).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09600" y="1600200"/>
            <a:ext cx="48768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1 April 2015</a:t>
            </a:r>
          </a:p>
          <a:p>
            <a:r>
              <a:rPr lang="en-US" sz="2000" dirty="0" err="1" smtClean="0"/>
              <a:t>Kas</a:t>
            </a:r>
            <a:r>
              <a:rPr lang="en-US" sz="2000" dirty="0" smtClean="0"/>
              <a:t> 		507.500.000</a:t>
            </a:r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Utang</a:t>
            </a:r>
            <a:r>
              <a:rPr lang="en-US" sz="2000" dirty="0" smtClean="0"/>
              <a:t> </a:t>
            </a:r>
            <a:r>
              <a:rPr lang="en-US" sz="2000" dirty="0" err="1" smtClean="0"/>
              <a:t>Obligasi</a:t>
            </a:r>
            <a:r>
              <a:rPr lang="en-US" sz="2000" dirty="0" smtClean="0"/>
              <a:t> 	 500.000.000</a:t>
            </a:r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Bunga</a:t>
            </a:r>
            <a:r>
              <a:rPr lang="en-US" sz="2000" dirty="0" smtClean="0"/>
              <a:t> 		     7.500.000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33400" y="29718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bunga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diakui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tanggal1 </a:t>
            </a:r>
            <a:r>
              <a:rPr lang="en-US" sz="2000" dirty="0" err="1" smtClean="0"/>
              <a:t>Juli</a:t>
            </a:r>
            <a:r>
              <a:rPr lang="en-US" sz="2000" dirty="0" smtClean="0"/>
              <a:t> 2015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Rp15.000.000 (6% x Rp500.000.000 x 6/12).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09600" y="3733800"/>
            <a:ext cx="487680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1 </a:t>
            </a:r>
            <a:r>
              <a:rPr lang="en-US" sz="2000" b="1" dirty="0" err="1" smtClean="0"/>
              <a:t>Juli</a:t>
            </a:r>
            <a:r>
              <a:rPr lang="en-US" sz="2000" b="1" dirty="0" smtClean="0"/>
              <a:t> 2012</a:t>
            </a:r>
          </a:p>
          <a:p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Bunga</a:t>
            </a:r>
            <a:r>
              <a:rPr lang="en-US" sz="2000" dirty="0" smtClean="0"/>
              <a:t> 	15.000.000</a:t>
            </a:r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Kas</a:t>
            </a:r>
            <a:r>
              <a:rPr lang="en-US" sz="2000" dirty="0" smtClean="0"/>
              <a:t> 			15.000.000</a:t>
            </a:r>
            <a:endParaRPr lang="en-US" sz="2000" dirty="0"/>
          </a:p>
        </p:txBody>
      </p:sp>
      <p:pic>
        <p:nvPicPr>
          <p:cNvPr id="14338" name="Picture 2" descr="C:\Users\S4 Pro-18\AppData\Local\Microsoft\Windows\Temporary Internet Files\Content.IE5\GF05B79V\coins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191000"/>
            <a:ext cx="2895600" cy="2667000"/>
          </a:xfrm>
          <a:prstGeom prst="rect">
            <a:avLst/>
          </a:prstGeom>
          <a:noFill/>
        </p:spPr>
      </p:pic>
      <p:pic>
        <p:nvPicPr>
          <p:cNvPr id="14339" name="Picture 3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81928"/>
            <a:ext cx="6629400" cy="5760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Penghentian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Pengakuan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257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  <a:endParaRPr lang="en-US" sz="900" b="1" dirty="0" smtClean="0"/>
          </a:p>
          <a:p>
            <a:pPr>
              <a:buNone/>
            </a:pPr>
            <a:endParaRPr lang="en-US" sz="900" b="1" dirty="0" smtClean="0"/>
          </a:p>
        </p:txBody>
      </p:sp>
      <p:sp>
        <p:nvSpPr>
          <p:cNvPr id="4" name="Horizontal Scroll 3"/>
          <p:cNvSpPr/>
          <p:nvPr/>
        </p:nvSpPr>
        <p:spPr>
          <a:xfrm>
            <a:off x="1676400" y="1447800"/>
            <a:ext cx="60198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Entitas</a:t>
            </a:r>
            <a:r>
              <a:rPr lang="en-US" b="1" dirty="0" smtClean="0"/>
              <a:t> </a:t>
            </a:r>
            <a:r>
              <a:rPr lang="en-US" b="1" dirty="0" err="1" smtClean="0"/>
              <a:t>menghentikan</a:t>
            </a:r>
            <a:r>
              <a:rPr lang="en-US" b="1" dirty="0" smtClean="0"/>
              <a:t> </a:t>
            </a:r>
            <a:r>
              <a:rPr lang="en-US" b="1" dirty="0" err="1" smtClean="0"/>
              <a:t>pengakuan</a:t>
            </a:r>
            <a:r>
              <a:rPr lang="en-US" b="1" dirty="0" smtClean="0"/>
              <a:t> (</a:t>
            </a:r>
            <a:r>
              <a:rPr lang="en-US" b="1" dirty="0" err="1" smtClean="0"/>
              <a:t>mengeluarkan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laporan</a:t>
            </a:r>
            <a:r>
              <a:rPr lang="en-US" b="1" dirty="0" smtClean="0"/>
              <a:t> </a:t>
            </a:r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r>
              <a:rPr lang="en-US" b="1" dirty="0" smtClean="0"/>
              <a:t>) </a:t>
            </a:r>
            <a:r>
              <a:rPr lang="en-US" b="1" dirty="0" err="1" smtClean="0"/>
              <a:t>liabilitas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r>
              <a:rPr lang="en-US" b="1" dirty="0" smtClean="0"/>
              <a:t> 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/>
              <a:t>kewajiban</a:t>
            </a:r>
            <a:r>
              <a:rPr lang="en-US" b="1" dirty="0" smtClean="0"/>
              <a:t> yang </a:t>
            </a:r>
            <a:r>
              <a:rPr lang="en-US" b="1" dirty="0" err="1" smtClean="0"/>
              <a:t>ditetapkan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kontrak</a:t>
            </a:r>
            <a:r>
              <a:rPr lang="en-US" b="1" dirty="0" smtClean="0"/>
              <a:t> </a:t>
            </a:r>
            <a:r>
              <a:rPr lang="en-US" b="1" dirty="0" err="1" smtClean="0"/>
              <a:t>dilepaskan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dibatalkan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kedaluwarsa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6" name="Horizontal Scroll 5"/>
          <p:cNvSpPr/>
          <p:nvPr/>
        </p:nvSpPr>
        <p:spPr>
          <a:xfrm>
            <a:off x="1600200" y="3200400"/>
            <a:ext cx="6324600" cy="3276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b="1" dirty="0" err="1" smtClean="0"/>
              <a:t>Penghentian</a:t>
            </a:r>
            <a:r>
              <a:rPr lang="en-US" b="1" dirty="0" smtClean="0"/>
              <a:t> </a:t>
            </a:r>
            <a:r>
              <a:rPr lang="en-US" b="1" dirty="0" err="1" smtClean="0"/>
              <a:t>Pengakuan</a:t>
            </a:r>
            <a:r>
              <a:rPr lang="en-US" b="1" dirty="0" smtClean="0"/>
              <a:t> </a:t>
            </a:r>
            <a:r>
              <a:rPr lang="en-US" b="1" dirty="0" err="1" smtClean="0"/>
              <a:t>Keseluruhan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Sebagian</a:t>
            </a:r>
            <a:r>
              <a:rPr lang="en-US" b="1" dirty="0" smtClean="0"/>
              <a:t> </a:t>
            </a:r>
            <a:r>
              <a:rPr lang="en-US" b="1" dirty="0" smtClean="0">
                <a:latin typeface="Calibri"/>
                <a:cs typeface="Calibri"/>
              </a:rPr>
              <a:t>→ </a:t>
            </a:r>
            <a:r>
              <a:rPr lang="en-US" b="1" dirty="0" err="1" smtClean="0"/>
              <a:t>Liabilitas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r>
              <a:rPr lang="en-US" b="1" dirty="0" smtClean="0"/>
              <a:t> (</a:t>
            </a:r>
            <a:r>
              <a:rPr lang="en-US" b="1" dirty="0" err="1" smtClean="0"/>
              <a:t>baik</a:t>
            </a:r>
            <a:r>
              <a:rPr lang="en-US" b="1" dirty="0" smtClean="0"/>
              <a:t> </a:t>
            </a:r>
            <a:r>
              <a:rPr lang="en-US" b="1" dirty="0" err="1" smtClean="0"/>
              <a:t>keseluruhan</a:t>
            </a:r>
            <a:r>
              <a:rPr lang="en-US" b="1" dirty="0" smtClean="0"/>
              <a:t> </a:t>
            </a:r>
            <a:r>
              <a:rPr lang="en-US" b="1" dirty="0" err="1" smtClean="0"/>
              <a:t>maupun</a:t>
            </a:r>
            <a:r>
              <a:rPr lang="en-US" b="1" dirty="0" smtClean="0"/>
              <a:t> </a:t>
            </a:r>
            <a:r>
              <a:rPr lang="en-US" b="1" dirty="0" err="1" smtClean="0"/>
              <a:t>sebagian</a:t>
            </a:r>
            <a:r>
              <a:rPr lang="en-US" b="1" dirty="0" smtClean="0"/>
              <a:t>) </a:t>
            </a:r>
            <a:r>
              <a:rPr lang="en-US" b="1" dirty="0" err="1" smtClean="0"/>
              <a:t>dihentikan</a:t>
            </a:r>
            <a:r>
              <a:rPr lang="en-US" b="1" dirty="0" smtClean="0"/>
              <a:t> </a:t>
            </a:r>
            <a:r>
              <a:rPr lang="en-US" b="1" dirty="0" err="1" smtClean="0"/>
              <a:t>pengakuannya</a:t>
            </a:r>
            <a:r>
              <a:rPr lang="en-US" b="1" dirty="0" smtClean="0"/>
              <a:t> 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/>
              <a:t>debitur</a:t>
            </a:r>
            <a:r>
              <a:rPr lang="en-US" b="1" dirty="0" smtClean="0"/>
              <a:t> </a:t>
            </a:r>
            <a:r>
              <a:rPr lang="en-US" b="1" dirty="0" err="1" smtClean="0"/>
              <a:t>melepaskan</a:t>
            </a:r>
            <a:r>
              <a:rPr lang="en-US" b="1" dirty="0" smtClean="0"/>
              <a:t> </a:t>
            </a:r>
            <a:r>
              <a:rPr lang="en-US" b="1" dirty="0" err="1" smtClean="0"/>
              <a:t>liabilitas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r>
              <a:rPr lang="en-US" b="1" dirty="0" smtClean="0"/>
              <a:t> (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bagian</a:t>
            </a:r>
            <a:r>
              <a:rPr lang="en-US" b="1" dirty="0" smtClean="0"/>
              <a:t> </a:t>
            </a:r>
            <a:r>
              <a:rPr lang="en-US" b="1" dirty="0" err="1" smtClean="0"/>
              <a:t>darinya</a:t>
            </a:r>
            <a:r>
              <a:rPr lang="en-US" b="1" dirty="0" smtClean="0"/>
              <a:t>)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membayar</a:t>
            </a:r>
            <a:r>
              <a:rPr lang="en-US" b="1" dirty="0" smtClean="0"/>
              <a:t> </a:t>
            </a:r>
            <a:r>
              <a:rPr lang="en-US" b="1" dirty="0" err="1" smtClean="0"/>
              <a:t>kreditur</a:t>
            </a:r>
            <a:r>
              <a:rPr lang="en-US" b="1" dirty="0" smtClean="0"/>
              <a:t> (</a:t>
            </a:r>
            <a:r>
              <a:rPr lang="en-US" b="1" dirty="0" err="1" smtClean="0"/>
              <a:t>baik</a:t>
            </a:r>
            <a:r>
              <a:rPr lang="en-US" b="1" dirty="0" smtClean="0"/>
              <a:t> 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kas</a:t>
            </a:r>
            <a:r>
              <a:rPr lang="en-US" b="1" dirty="0" smtClean="0"/>
              <a:t>,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r>
              <a:rPr lang="en-US" b="1" dirty="0" smtClean="0"/>
              <a:t>, </a:t>
            </a:r>
            <a:r>
              <a:rPr lang="en-US" b="1" dirty="0" err="1" smtClean="0"/>
              <a:t>barang</a:t>
            </a:r>
            <a:r>
              <a:rPr lang="en-US" b="1" dirty="0" smtClean="0"/>
              <a:t>,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jasa</a:t>
            </a:r>
            <a:r>
              <a:rPr lang="en-US" b="1" dirty="0" smtClean="0"/>
              <a:t> </a:t>
            </a:r>
            <a:r>
              <a:rPr lang="en-US" b="1" dirty="0" err="1" smtClean="0"/>
              <a:t>lainnya</a:t>
            </a:r>
            <a:r>
              <a:rPr lang="en-US" b="1" dirty="0" smtClean="0"/>
              <a:t>). </a:t>
            </a:r>
            <a:r>
              <a:rPr lang="en-US" b="1" dirty="0" err="1" smtClean="0"/>
              <a:t>Pelepasan</a:t>
            </a:r>
            <a:r>
              <a:rPr lang="en-US" b="1" dirty="0" smtClean="0"/>
              <a:t> </a:t>
            </a:r>
            <a:r>
              <a:rPr lang="en-US" b="1" dirty="0" err="1" smtClean="0"/>
              <a:t>juga</a:t>
            </a:r>
            <a:r>
              <a:rPr lang="en-US" b="1" dirty="0" smtClean="0"/>
              <a:t> </a:t>
            </a:r>
            <a:r>
              <a:rPr lang="en-US" b="1" dirty="0" err="1" smtClean="0"/>
              <a:t>terjadi</a:t>
            </a:r>
            <a:r>
              <a:rPr lang="en-US" b="1" dirty="0" smtClean="0"/>
              <a:t> 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/>
              <a:t>debitur</a:t>
            </a:r>
            <a:r>
              <a:rPr lang="en-US" b="1" dirty="0" smtClean="0"/>
              <a:t>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hukum</a:t>
            </a:r>
            <a:r>
              <a:rPr lang="en-US" b="1" dirty="0" smtClean="0"/>
              <a:t> </a:t>
            </a:r>
            <a:r>
              <a:rPr lang="en-US" b="1" dirty="0" err="1" smtClean="0"/>
              <a:t>dibebaskan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tanggung</a:t>
            </a:r>
            <a:r>
              <a:rPr lang="en-US" b="1" dirty="0" smtClean="0"/>
              <a:t> </a:t>
            </a:r>
            <a:r>
              <a:rPr lang="en-US" b="1" dirty="0" err="1" smtClean="0"/>
              <a:t>jawab</a:t>
            </a:r>
            <a:r>
              <a:rPr lang="en-US" b="1" dirty="0" smtClean="0"/>
              <a:t> </a:t>
            </a:r>
            <a:r>
              <a:rPr lang="en-US" b="1" dirty="0" err="1" smtClean="0"/>
              <a:t>utamanya</a:t>
            </a:r>
            <a:r>
              <a:rPr lang="en-US" b="1" dirty="0" smtClean="0"/>
              <a:t> </a:t>
            </a:r>
            <a:r>
              <a:rPr lang="en-US" b="1" dirty="0" err="1" smtClean="0"/>
              <a:t>atas</a:t>
            </a:r>
            <a:r>
              <a:rPr lang="en-US" b="1" dirty="0" smtClean="0"/>
              <a:t> </a:t>
            </a:r>
            <a:r>
              <a:rPr lang="en-US" b="1" dirty="0" err="1" smtClean="0"/>
              <a:t>liabilitas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r>
              <a:rPr lang="en-US" b="1" dirty="0" smtClean="0"/>
              <a:t>, </a:t>
            </a:r>
            <a:r>
              <a:rPr lang="en-US" b="1" dirty="0" err="1" smtClean="0"/>
              <a:t>baik</a:t>
            </a:r>
            <a:r>
              <a:rPr lang="en-US" b="1" dirty="0" smtClean="0"/>
              <a:t> </a:t>
            </a:r>
            <a:r>
              <a:rPr lang="en-US" b="1" dirty="0" err="1" smtClean="0"/>
              <a:t>melalui</a:t>
            </a:r>
            <a:r>
              <a:rPr lang="en-US" b="1" dirty="0" smtClean="0"/>
              <a:t> </a:t>
            </a:r>
            <a:r>
              <a:rPr lang="en-US" b="1" dirty="0" err="1" smtClean="0"/>
              <a:t>proses</a:t>
            </a:r>
            <a:r>
              <a:rPr lang="en-US" b="1" dirty="0" smtClean="0"/>
              <a:t> </a:t>
            </a:r>
            <a:r>
              <a:rPr lang="en-US" b="1" dirty="0" err="1" smtClean="0"/>
              <a:t>hukum</a:t>
            </a:r>
            <a:r>
              <a:rPr lang="en-US" b="1" dirty="0" smtClean="0"/>
              <a:t> </a:t>
            </a:r>
            <a:r>
              <a:rPr lang="en-US" b="1" dirty="0" err="1" smtClean="0"/>
              <a:t>maupun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kreditur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3371" y="5708599"/>
            <a:ext cx="1830629" cy="114940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Definisi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4724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</p:txBody>
      </p:sp>
      <p:sp>
        <p:nvSpPr>
          <p:cNvPr id="4" name="Horizontal Scroll 3"/>
          <p:cNvSpPr/>
          <p:nvPr/>
        </p:nvSpPr>
        <p:spPr>
          <a:xfrm>
            <a:off x="1524000" y="1295400"/>
            <a:ext cx="64008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Liabilitas</a:t>
            </a:r>
            <a:r>
              <a:rPr lang="en-US" b="1" dirty="0" smtClean="0"/>
              <a:t> yang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termasuk</a:t>
            </a:r>
            <a:r>
              <a:rPr lang="en-US" b="1" dirty="0" smtClean="0"/>
              <a:t> </a:t>
            </a:r>
            <a:r>
              <a:rPr lang="en-US" b="1" dirty="0" err="1" smtClean="0"/>
              <a:t>kategori</a:t>
            </a:r>
            <a:r>
              <a:rPr lang="en-US" b="1" dirty="0" smtClean="0"/>
              <a:t> </a:t>
            </a:r>
            <a:r>
              <a:rPr lang="en-US" b="1" dirty="0" err="1" smtClean="0"/>
              <a:t>liabilitas</a:t>
            </a:r>
            <a:r>
              <a:rPr lang="en-US" b="1" dirty="0" smtClean="0"/>
              <a:t> </a:t>
            </a:r>
            <a:r>
              <a:rPr lang="en-US" b="1" dirty="0" err="1" smtClean="0"/>
              <a:t>jangka</a:t>
            </a:r>
            <a:r>
              <a:rPr lang="en-US" b="1" dirty="0" smtClean="0"/>
              <a:t> </a:t>
            </a:r>
            <a:r>
              <a:rPr lang="en-US" b="1" dirty="0" err="1" smtClean="0"/>
              <a:t>pendek</a:t>
            </a:r>
            <a:r>
              <a:rPr lang="en-US" b="1" dirty="0" smtClean="0"/>
              <a:t> </a:t>
            </a:r>
            <a:r>
              <a:rPr lang="en-US" b="1" dirty="0" err="1" smtClean="0"/>
              <a:t>diklasifikasikan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liabilitas</a:t>
            </a:r>
            <a:r>
              <a:rPr lang="en-US" b="1" dirty="0" smtClean="0"/>
              <a:t> </a:t>
            </a:r>
            <a:r>
              <a:rPr lang="en-US" b="1" dirty="0" err="1" smtClean="0"/>
              <a:t>jangka</a:t>
            </a:r>
            <a:r>
              <a:rPr lang="en-US" b="1" dirty="0" smtClean="0"/>
              <a:t> </a:t>
            </a:r>
            <a:r>
              <a:rPr lang="en-US" b="1" dirty="0" err="1" smtClean="0"/>
              <a:t>panjang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648200" y="2514600"/>
            <a:ext cx="14478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Contoh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3581400" y="3505200"/>
            <a:ext cx="3429000" cy="2362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/>
              <a:t>utang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obligasi</a:t>
            </a: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/>
              <a:t>wesel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bayar</a:t>
            </a: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/>
              <a:t>liabilitas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sewa</a:t>
            </a: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/>
              <a:t>liabilitas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pensiun</a:t>
            </a: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/>
              <a:t>liabilitas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pajak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tangguhan</a:t>
            </a:r>
            <a:endParaRPr lang="en-US" sz="2000" dirty="0"/>
          </a:p>
        </p:txBody>
      </p:sp>
      <p:sp>
        <p:nvSpPr>
          <p:cNvPr id="7" name="Cloud Callout 6"/>
          <p:cNvSpPr/>
          <p:nvPr/>
        </p:nvSpPr>
        <p:spPr>
          <a:xfrm>
            <a:off x="609600" y="2971800"/>
            <a:ext cx="2514600" cy="1219200"/>
          </a:xfrm>
          <a:prstGeom prst="cloudCallout">
            <a:avLst>
              <a:gd name="adj1" fmla="val 3501"/>
              <a:gd name="adj2" fmla="val 10120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PSAK 50 (</a:t>
            </a:r>
            <a:r>
              <a:rPr lang="en-US" b="1" dirty="0" err="1" smtClean="0"/>
              <a:t>Revisi</a:t>
            </a:r>
            <a:r>
              <a:rPr lang="en-US" b="1" dirty="0" smtClean="0"/>
              <a:t> 2014) </a:t>
            </a:r>
            <a:endParaRPr lang="en-US" b="1" dirty="0"/>
          </a:p>
        </p:txBody>
      </p:sp>
      <p:pic>
        <p:nvPicPr>
          <p:cNvPr id="3074" name="Picture 2" descr="C:\Program Files\Microsoft Office\MEDIA\CAGCAT10\j029865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13960"/>
            <a:ext cx="914400" cy="544040"/>
          </a:xfrm>
          <a:prstGeom prst="rect">
            <a:avLst/>
          </a:prstGeom>
          <a:noFill/>
        </p:spPr>
      </p:pic>
      <p:sp>
        <p:nvSpPr>
          <p:cNvPr id="9" name="Bevel 8"/>
          <p:cNvSpPr/>
          <p:nvPr/>
        </p:nvSpPr>
        <p:spPr>
          <a:xfrm>
            <a:off x="838200" y="6172200"/>
            <a:ext cx="8305800" cy="685800"/>
          </a:xfrm>
          <a:prstGeom prst="bevel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“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berpotensi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menguntungkan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457200" y="4876800"/>
            <a:ext cx="2590800" cy="1066800"/>
          </a:xfrm>
          <a:prstGeom prst="wedgeEllipseCallout">
            <a:avLst>
              <a:gd name="adj1" fmla="val 81002"/>
              <a:gd name="adj2" fmla="val -51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Termasuk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Liabilitas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endParaRPr lang="en-US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nd"/>
          <p:cNvSpPr>
            <a:spLocks noEditPoints="1" noChangeArrowheads="1"/>
          </p:cNvSpPr>
          <p:nvPr/>
        </p:nvSpPr>
        <p:spPr bwMode="auto">
          <a:xfrm>
            <a:off x="0" y="0"/>
            <a:ext cx="914400" cy="76200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1524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Contoh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Soal</a:t>
            </a:r>
            <a:endParaRPr lang="en-US" sz="3600" dirty="0"/>
          </a:p>
        </p:txBody>
      </p:sp>
      <p:pic>
        <p:nvPicPr>
          <p:cNvPr id="4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276225" cy="276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219200"/>
            <a:ext cx="4871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 12.9 </a:t>
            </a:r>
            <a:r>
              <a:rPr lang="en-US" sz="2400" b="1" dirty="0" err="1" smtClean="0"/>
              <a:t>Penghentian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Pengakuan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PT </a:t>
            </a:r>
            <a:r>
              <a:rPr lang="en-US" sz="2400" dirty="0" err="1" smtClean="0"/>
              <a:t>Kirana</a:t>
            </a:r>
            <a:r>
              <a:rPr lang="en-US" sz="2400" dirty="0" smtClean="0"/>
              <a:t> </a:t>
            </a:r>
            <a:r>
              <a:rPr lang="en-US" sz="2400" dirty="0" err="1" smtClean="0"/>
              <a:t>meminjam</a:t>
            </a:r>
            <a:r>
              <a:rPr lang="en-US" sz="2400" dirty="0" smtClean="0"/>
              <a:t> </a:t>
            </a:r>
            <a:r>
              <a:rPr lang="en-US" sz="2400" dirty="0" err="1" smtClean="0"/>
              <a:t>uang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bank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Rp1.000.000.000. </a:t>
            </a:r>
            <a:r>
              <a:rPr lang="en-US" sz="2400" dirty="0" err="1" smtClean="0"/>
              <a:t>Kesulitan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dihadapi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kewajiban</a:t>
            </a:r>
            <a:r>
              <a:rPr lang="en-US" sz="2400" dirty="0" smtClean="0"/>
              <a:t> </a:t>
            </a:r>
            <a:r>
              <a:rPr lang="en-US" sz="2400" dirty="0" err="1" smtClean="0"/>
              <a:t>terkait</a:t>
            </a:r>
            <a:r>
              <a:rPr lang="en-US" sz="2400" dirty="0" smtClean="0"/>
              <a:t> </a:t>
            </a:r>
            <a:r>
              <a:rPr lang="en-US" sz="2400" dirty="0" err="1" smtClean="0"/>
              <a:t>pinjaman</a:t>
            </a:r>
            <a:r>
              <a:rPr lang="en-US" sz="2400" dirty="0" smtClean="0"/>
              <a:t> bank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 Perusahaan </a:t>
            </a:r>
            <a:r>
              <a:rPr lang="en-US" sz="2400" dirty="0" err="1" smtClean="0"/>
              <a:t>memutuskan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negosiasi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bank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berhasil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kesepakatan</a:t>
            </a:r>
            <a:r>
              <a:rPr lang="en-US" sz="2400" dirty="0" smtClean="0"/>
              <a:t> </a:t>
            </a:r>
            <a:r>
              <a:rPr lang="en-US" sz="2400" dirty="0" err="1" smtClean="0"/>
              <a:t>pelunasan</a:t>
            </a:r>
            <a:r>
              <a:rPr lang="en-US" sz="2400" dirty="0" smtClean="0"/>
              <a:t> </a:t>
            </a:r>
            <a:r>
              <a:rPr lang="en-US" sz="2400" dirty="0" err="1" smtClean="0"/>
              <a:t>pinjaman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menyerahkan</a:t>
            </a:r>
            <a:r>
              <a:rPr lang="en-US" sz="2400" dirty="0" smtClean="0"/>
              <a:t> </a:t>
            </a:r>
            <a:r>
              <a:rPr lang="en-US" sz="2400" dirty="0" err="1" smtClean="0"/>
              <a:t>properti</a:t>
            </a:r>
            <a:r>
              <a:rPr lang="en-US" sz="2400" dirty="0" smtClean="0"/>
              <a:t> </a:t>
            </a:r>
            <a:r>
              <a:rPr lang="en-US" sz="2400" dirty="0" err="1" smtClean="0"/>
              <a:t>milik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Rp900.000.000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melunasi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pinjaman</a:t>
            </a:r>
            <a:r>
              <a:rPr lang="en-US" sz="2400" dirty="0" smtClean="0"/>
              <a:t>.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tercatat</a:t>
            </a:r>
            <a:r>
              <a:rPr lang="en-US" sz="2400" dirty="0" smtClean="0"/>
              <a:t> </a:t>
            </a:r>
            <a:r>
              <a:rPr lang="en-US" sz="2400" dirty="0" err="1" smtClean="0"/>
              <a:t>properti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pembukuan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Rp940.000.000.</a:t>
            </a:r>
            <a:endParaRPr lang="en-US" sz="2400" dirty="0"/>
          </a:p>
        </p:txBody>
      </p:sp>
      <p:pic>
        <p:nvPicPr>
          <p:cNvPr id="16386" name="Picture 2" descr="C:\Program Files\Microsoft Office\MEDIA\OFFICE12\Lines\BD21427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38200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Program Files\Microsoft Office\MEDIA\OFFICE12\Bullets\BD14565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381000" cy="381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228600"/>
            <a:ext cx="1181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Jawaban</a:t>
            </a:r>
            <a:r>
              <a:rPr lang="en-US" sz="2000" b="1" dirty="0" smtClean="0"/>
              <a:t>: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3400" y="685801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/>
              <a:t>Keuntungan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diakui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pelunasan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Rp1.000.000.000 </a:t>
            </a:r>
            <a:r>
              <a:rPr lang="en-US" sz="2000" dirty="0" err="1" smtClean="0"/>
              <a:t>dikurangi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wajar</a:t>
            </a:r>
            <a:r>
              <a:rPr lang="en-US" sz="2000" dirty="0" smtClean="0"/>
              <a:t> </a:t>
            </a:r>
            <a:r>
              <a:rPr lang="en-US" sz="2000" dirty="0" err="1" smtClean="0"/>
              <a:t>properti</a:t>
            </a:r>
            <a:r>
              <a:rPr lang="en-US" sz="2000" dirty="0" smtClean="0"/>
              <a:t> Rp900.000.000,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Rp100.000.000. Perusahaan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mencatat</a:t>
            </a:r>
            <a:r>
              <a:rPr lang="en-US" sz="2000" dirty="0" smtClean="0"/>
              <a:t> </a:t>
            </a:r>
            <a:r>
              <a:rPr lang="en-US" sz="2000" dirty="0" err="1" smtClean="0"/>
              <a:t>kerugian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pelepasan</a:t>
            </a:r>
            <a:r>
              <a:rPr lang="en-US" sz="2000" dirty="0" smtClean="0"/>
              <a:t> </a:t>
            </a:r>
            <a:r>
              <a:rPr lang="en-US" sz="2000" dirty="0" err="1" smtClean="0"/>
              <a:t>properti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</a:t>
            </a:r>
            <a:r>
              <a:rPr lang="en-US" sz="2000" dirty="0" err="1" smtClean="0"/>
              <a:t>selisih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wajar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tercatat</a:t>
            </a:r>
            <a:r>
              <a:rPr lang="en-US" sz="2000" dirty="0" smtClean="0"/>
              <a:t> </a:t>
            </a:r>
            <a:r>
              <a:rPr lang="en-US" sz="2000" dirty="0" err="1" smtClean="0"/>
              <a:t>properti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rugi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Rp40.000.000.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09600" y="2438400"/>
            <a:ext cx="2153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Jurnal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dibuat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85800" y="2819400"/>
            <a:ext cx="70866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Utang</a:t>
            </a:r>
            <a:r>
              <a:rPr lang="en-US" sz="2000" dirty="0" smtClean="0"/>
              <a:t> Bank 			1.000.000.000</a:t>
            </a:r>
          </a:p>
          <a:p>
            <a:r>
              <a:rPr lang="en-US" sz="2000" dirty="0" err="1" smtClean="0"/>
              <a:t>Kerugian</a:t>
            </a:r>
            <a:r>
              <a:rPr lang="en-US" sz="2000" dirty="0" smtClean="0"/>
              <a:t> </a:t>
            </a:r>
            <a:r>
              <a:rPr lang="en-US" sz="2000" dirty="0" err="1" smtClean="0"/>
              <a:t>Pelepasan</a:t>
            </a:r>
            <a:r>
              <a:rPr lang="en-US" sz="2000" dirty="0" smtClean="0"/>
              <a:t> </a:t>
            </a:r>
            <a:r>
              <a:rPr lang="en-US" sz="2000" dirty="0" err="1" smtClean="0"/>
              <a:t>Properti</a:t>
            </a:r>
            <a:r>
              <a:rPr lang="en-US" sz="2000" dirty="0" smtClean="0"/>
              <a:t> 	     40.000.000</a:t>
            </a:r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Properti</a:t>
            </a:r>
            <a:r>
              <a:rPr lang="en-US" sz="2000" dirty="0" smtClean="0"/>
              <a:t> 					940.000.000</a:t>
            </a:r>
          </a:p>
          <a:p>
            <a:r>
              <a:rPr lang="sv-SE" sz="2000" dirty="0" smtClean="0"/>
              <a:t>     Keuntungan Pelunasan Utang Bank		100.000.000</a:t>
            </a:r>
            <a:endParaRPr lang="en-US" sz="2000" dirty="0"/>
          </a:p>
        </p:txBody>
      </p:sp>
      <p:pic>
        <p:nvPicPr>
          <p:cNvPr id="17410" name="Picture 2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419600"/>
            <a:ext cx="28956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276225" cy="2762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2286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12.10 </a:t>
            </a:r>
            <a:r>
              <a:rPr lang="en-US" sz="2800" b="1" dirty="0" err="1" smtClean="0"/>
              <a:t>Penghentian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Pengakuan</a:t>
            </a:r>
            <a:r>
              <a:rPr lang="en-US" sz="2800" b="1" dirty="0" smtClean="0"/>
              <a:t> –                         </a:t>
            </a:r>
            <a:r>
              <a:rPr lang="en-US" sz="2800" b="1" dirty="0" err="1" smtClean="0"/>
              <a:t>Sebagian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Liabilitas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Keuangan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19812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PT Medan </a:t>
            </a:r>
            <a:r>
              <a:rPr lang="en-US" sz="2800" dirty="0" err="1" smtClean="0"/>
              <a:t>menerbitkan</a:t>
            </a:r>
            <a:r>
              <a:rPr lang="en-US" sz="2800" dirty="0" smtClean="0"/>
              <a:t> </a:t>
            </a:r>
            <a:r>
              <a:rPr lang="en-US" sz="2800" dirty="0" err="1" smtClean="0"/>
              <a:t>obligasi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tanggal</a:t>
            </a:r>
            <a:r>
              <a:rPr lang="en-US" sz="2800" dirty="0" smtClean="0"/>
              <a:t> 1 </a:t>
            </a:r>
            <a:r>
              <a:rPr lang="en-US" sz="2800" dirty="0" err="1" smtClean="0"/>
              <a:t>Januari</a:t>
            </a:r>
            <a:r>
              <a:rPr lang="en-US" sz="2800" dirty="0" smtClean="0"/>
              <a:t> 2015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par Rp500.000.000,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bunga</a:t>
            </a:r>
            <a:r>
              <a:rPr lang="en-US" sz="2800" dirty="0" smtClean="0"/>
              <a:t> 10%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jangka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5 </a:t>
            </a:r>
            <a:r>
              <a:rPr lang="en-US" sz="2800" dirty="0" err="1" smtClean="0"/>
              <a:t>tahun</a:t>
            </a:r>
            <a:r>
              <a:rPr lang="en-US" sz="2800" dirty="0" smtClean="0"/>
              <a:t>. </a:t>
            </a:r>
            <a:r>
              <a:rPr lang="en-US" sz="2800" dirty="0" err="1" smtClean="0"/>
              <a:t>Bunga</a:t>
            </a:r>
            <a:r>
              <a:rPr lang="en-US" sz="2800" dirty="0" smtClean="0"/>
              <a:t> </a:t>
            </a:r>
            <a:r>
              <a:rPr lang="en-US" sz="2800" dirty="0" err="1" smtClean="0"/>
              <a:t>terutang</a:t>
            </a:r>
            <a:r>
              <a:rPr lang="en-US" sz="2800" dirty="0" smtClean="0"/>
              <a:t> </a:t>
            </a:r>
            <a:r>
              <a:rPr lang="en-US" sz="2800" dirty="0" err="1" smtClean="0"/>
              <a:t>semesteran</a:t>
            </a:r>
            <a:r>
              <a:rPr lang="en-US" sz="2800" dirty="0" smtClean="0"/>
              <a:t> </a:t>
            </a:r>
            <a:r>
              <a:rPr lang="en-US" sz="2800" dirty="0" err="1" smtClean="0"/>
              <a:t>tiap</a:t>
            </a:r>
            <a:r>
              <a:rPr lang="en-US" sz="2800" dirty="0" smtClean="0"/>
              <a:t> </a:t>
            </a:r>
            <a:r>
              <a:rPr lang="en-US" sz="2800" dirty="0" err="1" smtClean="0"/>
              <a:t>tanggal</a:t>
            </a:r>
            <a:r>
              <a:rPr lang="en-US" sz="2800" dirty="0" smtClean="0"/>
              <a:t> 30 </a:t>
            </a:r>
            <a:r>
              <a:rPr lang="en-US" sz="2800" dirty="0" err="1" smtClean="0"/>
              <a:t>Juni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31 </a:t>
            </a:r>
            <a:r>
              <a:rPr lang="en-US" sz="2800" dirty="0" err="1" smtClean="0"/>
              <a:t>Desember</a:t>
            </a:r>
            <a:r>
              <a:rPr lang="en-US" sz="2800" dirty="0" smtClean="0"/>
              <a:t>. </a:t>
            </a:r>
            <a:r>
              <a:rPr lang="en-US" sz="2800" dirty="0" err="1" smtClean="0"/>
              <a:t>Obligasi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dijual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par-</a:t>
            </a:r>
            <a:r>
              <a:rPr lang="en-US" sz="2800" dirty="0" err="1" smtClean="0"/>
              <a:t>nya</a:t>
            </a:r>
            <a:r>
              <a:rPr lang="en-US" sz="2800" dirty="0" smtClean="0"/>
              <a:t>. Perusahaan </a:t>
            </a:r>
            <a:r>
              <a:rPr lang="en-US" sz="2800" dirty="0" err="1" smtClean="0"/>
              <a:t>mengeluarkan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penerbitan</a:t>
            </a:r>
            <a:r>
              <a:rPr lang="en-US" sz="2800" dirty="0" smtClean="0"/>
              <a:t> </a:t>
            </a:r>
            <a:r>
              <a:rPr lang="en-US" sz="2800" dirty="0" err="1" smtClean="0"/>
              <a:t>sebesar</a:t>
            </a:r>
            <a:r>
              <a:rPr lang="en-US" sz="2800" dirty="0" smtClean="0"/>
              <a:t> Rp10.000.000.</a:t>
            </a:r>
            <a:endParaRPr lang="en-US" sz="2800" dirty="0"/>
          </a:p>
        </p:txBody>
      </p:sp>
      <p:pic>
        <p:nvPicPr>
          <p:cNvPr id="18434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7430" y="0"/>
            <a:ext cx="2247979" cy="1981200"/>
          </a:xfrm>
          <a:prstGeom prst="rect">
            <a:avLst/>
          </a:prstGeom>
          <a:noFill/>
        </p:spPr>
      </p:pic>
      <p:pic>
        <p:nvPicPr>
          <p:cNvPr id="18435" name="Picture 3" descr="C:\Users\S4 Pro-18\AppData\Local\Microsoft\Windows\Temporary Internet Files\Content.IE5\24RUM2RI\writing-diary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181600"/>
            <a:ext cx="2503424" cy="1676400"/>
          </a:xfrm>
          <a:prstGeom prst="rect">
            <a:avLst/>
          </a:prstGeom>
          <a:noFill/>
        </p:spPr>
      </p:pic>
      <p:pic>
        <p:nvPicPr>
          <p:cNvPr id="18436" name="Picture 4" descr="C:\Program Files\Microsoft Office\MEDIA\CAGCAT10\j029865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181600"/>
            <a:ext cx="1781251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Program Files\Microsoft Office\MEDIA\OFFICE12\Bullets\BD14565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381000" cy="381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228600"/>
            <a:ext cx="1181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Jawaban</a:t>
            </a:r>
            <a:r>
              <a:rPr lang="en-US" sz="2000" b="1" dirty="0" smtClean="0"/>
              <a:t>:</a:t>
            </a:r>
            <a:endParaRPr lang="en-US" sz="2000" dirty="0"/>
          </a:p>
        </p:txBody>
      </p:sp>
      <p:pic>
        <p:nvPicPr>
          <p:cNvPr id="4" name="Picture 3" descr="Tabel 12.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1219200"/>
            <a:ext cx="7702826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1148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1 </a:t>
            </a:r>
            <a:r>
              <a:rPr lang="en-US" sz="2000" dirty="0" err="1" smtClean="0"/>
              <a:t>Januari</a:t>
            </a:r>
            <a:r>
              <a:rPr lang="en-US" sz="2000" dirty="0" smtClean="0"/>
              <a:t> 2018,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membeli</a:t>
            </a:r>
            <a:r>
              <a:rPr lang="en-US" sz="2000" dirty="0" smtClean="0"/>
              <a:t> 50%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obligasi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beredar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Rp246.000.000.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tercatat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obligasi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</a:t>
            </a:r>
            <a:r>
              <a:rPr lang="en-US" sz="2000" dirty="0" err="1" smtClean="0"/>
              <a:t>penarikan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Rp248.291.882 </a:t>
            </a:r>
            <a:r>
              <a:rPr lang="sv-SE" sz="2000" dirty="0" smtClean="0"/>
              <a:t>(50% × Rp496.583.764). Keuntungan yang timbul dari pelunasan tersebut adalah Rp248.291.882 – </a:t>
            </a:r>
            <a:r>
              <a:rPr lang="en-US" sz="2000" dirty="0" smtClean="0"/>
              <a:t>Rp246.000.000 = Rp2.291.882.</a:t>
            </a:r>
            <a:endParaRPr lang="en-US" sz="2000" dirty="0"/>
          </a:p>
        </p:txBody>
      </p:sp>
      <p:pic>
        <p:nvPicPr>
          <p:cNvPr id="6" name="Picture 2" descr="C:\Users\S4 Pro-18\AppData\Local\Microsoft\Windows\Temporary Internet Files\Content.IE5\GF05B79V\coins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0"/>
            <a:ext cx="1752600" cy="161423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Pertukaran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Modifikasi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</a:rPr>
              <a:t>Persyaratan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Utang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endParaRPr lang="en-US" sz="800" b="1" dirty="0" smtClean="0"/>
          </a:p>
        </p:txBody>
      </p:sp>
      <p:sp>
        <p:nvSpPr>
          <p:cNvPr id="4" name="Down Ribbon 3"/>
          <p:cNvSpPr/>
          <p:nvPr/>
        </p:nvSpPr>
        <p:spPr>
          <a:xfrm>
            <a:off x="1143000" y="1676400"/>
            <a:ext cx="7467600" cy="41148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b="1" dirty="0" err="1" smtClean="0"/>
              <a:t>Apabila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terjadi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pertukaran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instrumen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persyaratan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berbeda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secara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substansial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pertukaran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dicatat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penghapusan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liabilitas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keuangan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awal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pengakuan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liabilitas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keuangan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baru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19458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181600"/>
            <a:ext cx="2045511" cy="1523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nd"/>
          <p:cNvSpPr>
            <a:spLocks noEditPoints="1" noChangeArrowheads="1"/>
          </p:cNvSpPr>
          <p:nvPr/>
        </p:nvSpPr>
        <p:spPr bwMode="auto">
          <a:xfrm>
            <a:off x="0" y="0"/>
            <a:ext cx="914400" cy="76200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1524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Contoh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Soal</a:t>
            </a:r>
            <a:endParaRPr lang="en-US" sz="3600" dirty="0"/>
          </a:p>
        </p:txBody>
      </p:sp>
      <p:pic>
        <p:nvPicPr>
          <p:cNvPr id="4" name="Picture 2" descr="C:\Program Files\Microsoft Office\MEDIA\OFFICE12\Lines\BD21427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5715000" cy="95250"/>
          </a:xfrm>
          <a:prstGeom prst="rect">
            <a:avLst/>
          </a:prstGeom>
          <a:noFill/>
        </p:spPr>
      </p:pic>
      <p:pic>
        <p:nvPicPr>
          <p:cNvPr id="5" name="Picture 4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352425" cy="3524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14478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 12.11 </a:t>
            </a:r>
            <a:r>
              <a:rPr lang="en-US" sz="2400" b="1" dirty="0" err="1" smtClean="0"/>
              <a:t>Modifikasi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Persyaratan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Ulang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Substansial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19812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PT </a:t>
            </a:r>
            <a:r>
              <a:rPr lang="en-US" sz="2400" dirty="0" err="1" smtClean="0"/>
              <a:t>Siprus</a:t>
            </a:r>
            <a:r>
              <a:rPr lang="en-US" sz="2400" dirty="0" smtClean="0"/>
              <a:t> </a:t>
            </a:r>
            <a:r>
              <a:rPr lang="en-US" sz="2400" dirty="0" err="1" smtClean="0"/>
              <a:t>sedang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kesulitan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kerugian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terakhir</a:t>
            </a:r>
            <a:r>
              <a:rPr lang="en-US" sz="2400" dirty="0" smtClean="0"/>
              <a:t>. PT </a:t>
            </a:r>
            <a:r>
              <a:rPr lang="en-US" sz="2400" dirty="0" err="1" smtClean="0"/>
              <a:t>Siprus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Bank </a:t>
            </a:r>
            <a:r>
              <a:rPr lang="en-US" sz="2400" dirty="0" err="1" smtClean="0"/>
              <a:t>Independen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Rp2.000.000.000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bunga</a:t>
            </a:r>
            <a:r>
              <a:rPr lang="en-US" sz="2400" dirty="0" smtClean="0"/>
              <a:t> 6%,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jangka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jatuh</a:t>
            </a:r>
            <a:r>
              <a:rPr lang="en-US" sz="2400" dirty="0" smtClean="0"/>
              <a:t> tempo 5 </a:t>
            </a:r>
            <a:r>
              <a:rPr lang="en-US" sz="2400" dirty="0" err="1" smtClean="0"/>
              <a:t>tahun</a:t>
            </a:r>
            <a:r>
              <a:rPr lang="en-US" sz="2400" dirty="0" smtClean="0"/>
              <a:t>.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diskonto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premium </a:t>
            </a:r>
            <a:r>
              <a:rPr lang="en-US" sz="2400" dirty="0" err="1" smtClean="0"/>
              <a:t>terkait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 PT </a:t>
            </a:r>
            <a:r>
              <a:rPr lang="en-US" sz="2400" dirty="0" err="1" smtClean="0"/>
              <a:t>Siprus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bunga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Rp120.000.000 </a:t>
            </a:r>
            <a:r>
              <a:rPr lang="en-US" sz="2400" dirty="0" err="1" smtClean="0"/>
              <a:t>ke</a:t>
            </a:r>
            <a:r>
              <a:rPr lang="en-US" sz="2400" dirty="0" smtClean="0"/>
              <a:t> Bank </a:t>
            </a:r>
            <a:r>
              <a:rPr lang="en-US" sz="2400" dirty="0" err="1" smtClean="0"/>
              <a:t>Independen</a:t>
            </a:r>
            <a:r>
              <a:rPr lang="en-US" sz="2400" dirty="0" smtClean="0"/>
              <a:t>. Bank </a:t>
            </a:r>
            <a:r>
              <a:rPr lang="en-US" sz="2400" dirty="0" err="1" smtClean="0"/>
              <a:t>Independen</a:t>
            </a:r>
            <a:r>
              <a:rPr lang="en-US" sz="2400" dirty="0" smtClean="0"/>
              <a:t> </a:t>
            </a:r>
            <a:r>
              <a:rPr lang="en-US" sz="2400" dirty="0" err="1" smtClean="0"/>
              <a:t>setuju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merestrukturisasi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PT </a:t>
            </a:r>
            <a:r>
              <a:rPr lang="en-US" sz="2400" dirty="0" err="1" smtClean="0"/>
              <a:t>Siprus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agar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kebangkrutan</a:t>
            </a:r>
            <a:r>
              <a:rPr lang="en-US" sz="2400" dirty="0" smtClean="0"/>
              <a:t>. </a:t>
            </a:r>
            <a:r>
              <a:rPr lang="en-US" sz="2400" dirty="0" err="1" smtClean="0"/>
              <a:t>Modifikasi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disetujui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restrukturisasi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bunga</a:t>
            </a:r>
            <a:r>
              <a:rPr lang="en-US" sz="2400" dirty="0" smtClean="0"/>
              <a:t> </a:t>
            </a:r>
            <a:r>
              <a:rPr lang="en-US" sz="2400" dirty="0" err="1" smtClean="0"/>
              <a:t>diturunkan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5%, </a:t>
            </a:r>
            <a:r>
              <a:rPr lang="en-US" sz="2400" dirty="0" err="1" smtClean="0"/>
              <a:t>pokok</a:t>
            </a:r>
            <a:r>
              <a:rPr lang="en-US" sz="2400" dirty="0" smtClean="0"/>
              <a:t> </a:t>
            </a:r>
            <a:r>
              <a:rPr lang="en-US" sz="2400" dirty="0" err="1" smtClean="0"/>
              <a:t>pinjaman</a:t>
            </a:r>
            <a:r>
              <a:rPr lang="en-US" sz="2400" dirty="0" smtClean="0"/>
              <a:t> </a:t>
            </a:r>
            <a:r>
              <a:rPr lang="en-US" sz="2400" dirty="0" err="1" smtClean="0"/>
              <a:t>dikurangi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Rp1.800.000.000,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bunga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dihapuskan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Program Files\Microsoft Office\MEDIA\OFFICE12\Bullets\BD14565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381000" cy="381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228600"/>
            <a:ext cx="1181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Jawaban</a:t>
            </a:r>
            <a:r>
              <a:rPr lang="en-US" sz="2000" b="1" dirty="0" smtClean="0"/>
              <a:t>: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3400" y="685800"/>
            <a:ext cx="655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Nilai kini utang lama adalah:</a:t>
            </a:r>
          </a:p>
          <a:p>
            <a:endParaRPr lang="fi-FI" dirty="0" smtClean="0"/>
          </a:p>
          <a:p>
            <a:r>
              <a:rPr lang="nn-NO" dirty="0" smtClean="0"/>
              <a:t>Nilai pokok utang awal 	Rp2.000.000.000</a:t>
            </a:r>
          </a:p>
          <a:p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	</a:t>
            </a:r>
            <a:r>
              <a:rPr lang="en-US" u="sng" dirty="0" smtClean="0"/>
              <a:t>        120.000.000</a:t>
            </a:r>
          </a:p>
          <a:p>
            <a:r>
              <a:rPr lang="en-US" dirty="0" smtClean="0"/>
              <a:t>Total 			Rp2.120.000.000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2098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(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6%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5 </a:t>
            </a:r>
            <a:r>
              <a:rPr lang="en-US" dirty="0" err="1" smtClean="0"/>
              <a:t>tahun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28956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Pokok pinjaman (Rp1.800.000.000 x PVIF</a:t>
            </a:r>
            <a:r>
              <a:rPr lang="en-US" dirty="0" smtClean="0"/>
              <a:t> </a:t>
            </a:r>
            <a:r>
              <a:rPr lang="pl-PL" dirty="0" smtClean="0"/>
              <a:t>6%,5) </a:t>
            </a:r>
            <a:r>
              <a:rPr lang="en-US" dirty="0" smtClean="0"/>
              <a:t>	</a:t>
            </a:r>
            <a:r>
              <a:rPr lang="pl-PL" dirty="0" smtClean="0"/>
              <a:t>Rp1.345.064.711</a:t>
            </a:r>
          </a:p>
          <a:p>
            <a:r>
              <a:rPr lang="sv-SE" dirty="0" smtClean="0"/>
              <a:t>Bunga (Rp1.800.000.000 x 5% x PVIF 6%,5) 	</a:t>
            </a:r>
            <a:r>
              <a:rPr lang="sv-SE" u="sng" dirty="0" smtClean="0"/>
              <a:t>        379.112.741</a:t>
            </a:r>
          </a:p>
          <a:p>
            <a:r>
              <a:rPr lang="en-US" dirty="0" smtClean="0"/>
              <a:t>Total 					Rp1.724.177.452</a:t>
            </a:r>
            <a:endParaRPr lang="en-US" dirty="0"/>
          </a:p>
        </p:txBody>
      </p:sp>
      <p:pic>
        <p:nvPicPr>
          <p:cNvPr id="20485" name="Picture 5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773022" cy="182422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28600" y="3962400"/>
            <a:ext cx="8763000" cy="236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lama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= Rp2.120.000.000 – Rp1.724.177.452 =Rp395.822.548 </a:t>
            </a:r>
            <a:r>
              <a:rPr lang="en-US" dirty="0" err="1" smtClean="0"/>
              <a:t>atau</a:t>
            </a:r>
            <a:r>
              <a:rPr lang="en-US" dirty="0" smtClean="0"/>
              <a:t> 18,67%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lama.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perbedaannya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10%,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restrukturisasi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memeuni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penghapusan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lama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mengakui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PSAK 55 (</a:t>
            </a:r>
            <a:r>
              <a:rPr lang="en-US" dirty="0" err="1" smtClean="0"/>
              <a:t>Revisi</a:t>
            </a:r>
            <a:r>
              <a:rPr lang="en-US" dirty="0" smtClean="0"/>
              <a:t> 2014),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.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restrukturisasi</a:t>
            </a:r>
            <a:r>
              <a:rPr lang="en-US" dirty="0" smtClean="0"/>
              <a:t>.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restrukturisasi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10%,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7924800" y="60960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Program Files\Microsoft Office\MEDIA\OFFICE12\Bullets\BD14565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381000" cy="381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228600"/>
            <a:ext cx="1181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Jawaban</a:t>
            </a:r>
            <a:r>
              <a:rPr lang="en-US" sz="2000" b="1" dirty="0" smtClean="0"/>
              <a:t>: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3400" y="6858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Pokok pinjaman (Rp1.800.000.000 x PVIF</a:t>
            </a:r>
            <a:r>
              <a:rPr lang="en-US" dirty="0" smtClean="0"/>
              <a:t> </a:t>
            </a:r>
            <a:r>
              <a:rPr lang="pl-PL" dirty="0" smtClean="0"/>
              <a:t>10%,5) </a:t>
            </a:r>
            <a:r>
              <a:rPr lang="en-US" dirty="0" smtClean="0"/>
              <a:t>		</a:t>
            </a:r>
            <a:r>
              <a:rPr lang="pl-PL" dirty="0" smtClean="0"/>
              <a:t>Rp1.117.658.382</a:t>
            </a:r>
          </a:p>
          <a:p>
            <a:r>
              <a:rPr lang="sv-SE" dirty="0" smtClean="0"/>
              <a:t>Bunga (Rp1.800.000.000 x 5% x PVIF 10%,5) 		</a:t>
            </a:r>
            <a:r>
              <a:rPr lang="sv-SE" u="sng" dirty="0" smtClean="0"/>
              <a:t>        341.170.809</a:t>
            </a:r>
          </a:p>
          <a:p>
            <a:r>
              <a:rPr lang="en-US" dirty="0" smtClean="0"/>
              <a:t>Total 						Rp1.458.829.191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752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Diskonto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Rp341.170.809 (Rp1.800.000.000 – Rp1.458.829.191)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restrukturisasi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Rp661.170.809 (Rp2.120.000.000 </a:t>
            </a:r>
            <a:r>
              <a:rPr lang="en-US" dirty="0" err="1" smtClean="0"/>
              <a:t>utang</a:t>
            </a:r>
            <a:r>
              <a:rPr lang="en-US" dirty="0" smtClean="0"/>
              <a:t> lama – Rp1.458.829.191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2743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penghapusan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lama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3581400"/>
            <a:ext cx="7467600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Utang</a:t>
            </a:r>
            <a:r>
              <a:rPr lang="en-US" dirty="0" smtClean="0"/>
              <a:t> Bank (lama) 			2.000.000.000</a:t>
            </a:r>
          </a:p>
          <a:p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			   120.000.000</a:t>
            </a:r>
          </a:p>
          <a:p>
            <a:r>
              <a:rPr lang="en-US" dirty="0" err="1" smtClean="0"/>
              <a:t>Diskonto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Bank (</a:t>
            </a:r>
            <a:r>
              <a:rPr lang="en-US" dirty="0" err="1" smtClean="0"/>
              <a:t>baru</a:t>
            </a:r>
            <a:r>
              <a:rPr lang="en-US" dirty="0" smtClean="0"/>
              <a:t>)	 	   341.170.809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Utang</a:t>
            </a:r>
            <a:r>
              <a:rPr lang="en-US" dirty="0" smtClean="0"/>
              <a:t> Bank (</a:t>
            </a:r>
            <a:r>
              <a:rPr lang="en-US" dirty="0" err="1" smtClean="0"/>
              <a:t>baru</a:t>
            </a:r>
            <a:r>
              <a:rPr lang="en-US" dirty="0" smtClean="0"/>
              <a:t>) 				1.800.000.000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Restrukturisasi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	 	   661.170.809</a:t>
            </a:r>
            <a:endParaRPr lang="en-US" dirty="0"/>
          </a:p>
        </p:txBody>
      </p:sp>
      <p:pic>
        <p:nvPicPr>
          <p:cNvPr id="21506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5390"/>
            <a:ext cx="4568342" cy="762610"/>
          </a:xfrm>
          <a:prstGeom prst="rect">
            <a:avLst/>
          </a:prstGeom>
          <a:noFill/>
        </p:spPr>
      </p:pic>
      <p:pic>
        <p:nvPicPr>
          <p:cNvPr id="9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095390"/>
            <a:ext cx="4648200" cy="76261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457200" cy="457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1524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 12.12 </a:t>
            </a:r>
            <a:r>
              <a:rPr lang="en-US" sz="2400" b="1" dirty="0" err="1" smtClean="0"/>
              <a:t>Modifikasi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Persyaratan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Utang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Substansial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PT </a:t>
            </a:r>
            <a:r>
              <a:rPr lang="en-US" sz="2800" dirty="0" err="1" smtClean="0"/>
              <a:t>Fista</a:t>
            </a:r>
            <a:r>
              <a:rPr lang="en-US" sz="2800" dirty="0" smtClean="0"/>
              <a:t> </a:t>
            </a:r>
            <a:r>
              <a:rPr lang="en-US" sz="2800" dirty="0" err="1" smtClean="0"/>
              <a:t>meminjam</a:t>
            </a:r>
            <a:r>
              <a:rPr lang="en-US" sz="2800" dirty="0" smtClean="0"/>
              <a:t> Rp2.000.000.000 </a:t>
            </a:r>
            <a:r>
              <a:rPr lang="en-US" sz="2800" dirty="0" err="1" smtClean="0"/>
              <a:t>dari</a:t>
            </a:r>
            <a:r>
              <a:rPr lang="en-US" sz="2800" dirty="0" smtClean="0"/>
              <a:t> Bank </a:t>
            </a:r>
            <a:r>
              <a:rPr lang="en-US" sz="2800" dirty="0" err="1" smtClean="0"/>
              <a:t>Bersahabat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tanggal</a:t>
            </a:r>
            <a:r>
              <a:rPr lang="en-US" sz="2800" dirty="0" smtClean="0"/>
              <a:t> 1 </a:t>
            </a:r>
            <a:r>
              <a:rPr lang="en-US" sz="2800" dirty="0" err="1" smtClean="0"/>
              <a:t>Januari</a:t>
            </a:r>
            <a:r>
              <a:rPr lang="en-US" sz="2800" dirty="0" smtClean="0"/>
              <a:t> 2015. Tingkat </a:t>
            </a:r>
            <a:r>
              <a:rPr lang="en-US" sz="2800" dirty="0" err="1" smtClean="0"/>
              <a:t>bunga</a:t>
            </a:r>
            <a:r>
              <a:rPr lang="en-US" sz="2800" dirty="0" smtClean="0"/>
              <a:t> </a:t>
            </a:r>
            <a:r>
              <a:rPr lang="en-US" sz="2800" dirty="0" err="1" smtClean="0"/>
              <a:t>pinjaman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10%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jangka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8 </a:t>
            </a:r>
            <a:r>
              <a:rPr lang="en-US" sz="2800" dirty="0" err="1" smtClean="0"/>
              <a:t>tahun</a:t>
            </a:r>
            <a:r>
              <a:rPr lang="en-US" sz="2800" dirty="0" smtClean="0"/>
              <a:t>. Perusahaan </a:t>
            </a:r>
            <a:r>
              <a:rPr lang="en-US" sz="2800" dirty="0" err="1" smtClean="0"/>
              <a:t>menanggung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terkait</a:t>
            </a:r>
            <a:r>
              <a:rPr lang="en-US" sz="2800" dirty="0" smtClean="0"/>
              <a:t> </a:t>
            </a:r>
            <a:r>
              <a:rPr lang="en-US" sz="2800" dirty="0" err="1" smtClean="0"/>
              <a:t>pinjaman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sebesar</a:t>
            </a:r>
            <a:r>
              <a:rPr lang="en-US" sz="2800" dirty="0" smtClean="0"/>
              <a:t> Rp100.000.000.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tanggal</a:t>
            </a:r>
            <a:r>
              <a:rPr lang="en-US" sz="2800" dirty="0" smtClean="0"/>
              <a:t> </a:t>
            </a:r>
            <a:r>
              <a:rPr lang="en-US" sz="2800" dirty="0" err="1" smtClean="0"/>
              <a:t>perusahaan</a:t>
            </a:r>
            <a:r>
              <a:rPr lang="en-US" sz="2800" dirty="0" smtClean="0"/>
              <a:t> </a:t>
            </a:r>
            <a:r>
              <a:rPr lang="en-US" sz="2800" dirty="0" err="1" smtClean="0"/>
              <a:t>memperoleh</a:t>
            </a:r>
            <a:r>
              <a:rPr lang="en-US" sz="2800" dirty="0" smtClean="0"/>
              <a:t> </a:t>
            </a:r>
            <a:r>
              <a:rPr lang="en-US" sz="2800" dirty="0" err="1" smtClean="0"/>
              <a:t>pinjaman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, </a:t>
            </a:r>
            <a:r>
              <a:rPr lang="en-US" sz="2800" dirty="0" err="1" smtClean="0"/>
              <a:t>perusahaan</a:t>
            </a:r>
            <a:r>
              <a:rPr lang="en-US" sz="2800" dirty="0" smtClean="0"/>
              <a:t> </a:t>
            </a:r>
            <a:r>
              <a:rPr lang="en-US" sz="2800" dirty="0" err="1" smtClean="0"/>
              <a:t>mencatat</a:t>
            </a:r>
            <a:r>
              <a:rPr lang="en-US" sz="2800" dirty="0" smtClean="0"/>
              <a:t> </a:t>
            </a:r>
            <a:r>
              <a:rPr lang="en-US" sz="2800" dirty="0" err="1" smtClean="0"/>
              <a:t>utang</a:t>
            </a:r>
            <a:r>
              <a:rPr lang="en-US" sz="2800" dirty="0" smtClean="0"/>
              <a:t> </a:t>
            </a:r>
            <a:r>
              <a:rPr lang="en-US" sz="2800" dirty="0" err="1" smtClean="0"/>
              <a:t>sebesar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kas</a:t>
            </a:r>
            <a:r>
              <a:rPr lang="en-US" sz="2800" dirty="0" smtClean="0"/>
              <a:t> </a:t>
            </a:r>
            <a:r>
              <a:rPr lang="en-US" sz="2800" dirty="0" err="1" smtClean="0"/>
              <a:t>bersih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diterima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Rp1.900.000.000. Tingkat </a:t>
            </a:r>
            <a:r>
              <a:rPr lang="en-US" sz="2800" dirty="0" err="1" smtClean="0"/>
              <a:t>bunga</a:t>
            </a:r>
            <a:r>
              <a:rPr lang="en-US" sz="2800" dirty="0" smtClean="0"/>
              <a:t> </a:t>
            </a:r>
            <a:r>
              <a:rPr lang="en-US" sz="2800" dirty="0" err="1" smtClean="0"/>
              <a:t>efektif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pinjaman</a:t>
            </a:r>
            <a:r>
              <a:rPr lang="en-US" sz="2800" dirty="0" smtClean="0"/>
              <a:t> </a:t>
            </a:r>
            <a:r>
              <a:rPr lang="sv-SE" sz="2800" dirty="0" smtClean="0"/>
              <a:t>tersebut adalah 10,9706%, sebagaimana ditunjukkan dalam tabel berikut.</a:t>
            </a:r>
            <a:endParaRPr lang="en-US" sz="2800" dirty="0"/>
          </a:p>
        </p:txBody>
      </p:sp>
      <p:sp>
        <p:nvSpPr>
          <p:cNvPr id="5" name="Down Arrow 4"/>
          <p:cNvSpPr/>
          <p:nvPr/>
        </p:nvSpPr>
        <p:spPr>
          <a:xfrm>
            <a:off x="7772400" y="5562600"/>
            <a:ext cx="484632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el 12.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914400"/>
            <a:ext cx="7620000" cy="3581400"/>
          </a:xfrm>
          <a:prstGeom prst="rect">
            <a:avLst/>
          </a:prstGeom>
        </p:spPr>
      </p:pic>
      <p:pic>
        <p:nvPicPr>
          <p:cNvPr id="3" name="Picture 2" descr="C:\Program Files\Microsoft Office\MEDIA\OFFICE12\Bullets\BD14565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3810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228600"/>
            <a:ext cx="1181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Jawaban</a:t>
            </a:r>
            <a:r>
              <a:rPr lang="en-US" sz="2000" b="1" dirty="0" smtClean="0"/>
              <a:t>:</a:t>
            </a:r>
            <a:endParaRPr lang="en-US" sz="20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ound"/>
          <p:cNvSpPr>
            <a:spLocks noEditPoints="1" noChangeArrowheads="1"/>
          </p:cNvSpPr>
          <p:nvPr/>
        </p:nvSpPr>
        <p:spPr bwMode="auto">
          <a:xfrm>
            <a:off x="0" y="228600"/>
            <a:ext cx="914400" cy="76200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12.1 </a:t>
            </a:r>
            <a:r>
              <a:rPr lang="en-US" b="1" dirty="0" err="1" smtClean="0"/>
              <a:t>Kondisi</a:t>
            </a:r>
            <a:r>
              <a:rPr lang="en-US" b="1" dirty="0" smtClean="0"/>
              <a:t> yang </a:t>
            </a:r>
            <a:r>
              <a:rPr lang="en-US" b="1" dirty="0" err="1" smtClean="0"/>
              <a:t>Berpotensi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Menguntungkan</a:t>
            </a:r>
            <a:endParaRPr lang="en-US" b="1" dirty="0" smtClean="0"/>
          </a:p>
          <a:p>
            <a:pPr algn="just"/>
            <a:r>
              <a:rPr lang="en-US" dirty="0" smtClean="0"/>
              <a:t>PT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PT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PT </a:t>
            </a:r>
            <a:r>
              <a:rPr lang="en-US" dirty="0" err="1" smtClean="0"/>
              <a:t>Brilian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Rp1.000 per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120 </a:t>
            </a:r>
            <a:r>
              <a:rPr lang="en-US" dirty="0" err="1" smtClean="0"/>
              <a:t>hari</a:t>
            </a:r>
            <a:r>
              <a:rPr lang="en-US" dirty="0" smtClean="0"/>
              <a:t>. PT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kontraktual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PT </a:t>
            </a:r>
            <a:r>
              <a:rPr lang="en-US" dirty="0" err="1" smtClean="0"/>
              <a:t>Brilian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Rp1.000 per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pemegang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</a:t>
            </a:r>
            <a:r>
              <a:rPr lang="en-US" i="1" dirty="0" smtClean="0"/>
              <a:t>exercise </a:t>
            </a:r>
            <a:r>
              <a:rPr lang="en-US" dirty="0" err="1" smtClean="0"/>
              <a:t>opsinya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berpotensi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menguntungkan</a:t>
            </a:r>
            <a:r>
              <a:rPr lang="en-US" dirty="0" smtClean="0"/>
              <a:t> PT </a:t>
            </a:r>
            <a:r>
              <a:rPr lang="en-US" dirty="0" err="1" smtClean="0"/>
              <a:t>Alam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pemegang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</a:t>
            </a:r>
            <a:r>
              <a:rPr lang="en-US" i="1" dirty="0" smtClean="0"/>
              <a:t>exercise </a:t>
            </a:r>
            <a:r>
              <a:rPr lang="en-US" dirty="0" err="1" smtClean="0"/>
              <a:t>opsi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PT </a:t>
            </a:r>
            <a:r>
              <a:rPr lang="en-US" dirty="0" err="1" smtClean="0"/>
              <a:t>Brilian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Rp1.000 per </a:t>
            </a:r>
            <a:r>
              <a:rPr lang="en-US" dirty="0" err="1" smtClean="0"/>
              <a:t>lembar</a:t>
            </a:r>
            <a:r>
              <a:rPr lang="en-US" dirty="0" smtClean="0"/>
              <a:t>.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PT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berpotensi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menguntungkan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derivatif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PT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457200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Soal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38862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Di </a:t>
            </a:r>
            <a:r>
              <a:rPr lang="en-US" dirty="0" err="1" smtClean="0"/>
              <a:t>sisi</a:t>
            </a:r>
            <a:r>
              <a:rPr lang="en-US" dirty="0" smtClean="0"/>
              <a:t> lain, </a:t>
            </a:r>
            <a:r>
              <a:rPr lang="en-US" dirty="0" err="1" smtClean="0"/>
              <a:t>jika</a:t>
            </a:r>
            <a:r>
              <a:rPr lang="en-US" dirty="0" smtClean="0"/>
              <a:t> PT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PT </a:t>
            </a:r>
            <a:r>
              <a:rPr lang="en-US" dirty="0" err="1" smtClean="0"/>
              <a:t>Brilian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Rp1.000 per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120 </a:t>
            </a:r>
            <a:r>
              <a:rPr lang="en-US" dirty="0" err="1" smtClean="0"/>
              <a:t>hari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PT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kontraktual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PT </a:t>
            </a:r>
            <a:r>
              <a:rPr lang="en-US" dirty="0" err="1" smtClean="0"/>
              <a:t>Brilian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Rp1.000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exercise PT </a:t>
            </a:r>
            <a:r>
              <a:rPr lang="en-US" i="1" dirty="0" err="1" smtClean="0"/>
              <a:t>Alam</a:t>
            </a:r>
            <a:r>
              <a:rPr lang="en-US" i="1" dirty="0" smtClean="0"/>
              <a:t> </a:t>
            </a:r>
            <a:r>
              <a:rPr lang="en-US" dirty="0" err="1" smtClean="0"/>
              <a:t>jika</a:t>
            </a:r>
            <a:r>
              <a:rPr lang="en-US" i="1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Rp1.000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120 </a:t>
            </a:r>
            <a:r>
              <a:rPr lang="en-US" dirty="0" err="1" smtClean="0"/>
              <a:t>hari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menguntungkan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PT </a:t>
            </a:r>
            <a:r>
              <a:rPr lang="en-US" dirty="0" err="1" smtClean="0"/>
              <a:t>Alam</a:t>
            </a:r>
            <a:r>
              <a:rPr lang="en-US" dirty="0" smtClean="0"/>
              <a:t>. PT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</a:t>
            </a:r>
            <a:r>
              <a:rPr lang="en-US" i="1" dirty="0" smtClean="0"/>
              <a:t>exercise </a:t>
            </a:r>
            <a:r>
              <a:rPr lang="en-US" dirty="0" err="1" smtClean="0"/>
              <a:t>opsi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derivatif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PT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9" name="Picture 3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1928"/>
            <a:ext cx="9144000" cy="5760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457200" cy="457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" y="1524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12.12 </a:t>
            </a:r>
            <a:r>
              <a:rPr lang="en-US" b="1" dirty="0" err="1" smtClean="0"/>
              <a:t>Modifikasi</a:t>
            </a:r>
            <a:r>
              <a:rPr lang="en-US" b="1" dirty="0" smtClean="0"/>
              <a:t> </a:t>
            </a:r>
            <a:r>
              <a:rPr lang="en-US" b="1" dirty="0" err="1" smtClean="0"/>
              <a:t>Persyaratan</a:t>
            </a:r>
            <a:r>
              <a:rPr lang="en-US" b="1" dirty="0" smtClean="0"/>
              <a:t> </a:t>
            </a:r>
            <a:r>
              <a:rPr lang="en-US" b="1" dirty="0" err="1" smtClean="0"/>
              <a:t>Utang</a:t>
            </a:r>
            <a:r>
              <a:rPr lang="en-US" b="1" dirty="0" smtClean="0"/>
              <a:t> –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Substansial</a:t>
            </a:r>
            <a:r>
              <a:rPr lang="en-US" b="1" dirty="0" smtClean="0"/>
              <a:t> (</a:t>
            </a:r>
            <a:r>
              <a:rPr lang="en-US" b="1" dirty="0" err="1" smtClean="0"/>
              <a:t>lanjutan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685800"/>
            <a:ext cx="838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dirty="0" smtClean="0"/>
              <a:t>Oleh karena kesulitan keuangan yang dihadapi perusahaan, pada tahun 2019 perusahaan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restrukturisasi</a:t>
            </a:r>
            <a:r>
              <a:rPr lang="en-US" dirty="0" smtClean="0"/>
              <a:t> </a:t>
            </a:r>
            <a:r>
              <a:rPr lang="en-US" dirty="0" err="1" smtClean="0"/>
              <a:t>utangnya</a:t>
            </a:r>
            <a:r>
              <a:rPr lang="en-US" dirty="0" smtClean="0"/>
              <a:t>. Bank </a:t>
            </a:r>
            <a:r>
              <a:rPr lang="en-US" dirty="0" err="1" smtClean="0"/>
              <a:t>Bersahabat</a:t>
            </a:r>
            <a:r>
              <a:rPr lang="en-US" dirty="0" smtClean="0"/>
              <a:t> </a:t>
            </a:r>
            <a:r>
              <a:rPr lang="en-US" dirty="0" err="1" smtClean="0"/>
              <a:t>menyetujui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yang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 </a:t>
            </a:r>
            <a:r>
              <a:rPr lang="en-US" dirty="0" err="1" smtClean="0"/>
              <a:t>Januari</a:t>
            </a:r>
            <a:r>
              <a:rPr lang="en-US" dirty="0" smtClean="0"/>
              <a:t> 2020,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9%,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Rp1.900.000.000, </a:t>
            </a:r>
            <a:r>
              <a:rPr lang="en-US" dirty="0" err="1" smtClean="0"/>
              <a:t>jatuh</a:t>
            </a:r>
            <a:r>
              <a:rPr lang="en-US" dirty="0" smtClean="0"/>
              <a:t> tempo </a:t>
            </a:r>
            <a:r>
              <a:rPr lang="en-US" dirty="0" err="1" smtClean="0"/>
              <a:t>diperpanjang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31 </a:t>
            </a:r>
            <a:r>
              <a:rPr lang="en-US" dirty="0" err="1" smtClean="0"/>
              <a:t>Desember</a:t>
            </a:r>
            <a:r>
              <a:rPr lang="en-US" dirty="0" smtClean="0"/>
              <a:t> 2016.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restrukturisasi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renegosiasi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Rp25.000.000.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restrukturisasi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Rp1.952.539.000,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restrukturisasi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C:\Program Files\Microsoft Office\MEDIA\OFFICE12\Bullets\BD14565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381000" cy="381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3429000"/>
            <a:ext cx="1081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Jawaban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38862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Fee 						</a:t>
            </a:r>
            <a:r>
              <a:rPr lang="en-US" dirty="0" err="1" smtClean="0"/>
              <a:t>Rp</a:t>
            </a:r>
            <a:r>
              <a:rPr lang="en-US" dirty="0" smtClean="0"/>
              <a:t>     25.000.000</a:t>
            </a:r>
          </a:p>
          <a:p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r>
              <a:rPr lang="en-US" dirty="0" smtClean="0"/>
              <a:t> (Rp1.900.000.000 x PVIF10,9706%,5) 	    1.129.052.657</a:t>
            </a:r>
          </a:p>
          <a:p>
            <a:r>
              <a:rPr lang="sv-SE" dirty="0" smtClean="0"/>
              <a:t>Bunga (Rp1.900.000.000 x 9% x PVIF10,9706%,5)		</a:t>
            </a:r>
            <a:r>
              <a:rPr lang="sv-SE" u="sng" dirty="0" smtClean="0"/>
              <a:t>       632.466.294</a:t>
            </a:r>
          </a:p>
          <a:p>
            <a:r>
              <a:rPr lang="en-US" dirty="0" smtClean="0"/>
              <a:t>Total 						Rp1.786.518.951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52578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lama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Rp166.020.049 (8,5%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).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perbedaannya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10%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sv-SE" dirty="0" smtClean="0"/>
              <a:t>tidak dapat diperlakukan sebagai pelunasan utang.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457200" cy="457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1524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12.12 </a:t>
            </a:r>
            <a:r>
              <a:rPr lang="en-US" b="1" dirty="0" err="1" smtClean="0"/>
              <a:t>Modifikasi</a:t>
            </a:r>
            <a:r>
              <a:rPr lang="en-US" b="1" dirty="0" smtClean="0"/>
              <a:t> </a:t>
            </a:r>
            <a:r>
              <a:rPr lang="en-US" b="1" dirty="0" err="1" smtClean="0"/>
              <a:t>Persyaratan</a:t>
            </a:r>
            <a:r>
              <a:rPr lang="en-US" b="1" dirty="0" smtClean="0"/>
              <a:t> </a:t>
            </a:r>
            <a:r>
              <a:rPr lang="en-US" b="1" dirty="0" err="1" smtClean="0"/>
              <a:t>Utang</a:t>
            </a:r>
            <a:r>
              <a:rPr lang="en-US" b="1" dirty="0" smtClean="0"/>
              <a:t> –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Substansial</a:t>
            </a:r>
            <a:r>
              <a:rPr lang="en-US" b="1" dirty="0" smtClean="0"/>
              <a:t> (</a:t>
            </a:r>
            <a:r>
              <a:rPr lang="en-US" b="1" dirty="0" err="1" smtClean="0"/>
              <a:t>lanjutan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5334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PSAK 55 (</a:t>
            </a:r>
            <a:r>
              <a:rPr lang="en-US" dirty="0" err="1" smtClean="0"/>
              <a:t>Revisi</a:t>
            </a:r>
            <a:r>
              <a:rPr lang="en-US" dirty="0" smtClean="0"/>
              <a:t> 2014),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fee yang</a:t>
            </a:r>
          </a:p>
          <a:p>
            <a:pPr algn="just"/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diperlakukan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tercatat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diamortisasi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dimodifikasi</a:t>
            </a:r>
            <a:r>
              <a:rPr lang="en-US" dirty="0" smtClean="0"/>
              <a:t>.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yang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8,4433%.</a:t>
            </a:r>
            <a:endParaRPr lang="en-US" dirty="0"/>
          </a:p>
        </p:txBody>
      </p:sp>
      <p:pic>
        <p:nvPicPr>
          <p:cNvPr id="5" name="Picture 4" descr="C:\Program Files\Microsoft Office\MEDIA\OFFICE12\Bullets\BD14565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381000" cy="381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2133600"/>
            <a:ext cx="1081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Jawaban</a:t>
            </a:r>
            <a:r>
              <a:rPr lang="en-US" b="1" dirty="0" smtClean="0"/>
              <a:t>:</a:t>
            </a:r>
            <a:endParaRPr lang="en-US" dirty="0"/>
          </a:p>
        </p:txBody>
      </p:sp>
      <p:pic>
        <p:nvPicPr>
          <p:cNvPr id="11" name="Picture 10" descr="Tabel 12.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5800" y="2590800"/>
            <a:ext cx="6324600" cy="2514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Penyajian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Pengungkapan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8768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800" b="1" dirty="0" smtClean="0"/>
          </a:p>
          <a:p>
            <a:endParaRPr lang="en-US" sz="800" b="1" dirty="0" smtClean="0"/>
          </a:p>
          <a:p>
            <a:endParaRPr lang="en-US" sz="800" b="1" dirty="0" smtClean="0"/>
          </a:p>
          <a:p>
            <a:endParaRPr lang="en-US" sz="800" b="1" dirty="0" smtClean="0"/>
          </a:p>
          <a:p>
            <a:endParaRPr lang="en-US" sz="800" b="1" dirty="0" smtClean="0"/>
          </a:p>
          <a:p>
            <a:endParaRPr lang="en-US" sz="800" b="1" dirty="0" smtClean="0"/>
          </a:p>
          <a:p>
            <a:endParaRPr lang="en-US" sz="800" b="1" dirty="0" smtClean="0"/>
          </a:p>
          <a:p>
            <a:endParaRPr lang="en-US" sz="800" b="1" dirty="0" smtClean="0"/>
          </a:p>
          <a:p>
            <a:endParaRPr lang="en-US" sz="800" b="1" dirty="0" smtClean="0"/>
          </a:p>
          <a:p>
            <a:endParaRPr lang="en-US" sz="800" b="1" dirty="0" smtClean="0"/>
          </a:p>
          <a:p>
            <a:endParaRPr lang="en-US" sz="800" b="1" dirty="0" smtClean="0"/>
          </a:p>
          <a:p>
            <a:endParaRPr lang="en-US" sz="800" b="1" dirty="0" smtClean="0"/>
          </a:p>
          <a:p>
            <a:endParaRPr lang="en-US" sz="800" b="1" dirty="0" smtClean="0"/>
          </a:p>
          <a:p>
            <a:endParaRPr lang="en-US" sz="800" b="1" dirty="0" smtClean="0"/>
          </a:p>
          <a:p>
            <a:pPr>
              <a:buNone/>
            </a:pPr>
            <a:r>
              <a:rPr lang="en-US" sz="800" dirty="0" smtClean="0"/>
              <a:t>	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800" dirty="0" smtClean="0">
                <a:solidFill>
                  <a:schemeClr val="accent1"/>
                </a:solidFill>
                <a:latin typeface="Calibri"/>
                <a:cs typeface="Calibri"/>
              </a:rPr>
              <a:t>•	</a:t>
            </a:r>
            <a:endParaRPr lang="en-US" sz="800" b="1" dirty="0" smtClean="0">
              <a:latin typeface="Perpetua" pitchFamily="18" charset="0"/>
              <a:cs typeface="Calibri"/>
            </a:endParaRPr>
          </a:p>
          <a:p>
            <a:pPr>
              <a:buNone/>
            </a:pPr>
            <a:r>
              <a:rPr lang="en-US" sz="800" dirty="0" smtClean="0">
                <a:latin typeface="Perpetua" pitchFamily="18" charset="0"/>
                <a:cs typeface="Calibri"/>
              </a:rPr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ight Arrow Callout 3"/>
          <p:cNvSpPr/>
          <p:nvPr/>
        </p:nvSpPr>
        <p:spPr>
          <a:xfrm>
            <a:off x="914400" y="1752600"/>
            <a:ext cx="1905000" cy="14478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Penyajian</a:t>
            </a:r>
            <a:endParaRPr lang="en-US" b="1" dirty="0"/>
          </a:p>
        </p:txBody>
      </p:sp>
      <p:sp>
        <p:nvSpPr>
          <p:cNvPr id="5" name="Horizontal Scroll 4"/>
          <p:cNvSpPr/>
          <p:nvPr/>
        </p:nvSpPr>
        <p:spPr>
          <a:xfrm>
            <a:off x="2971800" y="1600200"/>
            <a:ext cx="53340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PSAK 1 (</a:t>
            </a:r>
            <a:r>
              <a:rPr lang="en-US" dirty="0" err="1" smtClean="0"/>
              <a:t>Revisi</a:t>
            </a:r>
            <a:r>
              <a:rPr lang="en-US" dirty="0" smtClean="0"/>
              <a:t> 2009)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ight Arrow Callout 5"/>
          <p:cNvSpPr/>
          <p:nvPr/>
        </p:nvSpPr>
        <p:spPr>
          <a:xfrm>
            <a:off x="914400" y="3810000"/>
            <a:ext cx="1981200" cy="1600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Perpetua" pitchFamily="18" charset="0"/>
                <a:cs typeface="Calibri"/>
              </a:rPr>
              <a:t>Pengung-kapan</a:t>
            </a:r>
            <a:endParaRPr lang="en-US" sz="2000" dirty="0"/>
          </a:p>
        </p:txBody>
      </p:sp>
      <p:sp>
        <p:nvSpPr>
          <p:cNvPr id="7" name="Horizontal Scroll 6"/>
          <p:cNvSpPr/>
          <p:nvPr/>
        </p:nvSpPr>
        <p:spPr>
          <a:xfrm>
            <a:off x="3048000" y="2895600"/>
            <a:ext cx="5486400" cy="3505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400" dirty="0" err="1" smtClean="0"/>
              <a:t>Beberapa</a:t>
            </a:r>
            <a:r>
              <a:rPr lang="en-US" sz="1400" dirty="0" smtClean="0"/>
              <a:t> </a:t>
            </a:r>
            <a:r>
              <a:rPr lang="en-US" sz="1400" dirty="0" err="1" smtClean="0"/>
              <a:t>persyaratan</a:t>
            </a:r>
            <a:r>
              <a:rPr lang="en-US" sz="1400" dirty="0" smtClean="0"/>
              <a:t> </a:t>
            </a:r>
            <a:r>
              <a:rPr lang="en-US" sz="1400" dirty="0" err="1" smtClean="0"/>
              <a:t>pengungkapan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terkait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liabilitas</a:t>
            </a:r>
            <a:r>
              <a:rPr lang="en-US" sz="1400" dirty="0" smtClean="0"/>
              <a:t> </a:t>
            </a:r>
            <a:r>
              <a:rPr lang="en-US" sz="1400" dirty="0" err="1" smtClean="0"/>
              <a:t>jangka</a:t>
            </a:r>
            <a:r>
              <a:rPr lang="en-US" sz="1400" dirty="0" smtClean="0"/>
              <a:t> </a:t>
            </a:r>
            <a:r>
              <a:rPr lang="en-US" sz="1400" dirty="0" err="1" smtClean="0"/>
              <a:t>panjang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1400" dirty="0" err="1" smtClean="0"/>
              <a:t>Menyediakan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cukup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memungkinkan</a:t>
            </a:r>
            <a:r>
              <a:rPr lang="en-US" sz="1400" dirty="0" smtClean="0"/>
              <a:t> </a:t>
            </a:r>
            <a:r>
              <a:rPr lang="en-US" sz="1400" dirty="0" err="1" smtClean="0"/>
              <a:t>rekonsiliasi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setiap</a:t>
            </a:r>
            <a:r>
              <a:rPr lang="en-US" sz="1400" dirty="0" smtClean="0"/>
              <a:t> </a:t>
            </a:r>
            <a:r>
              <a:rPr lang="en-US" sz="1400" dirty="0" err="1" smtClean="0"/>
              <a:t>baris</a:t>
            </a:r>
            <a:r>
              <a:rPr lang="en-US" sz="1400" dirty="0" smtClean="0"/>
              <a:t> pos </a:t>
            </a:r>
            <a:r>
              <a:rPr lang="en-US" sz="1400" dirty="0" err="1" smtClean="0"/>
              <a:t>liabilitas</a:t>
            </a:r>
            <a:r>
              <a:rPr lang="en-US" sz="1400" dirty="0" smtClean="0"/>
              <a:t> </a:t>
            </a:r>
            <a:r>
              <a:rPr lang="en-US" sz="1400" dirty="0" err="1" smtClean="0"/>
              <a:t>jangka</a:t>
            </a:r>
            <a:r>
              <a:rPr lang="en-US" sz="1400" dirty="0" smtClean="0"/>
              <a:t> </a:t>
            </a:r>
            <a:r>
              <a:rPr lang="en-US" sz="1400" dirty="0" err="1" smtClean="0"/>
              <a:t>panjang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disajikan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laporan</a:t>
            </a:r>
            <a:r>
              <a:rPr lang="en-US" sz="1400" dirty="0" smtClean="0"/>
              <a:t> </a:t>
            </a:r>
            <a:r>
              <a:rPr lang="en-US" sz="1400" dirty="0" err="1" smtClean="0"/>
              <a:t>posisi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.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1400" dirty="0" err="1" smtClean="0"/>
              <a:t>Nilai</a:t>
            </a:r>
            <a:r>
              <a:rPr lang="en-US" sz="1400" dirty="0" smtClean="0"/>
              <a:t> </a:t>
            </a:r>
            <a:r>
              <a:rPr lang="en-US" sz="1400" dirty="0" err="1" smtClean="0"/>
              <a:t>tercatat</a:t>
            </a:r>
            <a:r>
              <a:rPr lang="en-US" sz="1400" dirty="0" smtClean="0"/>
              <a:t> </a:t>
            </a:r>
            <a:r>
              <a:rPr lang="en-US" sz="1400" dirty="0" err="1" smtClean="0"/>
              <a:t>liabilitas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diukur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biaya</a:t>
            </a:r>
            <a:r>
              <a:rPr lang="en-US" sz="1400" dirty="0" smtClean="0"/>
              <a:t> </a:t>
            </a:r>
            <a:r>
              <a:rPr lang="en-US" sz="1400" dirty="0" err="1" smtClean="0"/>
              <a:t>perolehan</a:t>
            </a:r>
            <a:r>
              <a:rPr lang="en-US" sz="1400" dirty="0" smtClean="0"/>
              <a:t> </a:t>
            </a:r>
            <a:r>
              <a:rPr lang="en-US" sz="1400" dirty="0" err="1" smtClean="0"/>
              <a:t>diamortisasi</a:t>
            </a:r>
            <a:r>
              <a:rPr lang="en-US" sz="1400" dirty="0" smtClean="0"/>
              <a:t>.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1400" dirty="0" err="1" smtClean="0"/>
              <a:t>Mengungkapkan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ikhtisar</a:t>
            </a:r>
            <a:r>
              <a:rPr lang="en-US" sz="1400" dirty="0" smtClean="0"/>
              <a:t> </a:t>
            </a:r>
            <a:r>
              <a:rPr lang="en-US" sz="1400" dirty="0" err="1" smtClean="0"/>
              <a:t>kebijakan</a:t>
            </a:r>
            <a:r>
              <a:rPr lang="en-US" sz="1400" dirty="0" smtClean="0"/>
              <a:t> </a:t>
            </a:r>
            <a:r>
              <a:rPr lang="en-US" sz="1400" dirty="0" err="1" smtClean="0"/>
              <a:t>akuntansi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signifikan</a:t>
            </a:r>
            <a:r>
              <a:rPr lang="en-US" sz="1400" dirty="0" smtClean="0"/>
              <a:t>, </a:t>
            </a:r>
            <a:r>
              <a:rPr lang="en-US" sz="1400" dirty="0" err="1" smtClean="0"/>
              <a:t>kebijakan</a:t>
            </a:r>
            <a:r>
              <a:rPr lang="en-US" sz="1400" dirty="0" smtClean="0"/>
              <a:t> </a:t>
            </a:r>
            <a:r>
              <a:rPr lang="en-US" sz="1400" dirty="0" err="1" smtClean="0"/>
              <a:t>akuntansi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digunakan</a:t>
            </a:r>
            <a:r>
              <a:rPr lang="en-US" sz="1400" dirty="0" smtClean="0"/>
              <a:t>.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1400" dirty="0" err="1" smtClean="0"/>
              <a:t>Analisis</a:t>
            </a:r>
            <a:r>
              <a:rPr lang="en-US" sz="1400" dirty="0" smtClean="0"/>
              <a:t> </a:t>
            </a:r>
            <a:r>
              <a:rPr lang="en-US" sz="1400" dirty="0" err="1" smtClean="0"/>
              <a:t>jatuh</a:t>
            </a:r>
            <a:r>
              <a:rPr lang="en-US" sz="1400" dirty="0" smtClean="0"/>
              <a:t> tempo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liabilitas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 </a:t>
            </a:r>
            <a:r>
              <a:rPr lang="en-US" sz="1400" dirty="0" err="1" smtClean="0"/>
              <a:t>jangka</a:t>
            </a:r>
            <a:r>
              <a:rPr lang="en-US" sz="1400" dirty="0" smtClean="0"/>
              <a:t> </a:t>
            </a:r>
            <a:r>
              <a:rPr lang="en-US" sz="1400" dirty="0" err="1" smtClean="0"/>
              <a:t>panjang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menunjukkan</a:t>
            </a:r>
            <a:r>
              <a:rPr lang="en-US" sz="1400" dirty="0" smtClean="0"/>
              <a:t> </a:t>
            </a:r>
            <a:r>
              <a:rPr lang="en-US" sz="1400" dirty="0" err="1" smtClean="0"/>
              <a:t>sisa</a:t>
            </a:r>
            <a:r>
              <a:rPr lang="en-US" sz="1400" dirty="0" smtClean="0"/>
              <a:t> </a:t>
            </a:r>
            <a:r>
              <a:rPr lang="en-US" sz="1400" dirty="0" err="1" smtClean="0"/>
              <a:t>jatuh</a:t>
            </a:r>
            <a:r>
              <a:rPr lang="en-US" sz="1400" dirty="0" smtClean="0"/>
              <a:t> tempo </a:t>
            </a:r>
            <a:r>
              <a:rPr lang="en-US" sz="1400" dirty="0" err="1" smtClean="0"/>
              <a:t>kontraktual</a:t>
            </a:r>
            <a:r>
              <a:rPr lang="en-US" sz="1400" dirty="0" smtClean="0"/>
              <a:t>.</a:t>
            </a:r>
            <a:endParaRPr lang="en-US" sz="1400" dirty="0" smtClean="0">
              <a:latin typeface="Perpetua" pitchFamily="18" charset="0"/>
            </a:endParaRP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Program Files\Microsoft Office\MEDIA\CAGCAT10\j029865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1781251" cy="2667000"/>
          </a:xfrm>
          <a:prstGeom prst="rect">
            <a:avLst/>
          </a:prstGeom>
          <a:noFill/>
        </p:spPr>
      </p:pic>
      <p:sp>
        <p:nvSpPr>
          <p:cNvPr id="3" name="Bevel 2"/>
          <p:cNvSpPr/>
          <p:nvPr/>
        </p:nvSpPr>
        <p:spPr>
          <a:xfrm>
            <a:off x="1676400" y="304800"/>
            <a:ext cx="6553200" cy="1042416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Contoh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Penyajian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Liabilitas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Jangka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Panjang</a:t>
            </a:r>
            <a:endParaRPr lang="en-US" sz="2400" b="1" dirty="0"/>
          </a:p>
        </p:txBody>
      </p:sp>
      <p:pic>
        <p:nvPicPr>
          <p:cNvPr id="6" name="Picture 5" descr="Ilustrasi 12.1.jpg"/>
          <p:cNvPicPr>
            <a:picLocks noChangeAspect="1"/>
          </p:cNvPicPr>
          <p:nvPr/>
        </p:nvPicPr>
        <p:blipFill>
          <a:blip r:embed="rId3"/>
          <a:srcRect l="15490" t="15556" r="16928" b="28889"/>
          <a:stretch>
            <a:fillRect/>
          </a:stretch>
        </p:blipFill>
        <p:spPr>
          <a:xfrm>
            <a:off x="2209800" y="1600200"/>
            <a:ext cx="5385431" cy="485896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1676400" cy="1905000"/>
          </a:xfrm>
          <a:prstGeom prst="rect">
            <a:avLst/>
          </a:prstGeom>
          <a:noFill/>
        </p:spPr>
      </p:pic>
      <p:sp>
        <p:nvSpPr>
          <p:cNvPr id="3" name="Bevel 2"/>
          <p:cNvSpPr/>
          <p:nvPr/>
        </p:nvSpPr>
        <p:spPr>
          <a:xfrm>
            <a:off x="1676400" y="304800"/>
            <a:ext cx="6553200" cy="1042416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Contoh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Pengungkapan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Liabilitas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Jangka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Panjang</a:t>
            </a:r>
            <a:endParaRPr lang="en-US" sz="2400" b="1" dirty="0"/>
          </a:p>
        </p:txBody>
      </p:sp>
      <p:pic>
        <p:nvPicPr>
          <p:cNvPr id="5" name="Picture 4" descr="Ilustrasi 12.2.jpg"/>
          <p:cNvPicPr>
            <a:picLocks noChangeAspect="1"/>
          </p:cNvPicPr>
          <p:nvPr/>
        </p:nvPicPr>
        <p:blipFill>
          <a:blip r:embed="rId3"/>
          <a:srcRect l="21242" t="30000" r="15490" b="16667"/>
          <a:stretch>
            <a:fillRect/>
          </a:stretch>
        </p:blipFill>
        <p:spPr>
          <a:xfrm>
            <a:off x="2590800" y="1432561"/>
            <a:ext cx="4953000" cy="542544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33400" y="1676400"/>
            <a:ext cx="1676400" cy="1222248"/>
          </a:xfrm>
          <a:prstGeom prst="cloudCallout">
            <a:avLst>
              <a:gd name="adj1" fmla="val -25829"/>
              <a:gd name="adj2" fmla="val 69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143000"/>
          </a:xfrm>
        </p:spPr>
        <p:txBody>
          <a:bodyPr/>
          <a:lstStyle/>
          <a:p>
            <a:r>
              <a:rPr smtClean="0"/>
              <a:t>Analisis Laporan Keuangan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382000" cy="5257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Semakin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tinggi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rasio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berarti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semakin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tinggi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perlindungan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bagi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kreditur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terkait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pembayaran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bunga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Analisis bab 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295400"/>
            <a:ext cx="7958667" cy="1752600"/>
          </a:xfrm>
          <a:prstGeom prst="rect">
            <a:avLst/>
          </a:prstGeom>
        </p:spPr>
      </p:pic>
      <p:pic>
        <p:nvPicPr>
          <p:cNvPr id="7" name="Picture 6" descr="Analisis bab 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352800"/>
            <a:ext cx="8186057" cy="1524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4 Pro-18\AppData\Local\Microsoft\Windows\Temporary Internet Files\Content.IE5\NBABHN1M\terima-kasih-e1330228023845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4876800" cy="5023104"/>
          </a:xfrm>
          <a:prstGeom prst="rect">
            <a:avLst/>
          </a:prstGeom>
          <a:noFill/>
        </p:spPr>
      </p:pic>
      <p:pic>
        <p:nvPicPr>
          <p:cNvPr id="24579" name="Picture 3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"/>
            <a:ext cx="7123277" cy="838200"/>
          </a:xfrm>
          <a:prstGeom prst="rect">
            <a:avLst/>
          </a:prstGeom>
          <a:noFill/>
        </p:spPr>
      </p:pic>
      <p:pic>
        <p:nvPicPr>
          <p:cNvPr id="4" name="Picture 3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334000"/>
            <a:ext cx="7123277" cy="838200"/>
          </a:xfrm>
          <a:prstGeom prst="rect">
            <a:avLst/>
          </a:prstGeom>
          <a:noFill/>
        </p:spPr>
      </p:pic>
      <p:pic>
        <p:nvPicPr>
          <p:cNvPr id="5" name="Picture 2" descr="C:\Users\S4 Pro-18\AppData\Local\Microsoft\Windows\Temporary Internet Files\Content.IE5\24RUM2RI\gambar-animasi-kata-kata-pendidikan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819400"/>
            <a:ext cx="3276600" cy="251973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14400" y="274638"/>
          <a:ext cx="7772400" cy="597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Pengakuan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Awal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Pengukuran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54102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pPr>
              <a:buNone/>
            </a:pPr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endParaRPr lang="sv-SE" sz="800" b="1" dirty="0" smtClean="0"/>
          </a:p>
          <a:p>
            <a:pPr>
              <a:buNone/>
            </a:pPr>
            <a:endParaRPr lang="en-US" sz="800" b="1" dirty="0" smtClean="0"/>
          </a:p>
        </p:txBody>
      </p:sp>
      <p:sp>
        <p:nvSpPr>
          <p:cNvPr id="5" name="Notched Right Arrow 4"/>
          <p:cNvSpPr/>
          <p:nvPr/>
        </p:nvSpPr>
        <p:spPr>
          <a:xfrm>
            <a:off x="3124200" y="1905000"/>
            <a:ext cx="1066800" cy="4846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diukur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4267200" y="1524000"/>
            <a:ext cx="1981200" cy="1219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6400800" y="1524000"/>
            <a:ext cx="1752600" cy="838200"/>
          </a:xfrm>
          <a:prstGeom prst="wedgeEllipseCallout">
            <a:avLst>
              <a:gd name="adj1" fmla="val -54337"/>
              <a:gd name="adj2" fmla="val 4185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1066800" y="4724400"/>
            <a:ext cx="1981200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/>
          </a:p>
        </p:txBody>
      </p:sp>
      <p:sp>
        <p:nvSpPr>
          <p:cNvPr id="9" name="Notched Right Arrow 8"/>
          <p:cNvSpPr/>
          <p:nvPr/>
        </p:nvSpPr>
        <p:spPr>
          <a:xfrm>
            <a:off x="2971800" y="4953000"/>
            <a:ext cx="1066800" cy="4846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dinilai</a:t>
            </a:r>
            <a:endParaRPr lang="en-US" dirty="0"/>
          </a:p>
        </p:txBody>
      </p:sp>
      <p:sp>
        <p:nvSpPr>
          <p:cNvPr id="10" name="Flowchart: Terminator 9"/>
          <p:cNvSpPr/>
          <p:nvPr/>
        </p:nvSpPr>
        <p:spPr>
          <a:xfrm>
            <a:off x="4038600" y="4724400"/>
            <a:ext cx="1981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ekspektasi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1219200" y="1676400"/>
            <a:ext cx="1981200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endParaRPr lang="en-US" dirty="0"/>
          </a:p>
        </p:txBody>
      </p:sp>
      <p:sp>
        <p:nvSpPr>
          <p:cNvPr id="13" name="Oval Callout 12"/>
          <p:cNvSpPr/>
          <p:nvPr/>
        </p:nvSpPr>
        <p:spPr>
          <a:xfrm>
            <a:off x="6553200" y="4419600"/>
            <a:ext cx="1981200" cy="1143000"/>
          </a:xfrm>
          <a:prstGeom prst="wedgeEllipseCallout">
            <a:avLst>
              <a:gd name="adj1" fmla="val -74458"/>
              <a:gd name="adj2" fmla="val 319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kini</a:t>
            </a:r>
            <a:r>
              <a:rPr lang="en-US" sz="1600" dirty="0" smtClean="0"/>
              <a:t> </a:t>
            </a:r>
            <a:r>
              <a:rPr lang="en-US" sz="1600" dirty="0" err="1" smtClean="0"/>
              <a:t>pokok</a:t>
            </a:r>
            <a:r>
              <a:rPr lang="en-US" sz="1600" dirty="0" smtClean="0"/>
              <a:t> = </a:t>
            </a:r>
            <a:r>
              <a:rPr lang="en-US" sz="1600" dirty="0" err="1" smtClean="0"/>
              <a:t>tingkat</a:t>
            </a:r>
            <a:r>
              <a:rPr lang="en-US" sz="1600" dirty="0" smtClean="0"/>
              <a:t> </a:t>
            </a:r>
            <a:r>
              <a:rPr lang="en-US" sz="1600" dirty="0" err="1" smtClean="0"/>
              <a:t>suku</a:t>
            </a:r>
            <a:r>
              <a:rPr lang="en-US" sz="1600" dirty="0" smtClean="0"/>
              <a:t> </a:t>
            </a:r>
            <a:r>
              <a:rPr lang="en-US" sz="1600" dirty="0" err="1" smtClean="0"/>
              <a:t>bunga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endParaRPr lang="en-US" sz="1600" dirty="0"/>
          </a:p>
        </p:txBody>
      </p:sp>
      <p:sp>
        <p:nvSpPr>
          <p:cNvPr id="14" name="Oval Callout 13"/>
          <p:cNvSpPr/>
          <p:nvPr/>
        </p:nvSpPr>
        <p:spPr>
          <a:xfrm>
            <a:off x="6477000" y="5715000"/>
            <a:ext cx="1905000" cy="1143000"/>
          </a:xfrm>
          <a:prstGeom prst="wedgeEllipseCallout">
            <a:avLst>
              <a:gd name="adj1" fmla="val -70958"/>
              <a:gd name="adj2" fmla="val -6034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Bunga</a:t>
            </a:r>
            <a:r>
              <a:rPr lang="en-US" sz="1600" dirty="0" smtClean="0"/>
              <a:t> = </a:t>
            </a:r>
            <a:r>
              <a:rPr lang="en-US" sz="1600" dirty="0" err="1" smtClean="0"/>
              <a:t>tingkat</a:t>
            </a:r>
            <a:r>
              <a:rPr lang="en-US" sz="1600" dirty="0" smtClean="0"/>
              <a:t> </a:t>
            </a:r>
            <a:r>
              <a:rPr lang="en-US" sz="1600" dirty="0" err="1" smtClean="0"/>
              <a:t>bunga</a:t>
            </a:r>
            <a:r>
              <a:rPr lang="en-US" sz="1600" dirty="0" smtClean="0"/>
              <a:t> </a:t>
            </a:r>
            <a:r>
              <a:rPr lang="en-US" sz="1600" dirty="0" err="1" smtClean="0"/>
              <a:t>kupon</a:t>
            </a:r>
            <a:endParaRPr lang="en-US" sz="1600" dirty="0"/>
          </a:p>
        </p:txBody>
      </p:sp>
      <p:sp>
        <p:nvSpPr>
          <p:cNvPr id="15" name="Down Arrow 14"/>
          <p:cNvSpPr/>
          <p:nvPr/>
        </p:nvSpPr>
        <p:spPr>
          <a:xfrm>
            <a:off x="4495800" y="27432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334000" y="2743200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Wave 16"/>
          <p:cNvSpPr/>
          <p:nvPr/>
        </p:nvSpPr>
        <p:spPr>
          <a:xfrm>
            <a:off x="2362200" y="3200400"/>
            <a:ext cx="2743200" cy="1143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=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Wave 17"/>
          <p:cNvSpPr/>
          <p:nvPr/>
        </p:nvSpPr>
        <p:spPr>
          <a:xfrm>
            <a:off x="5334000" y="3276600"/>
            <a:ext cx="3352800" cy="1143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=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/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en-US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Penerbitan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Obligasi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876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295400" y="1676400"/>
            <a:ext cx="3200400" cy="990600"/>
          </a:xfrm>
          <a:prstGeom prst="wedgeRoundRectCallout">
            <a:avLst>
              <a:gd name="adj1" fmla="val 69048"/>
              <a:gd name="adj2" fmla="val 110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Tingkat </a:t>
            </a:r>
            <a:r>
              <a:rPr lang="en-US" b="1" dirty="0" err="1" smtClean="0"/>
              <a:t>suku</a:t>
            </a:r>
            <a:r>
              <a:rPr lang="en-US" b="1" dirty="0" smtClean="0"/>
              <a:t> </a:t>
            </a:r>
            <a:r>
              <a:rPr lang="en-US" b="1" dirty="0" err="1" smtClean="0"/>
              <a:t>bunga</a:t>
            </a:r>
            <a:r>
              <a:rPr lang="en-US" b="1" dirty="0" smtClean="0"/>
              <a:t> </a:t>
            </a:r>
            <a:r>
              <a:rPr lang="en-US" b="1" dirty="0" err="1" smtClean="0"/>
              <a:t>efektif</a:t>
            </a:r>
            <a:r>
              <a:rPr lang="en-US" b="1" dirty="0" smtClean="0"/>
              <a:t> &lt; Tingkat </a:t>
            </a:r>
            <a:r>
              <a:rPr lang="en-US" b="1" dirty="0" err="1" smtClean="0"/>
              <a:t>bunga</a:t>
            </a:r>
            <a:r>
              <a:rPr lang="en-US" b="1" dirty="0" smtClean="0"/>
              <a:t> </a:t>
            </a:r>
            <a:r>
              <a:rPr lang="en-US" b="1" dirty="0" err="1" smtClean="0"/>
              <a:t>kupon</a:t>
            </a:r>
            <a:endParaRPr lang="en-US" dirty="0"/>
          </a:p>
        </p:txBody>
      </p:sp>
      <p:sp>
        <p:nvSpPr>
          <p:cNvPr id="5" name="Flowchart: Terminator 4"/>
          <p:cNvSpPr/>
          <p:nvPr/>
        </p:nvSpPr>
        <p:spPr>
          <a:xfrm>
            <a:off x="5257800" y="1676400"/>
            <a:ext cx="32004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Liabilitas</a:t>
            </a:r>
            <a:r>
              <a:rPr lang="en-US" b="1" dirty="0" smtClean="0"/>
              <a:t> </a:t>
            </a:r>
            <a:r>
              <a:rPr lang="en-US" b="1" dirty="0" err="1" smtClean="0"/>
              <a:t>dijual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harga</a:t>
            </a:r>
            <a:r>
              <a:rPr lang="en-US" b="1" dirty="0" smtClean="0"/>
              <a:t> premium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295400" y="3048000"/>
            <a:ext cx="3200400" cy="990600"/>
          </a:xfrm>
          <a:prstGeom prst="wedgeRoundRectCallout">
            <a:avLst>
              <a:gd name="adj1" fmla="val 69048"/>
              <a:gd name="adj2" fmla="val 110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Tingkat </a:t>
            </a:r>
            <a:r>
              <a:rPr lang="en-US" b="1" dirty="0" err="1" smtClean="0"/>
              <a:t>suku</a:t>
            </a:r>
            <a:r>
              <a:rPr lang="en-US" b="1" dirty="0" smtClean="0"/>
              <a:t> </a:t>
            </a:r>
            <a:r>
              <a:rPr lang="en-US" b="1" dirty="0" err="1" smtClean="0"/>
              <a:t>bunga</a:t>
            </a:r>
            <a:r>
              <a:rPr lang="en-US" b="1" dirty="0" smtClean="0"/>
              <a:t> </a:t>
            </a:r>
            <a:r>
              <a:rPr lang="en-US" b="1" dirty="0" err="1" smtClean="0"/>
              <a:t>efektif</a:t>
            </a:r>
            <a:r>
              <a:rPr lang="en-US" b="1" dirty="0" smtClean="0"/>
              <a:t> = Tingkat </a:t>
            </a:r>
            <a:r>
              <a:rPr lang="en-US" b="1" dirty="0" err="1" smtClean="0"/>
              <a:t>bunga</a:t>
            </a:r>
            <a:r>
              <a:rPr lang="en-US" b="1" dirty="0" smtClean="0"/>
              <a:t> </a:t>
            </a:r>
            <a:r>
              <a:rPr lang="en-US" b="1" dirty="0" err="1" smtClean="0"/>
              <a:t>kupon</a:t>
            </a:r>
            <a:endParaRPr lang="en-US" dirty="0"/>
          </a:p>
        </p:txBody>
      </p:sp>
      <p:sp>
        <p:nvSpPr>
          <p:cNvPr id="7" name="Flowchart: Terminator 6"/>
          <p:cNvSpPr/>
          <p:nvPr/>
        </p:nvSpPr>
        <p:spPr>
          <a:xfrm>
            <a:off x="5257800" y="3124200"/>
            <a:ext cx="32004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Liabilitas</a:t>
            </a:r>
            <a:r>
              <a:rPr lang="en-US" b="1" dirty="0" smtClean="0"/>
              <a:t> </a:t>
            </a:r>
            <a:r>
              <a:rPr lang="en-US" b="1" dirty="0" err="1" smtClean="0"/>
              <a:t>dijual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nominal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219200" y="4343400"/>
            <a:ext cx="3200400" cy="990600"/>
          </a:xfrm>
          <a:prstGeom prst="wedgeRoundRectCallout">
            <a:avLst>
              <a:gd name="adj1" fmla="val 69048"/>
              <a:gd name="adj2" fmla="val 110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Tingkat </a:t>
            </a:r>
            <a:r>
              <a:rPr lang="en-US" b="1" dirty="0" err="1" smtClean="0"/>
              <a:t>suku</a:t>
            </a:r>
            <a:r>
              <a:rPr lang="en-US" b="1" dirty="0" smtClean="0"/>
              <a:t> </a:t>
            </a:r>
            <a:r>
              <a:rPr lang="en-US" b="1" dirty="0" err="1" smtClean="0"/>
              <a:t>bunga</a:t>
            </a:r>
            <a:r>
              <a:rPr lang="en-US" b="1" dirty="0" smtClean="0"/>
              <a:t> </a:t>
            </a:r>
            <a:r>
              <a:rPr lang="en-US" b="1" dirty="0" err="1" smtClean="0"/>
              <a:t>efektif</a:t>
            </a:r>
            <a:r>
              <a:rPr lang="en-US" b="1" dirty="0" smtClean="0"/>
              <a:t> &gt; Tingkat </a:t>
            </a:r>
            <a:r>
              <a:rPr lang="en-US" b="1" dirty="0" err="1" smtClean="0"/>
              <a:t>bunga</a:t>
            </a:r>
            <a:r>
              <a:rPr lang="en-US" b="1" dirty="0" smtClean="0"/>
              <a:t> </a:t>
            </a:r>
            <a:r>
              <a:rPr lang="en-US" b="1" dirty="0" err="1" smtClean="0"/>
              <a:t>kupon</a:t>
            </a:r>
            <a:endParaRPr lang="en-US" dirty="0"/>
          </a:p>
        </p:txBody>
      </p:sp>
      <p:sp>
        <p:nvSpPr>
          <p:cNvPr id="9" name="Flowchart: Terminator 8"/>
          <p:cNvSpPr/>
          <p:nvPr/>
        </p:nvSpPr>
        <p:spPr>
          <a:xfrm>
            <a:off x="5257800" y="4419600"/>
            <a:ext cx="32004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Liabilitas</a:t>
            </a:r>
            <a:r>
              <a:rPr lang="en-US" b="1" dirty="0" smtClean="0"/>
              <a:t> </a:t>
            </a:r>
            <a:r>
              <a:rPr lang="en-US" b="1" dirty="0" err="1" smtClean="0"/>
              <a:t>dijual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harga</a:t>
            </a:r>
            <a:r>
              <a:rPr lang="en-US" b="1" dirty="0" smtClean="0"/>
              <a:t> </a:t>
            </a:r>
            <a:r>
              <a:rPr lang="en-US" b="1" dirty="0" err="1" smtClean="0"/>
              <a:t>diskon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nd"/>
          <p:cNvSpPr>
            <a:spLocks noEditPoints="1" noChangeArrowheads="1"/>
          </p:cNvSpPr>
          <p:nvPr/>
        </p:nvSpPr>
        <p:spPr bwMode="auto">
          <a:xfrm>
            <a:off x="0" y="0"/>
            <a:ext cx="914400" cy="76200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7800" y="228600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Soal</a:t>
            </a:r>
            <a:endParaRPr lang="en-US" sz="2800" dirty="0"/>
          </a:p>
        </p:txBody>
      </p:sp>
      <p:pic>
        <p:nvPicPr>
          <p:cNvPr id="5122" name="Picture 2" descr="C:\Program Files\Microsoft Office\MEDIA\OFFICE12\Lines\BD10256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057400" y="762000"/>
            <a:ext cx="4076700" cy="67945"/>
          </a:xfrm>
          <a:prstGeom prst="rect">
            <a:avLst/>
          </a:prstGeom>
          <a:noFill/>
        </p:spPr>
      </p:pic>
      <p:pic>
        <p:nvPicPr>
          <p:cNvPr id="5123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276225" cy="2762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12192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Contoh</a:t>
            </a:r>
            <a:r>
              <a:rPr lang="en-US" sz="2000" b="1" dirty="0" smtClean="0"/>
              <a:t> 12.2 </a:t>
            </a:r>
            <a:r>
              <a:rPr lang="en-US" sz="2000" b="1" dirty="0" err="1" smtClean="0"/>
              <a:t>Penerbitan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Obligasi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16002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 </a:t>
            </a:r>
            <a:r>
              <a:rPr lang="en-US" dirty="0" err="1" smtClean="0"/>
              <a:t>Januari</a:t>
            </a:r>
            <a:r>
              <a:rPr lang="en-US" dirty="0" smtClean="0"/>
              <a:t> 2015, PT </a:t>
            </a:r>
            <a:r>
              <a:rPr lang="en-US" dirty="0" err="1" smtClean="0"/>
              <a:t>Seruni</a:t>
            </a:r>
            <a:r>
              <a:rPr lang="en-US" dirty="0" smtClean="0"/>
              <a:t> </a:t>
            </a:r>
            <a:r>
              <a:rPr lang="en-US" dirty="0" err="1" smtClean="0"/>
              <a:t>menerbitkan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nominal Rp100.000.000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kupon</a:t>
            </a:r>
            <a:r>
              <a:rPr lang="en-US" dirty="0" smtClean="0"/>
              <a:t> 10% yang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semesteran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                  1 </a:t>
            </a:r>
            <a:r>
              <a:rPr lang="en-US" dirty="0" err="1" smtClean="0"/>
              <a:t>Januari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1 </a:t>
            </a:r>
            <a:r>
              <a:rPr lang="en-US" dirty="0" err="1" smtClean="0"/>
              <a:t>Juli</a:t>
            </a:r>
            <a:r>
              <a:rPr lang="en-US" dirty="0" smtClean="0"/>
              <a:t>. Tingkat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8%. </a:t>
            </a:r>
            <a:r>
              <a:rPr lang="en-US" dirty="0" err="1" smtClean="0"/>
              <a:t>Obligasi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 tempo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 </a:t>
            </a:r>
            <a:r>
              <a:rPr lang="en-US" dirty="0" err="1" smtClean="0"/>
              <a:t>Januari</a:t>
            </a:r>
            <a:r>
              <a:rPr lang="en-US" dirty="0" smtClean="0"/>
              <a:t> 2020. PVIF (4%, 10) </a:t>
            </a:r>
            <a:r>
              <a:rPr lang="en-US" dirty="0" err="1" smtClean="0"/>
              <a:t>anuitas</a:t>
            </a:r>
            <a:r>
              <a:rPr lang="en-US" dirty="0" smtClean="0"/>
              <a:t> = 8,1109 </a:t>
            </a:r>
            <a:r>
              <a:rPr lang="en-US" dirty="0" err="1" smtClean="0"/>
              <a:t>dan</a:t>
            </a:r>
            <a:r>
              <a:rPr lang="en-US" dirty="0" smtClean="0"/>
              <a:t> PVIF (4%,10) </a:t>
            </a:r>
            <a:r>
              <a:rPr lang="en-US" i="1" dirty="0" smtClean="0"/>
              <a:t>single sum = </a:t>
            </a:r>
            <a:r>
              <a:rPr lang="en-US" dirty="0" smtClean="0"/>
              <a:t>0,6756.</a:t>
            </a:r>
            <a:endParaRPr lang="en-US" dirty="0"/>
          </a:p>
        </p:txBody>
      </p:sp>
      <p:pic>
        <p:nvPicPr>
          <p:cNvPr id="5124" name="Picture 4" descr="C:\Program Files\Microsoft Office\MEDIA\OFFICE12\Bullets\BD14565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381000" cy="381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81000" y="3200400"/>
            <a:ext cx="1157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Jawaban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3581400"/>
            <a:ext cx="716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Rp100.000.000 × 0,6756 			</a:t>
            </a:r>
            <a:r>
              <a:rPr lang="en-US" dirty="0" err="1" smtClean="0"/>
              <a:t>Rp</a:t>
            </a:r>
            <a:r>
              <a:rPr lang="en-US" dirty="0" smtClean="0"/>
              <a:t> 67.560.000</a:t>
            </a:r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:</a:t>
            </a:r>
          </a:p>
          <a:p>
            <a:r>
              <a:rPr lang="en-US" dirty="0" smtClean="0"/>
              <a:t>(Rp100.000.000 × 10% × 6/12) × 8,1109 	</a:t>
            </a:r>
            <a:r>
              <a:rPr lang="en-US" u="sng" dirty="0" smtClean="0"/>
              <a:t>       40.554.000</a:t>
            </a:r>
          </a:p>
          <a:p>
            <a:r>
              <a:rPr lang="en-US" dirty="0" smtClean="0"/>
              <a:t>Total 					Rp108.114.000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5410200"/>
            <a:ext cx="3553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Obligasi</a:t>
            </a:r>
            <a:r>
              <a:rPr lang="es-ES" dirty="0" smtClean="0"/>
              <a:t> </a:t>
            </a:r>
            <a:r>
              <a:rPr lang="es-ES" dirty="0" err="1" smtClean="0"/>
              <a:t>dijual</a:t>
            </a:r>
            <a:r>
              <a:rPr lang="es-ES" dirty="0" smtClean="0"/>
              <a:t> pada </a:t>
            </a:r>
            <a:r>
              <a:rPr lang="es-ES" dirty="0" err="1" smtClean="0"/>
              <a:t>harga</a:t>
            </a:r>
            <a:r>
              <a:rPr lang="es-ES" dirty="0" smtClean="0"/>
              <a:t> </a:t>
            </a:r>
            <a:r>
              <a:rPr lang="es-ES" dirty="0" err="1" smtClean="0"/>
              <a:t>premium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" y="5791200"/>
            <a:ext cx="487680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Kas</a:t>
            </a:r>
            <a:r>
              <a:rPr lang="en-US" dirty="0" smtClean="0"/>
              <a:t> 		108.114.000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		100.000.000</a:t>
            </a:r>
          </a:p>
          <a:p>
            <a:r>
              <a:rPr lang="en-US" dirty="0" smtClean="0"/>
              <a:t>     Premium </a:t>
            </a:r>
            <a:r>
              <a:rPr lang="en-US" dirty="0" err="1" smtClean="0"/>
              <a:t>Obligasi</a:t>
            </a:r>
            <a:r>
              <a:rPr lang="en-US" dirty="0" smtClean="0"/>
              <a:t> 	     8.114.000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Penerbitan</a:t>
            </a:r>
            <a:r>
              <a:rPr lang="en-US" b="1" dirty="0" smtClean="0">
                <a:solidFill>
                  <a:schemeClr val="tx1"/>
                </a:solidFill>
              </a:rPr>
              <a:t> Wesel Bayar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1066800" y="1676400"/>
            <a:ext cx="1676400" cy="1066800"/>
          </a:xfrm>
          <a:prstGeom prst="wedgeEllipseCallout">
            <a:avLst>
              <a:gd name="adj1" fmla="val 65185"/>
              <a:gd name="adj2" fmla="val -1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Perlakuan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endParaRPr lang="en-US" b="1" dirty="0"/>
          </a:p>
        </p:txBody>
      </p:sp>
      <p:sp>
        <p:nvSpPr>
          <p:cNvPr id="5" name="Horizontal Scroll 4"/>
          <p:cNvSpPr/>
          <p:nvPr/>
        </p:nvSpPr>
        <p:spPr>
          <a:xfrm>
            <a:off x="3200400" y="1676400"/>
            <a:ext cx="4343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Dinilai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(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ight Arrow Callout 5"/>
          <p:cNvSpPr/>
          <p:nvPr/>
        </p:nvSpPr>
        <p:spPr>
          <a:xfrm>
            <a:off x="1066800" y="3505200"/>
            <a:ext cx="1524000" cy="18288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Bentuk</a:t>
            </a:r>
            <a:endParaRPr lang="en-US" b="1" dirty="0"/>
          </a:p>
        </p:txBody>
      </p:sp>
      <p:sp>
        <p:nvSpPr>
          <p:cNvPr id="7" name="Vertical Scroll 6"/>
          <p:cNvSpPr/>
          <p:nvPr/>
        </p:nvSpPr>
        <p:spPr>
          <a:xfrm>
            <a:off x="2743200" y="3505200"/>
            <a:ext cx="3886200" cy="1981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Penerbitan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Penerbitan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Non-</a:t>
            </a:r>
            <a:r>
              <a:rPr lang="en-US" dirty="0" err="1" smtClean="0"/>
              <a:t>tunai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Penerbitan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Majemuk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err="1" smtClean="0">
                <a:latin typeface="Calibri"/>
                <a:cs typeface="Calibri"/>
              </a:rPr>
              <a:t>Obligasi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Konversi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124901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7895" y="2743200"/>
            <a:ext cx="2326105" cy="17678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nd"/>
          <p:cNvSpPr>
            <a:spLocks noEditPoints="1" noChangeArrowheads="1"/>
          </p:cNvSpPr>
          <p:nvPr/>
        </p:nvSpPr>
        <p:spPr bwMode="auto">
          <a:xfrm>
            <a:off x="0" y="0"/>
            <a:ext cx="914400" cy="76200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3048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Soal</a:t>
            </a:r>
            <a:endParaRPr lang="en-US" sz="2800" dirty="0"/>
          </a:p>
        </p:txBody>
      </p:sp>
      <p:pic>
        <p:nvPicPr>
          <p:cNvPr id="4" name="Picture 5" descr="C:\Program Files\Microsoft Office\MEDIA\OFFICE12\Lines\BD2137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8200"/>
            <a:ext cx="5715000" cy="95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219200"/>
            <a:ext cx="4410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12.3 </a:t>
            </a:r>
            <a:r>
              <a:rPr lang="en-US" b="1" dirty="0" err="1" smtClean="0"/>
              <a:t>Penerbitan</a:t>
            </a:r>
            <a:r>
              <a:rPr lang="en-US" b="1" dirty="0" smtClean="0"/>
              <a:t> Wesel Bayar – </a:t>
            </a:r>
            <a:r>
              <a:rPr lang="en-US" b="1" dirty="0" err="1" smtClean="0"/>
              <a:t>Tunai</a:t>
            </a:r>
            <a:endParaRPr lang="en-US" b="1" dirty="0"/>
          </a:p>
        </p:txBody>
      </p:sp>
      <p:pic>
        <p:nvPicPr>
          <p:cNvPr id="6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276225" cy="2762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1676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PT Doha </a:t>
            </a:r>
            <a:r>
              <a:rPr lang="en-US" dirty="0" err="1" smtClean="0"/>
              <a:t>menerbitkan</a:t>
            </a:r>
            <a:r>
              <a:rPr lang="en-US" dirty="0" smtClean="0"/>
              <a:t> </a:t>
            </a:r>
            <a:r>
              <a:rPr lang="en-US" dirty="0" err="1" smtClean="0"/>
              <a:t>wesel</a:t>
            </a:r>
            <a:r>
              <a:rPr lang="en-US" dirty="0" smtClean="0"/>
              <a:t> </a:t>
            </a:r>
            <a:r>
              <a:rPr lang="en-US" dirty="0" err="1" smtClean="0"/>
              <a:t>bayar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nominal Rp100.000.000,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 tempo 3 </a:t>
            </a:r>
            <a:r>
              <a:rPr lang="en-US" dirty="0" err="1" smtClean="0"/>
              <a:t>tahun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. PT Doha </a:t>
            </a:r>
            <a:r>
              <a:rPr lang="en-US" dirty="0" err="1" smtClean="0"/>
              <a:t>menerima</a:t>
            </a:r>
            <a:r>
              <a:rPr lang="en-US" dirty="0" smtClean="0"/>
              <a:t> Rp86.383.760.</a:t>
            </a:r>
            <a:endParaRPr lang="en-US" dirty="0"/>
          </a:p>
        </p:txBody>
      </p:sp>
      <p:pic>
        <p:nvPicPr>
          <p:cNvPr id="8" name="Picture 4" descr="C:\Program Files\Microsoft Office\MEDIA\OFFICE12\Bullets\BD14565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381000" cy="381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81000" y="2667000"/>
            <a:ext cx="1157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Jawaban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3048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Tingkat </a:t>
            </a:r>
            <a:r>
              <a:rPr lang="en-US" dirty="0" err="1" smtClean="0"/>
              <a:t>bunga</a:t>
            </a:r>
            <a:r>
              <a:rPr lang="en-US" dirty="0" smtClean="0"/>
              <a:t> = Rp100.000.000 / (1 + </a:t>
            </a:r>
            <a:r>
              <a:rPr lang="en-US" dirty="0" err="1" smtClean="0"/>
              <a:t>i</a:t>
            </a:r>
            <a:r>
              <a:rPr lang="en-US" dirty="0" smtClean="0"/>
              <a:t>)³ = Rp86.383.760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 = 5%</a:t>
            </a:r>
          </a:p>
          <a:p>
            <a:endParaRPr lang="en-US" dirty="0" smtClean="0"/>
          </a:p>
          <a:p>
            <a:r>
              <a:rPr lang="en-US" dirty="0" smtClean="0"/>
              <a:t>Tingkat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5%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mengamortisasi</a:t>
            </a:r>
            <a:r>
              <a:rPr lang="en-US" dirty="0" smtClean="0"/>
              <a:t> </a:t>
            </a:r>
            <a:r>
              <a:rPr lang="en-US" dirty="0" err="1" smtClean="0"/>
              <a:t>diskonto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648200"/>
            <a:ext cx="1795882" cy="1833372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6482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2590801" y="5430722"/>
            <a:ext cx="3886200" cy="1318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</TotalTime>
  <Words>2205</Words>
  <Application>Microsoft Office PowerPoint</Application>
  <PresentationFormat>On-screen Show (4:3)</PresentationFormat>
  <Paragraphs>340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Bab 12 Liabilitas Jangka Panjang</vt:lpstr>
      <vt:lpstr>Definisi </vt:lpstr>
      <vt:lpstr>Slide 3</vt:lpstr>
      <vt:lpstr>Slide 4</vt:lpstr>
      <vt:lpstr>Pengakuan Awal dan Pengukuran</vt:lpstr>
      <vt:lpstr>Penerbitan Obligasi</vt:lpstr>
      <vt:lpstr>Slide 7</vt:lpstr>
      <vt:lpstr>Penerbitan Wesel Bayar</vt:lpstr>
      <vt:lpstr>Slide 9</vt:lpstr>
      <vt:lpstr>Slide 10</vt:lpstr>
      <vt:lpstr>Slide 11</vt:lpstr>
      <vt:lpstr>Slide 12</vt:lpstr>
      <vt:lpstr>Slide 13</vt:lpstr>
      <vt:lpstr>Pengukuran Setelah Pengakuan Awal</vt:lpstr>
      <vt:lpstr>Slide 15</vt:lpstr>
      <vt:lpstr>Slide 16</vt:lpstr>
      <vt:lpstr>Slide 17</vt:lpstr>
      <vt:lpstr>Slide 18</vt:lpstr>
      <vt:lpstr>Penghentian Pengakuan</vt:lpstr>
      <vt:lpstr>Slide 20</vt:lpstr>
      <vt:lpstr>Slide 21</vt:lpstr>
      <vt:lpstr>Slide 22</vt:lpstr>
      <vt:lpstr>Slide 23</vt:lpstr>
      <vt:lpstr>Pertukaran dan Modifikasi  Persyaratan Utang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Penyajian dan Pengungkapan</vt:lpstr>
      <vt:lpstr>Slide 33</vt:lpstr>
      <vt:lpstr>Slide 34</vt:lpstr>
      <vt:lpstr>Analisis Laporan Keuangan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Keuangan Menengah  Berbasis PSAK Buku 2</dc:title>
  <dc:creator>User</dc:creator>
  <cp:lastModifiedBy>Wida</cp:lastModifiedBy>
  <cp:revision>316</cp:revision>
  <dcterms:created xsi:type="dcterms:W3CDTF">2015-02-09T00:09:46Z</dcterms:created>
  <dcterms:modified xsi:type="dcterms:W3CDTF">2015-02-26T09:28:13Z</dcterms:modified>
</cp:coreProperties>
</file>