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4" r:id="rId4"/>
    <p:sldId id="257" r:id="rId5"/>
    <p:sldId id="265" r:id="rId6"/>
    <p:sldId id="258" r:id="rId7"/>
    <p:sldId id="259" r:id="rId8"/>
    <p:sldId id="267" r:id="rId9"/>
    <p:sldId id="262" r:id="rId10"/>
    <p:sldId id="270" r:id="rId11"/>
    <p:sldId id="26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FDB8-7181-CD1D-3E00-0F9214670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4BF0AEA-58E1-2A5B-70D4-CCD9D99D9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C91EDA3-CB0E-7EE4-EB85-DEF02A526097}"/>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5" name="Footer Placeholder 4">
            <a:extLst>
              <a:ext uri="{FF2B5EF4-FFF2-40B4-BE49-F238E27FC236}">
                <a16:creationId xmlns:a16="http://schemas.microsoft.com/office/drawing/2014/main" id="{734D5F7D-1704-3F5C-D83B-03790C434AB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7F4B147-A178-C936-51AD-7D950C27E471}"/>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92972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1EF2-CA24-4E9C-41C6-1647B30FD63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3619926-AC59-EE3C-B8AC-5DC188E2D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6F3B744-A6E7-27B1-9E82-AD76DA5DD9B2}"/>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5" name="Footer Placeholder 4">
            <a:extLst>
              <a:ext uri="{FF2B5EF4-FFF2-40B4-BE49-F238E27FC236}">
                <a16:creationId xmlns:a16="http://schemas.microsoft.com/office/drawing/2014/main" id="{3AD0B8E6-3F23-1864-D8B1-9850D8CCE1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9DAAA3-9197-A159-87E7-F7794BE76E09}"/>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29456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6F3257-4EBA-E255-C7AF-DAD58427AD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B74CC0B-F69C-DE28-62A4-8AE38470E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2F5534-96D4-81A1-6064-278A5DB10ACB}"/>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5" name="Footer Placeholder 4">
            <a:extLst>
              <a:ext uri="{FF2B5EF4-FFF2-40B4-BE49-F238E27FC236}">
                <a16:creationId xmlns:a16="http://schemas.microsoft.com/office/drawing/2014/main" id="{94E136EF-B205-5018-FB01-885EE394826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610D25B-8A8A-B83D-AC51-BAE79595C9DC}"/>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2338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6D92-A3DE-E653-4B8A-8C23FC67410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6863ABA-72F6-4471-63F3-7B1F6582F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28A6CFA-474F-F99B-8B49-E228BDC5634C}"/>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5" name="Footer Placeholder 4">
            <a:extLst>
              <a:ext uri="{FF2B5EF4-FFF2-40B4-BE49-F238E27FC236}">
                <a16:creationId xmlns:a16="http://schemas.microsoft.com/office/drawing/2014/main" id="{405F3E30-2936-AFCF-24FA-A0B3950A64A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7343FC1-E544-562E-86B6-34ED7CFF937D}"/>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25446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4E8D-B006-6FAB-A26F-472E96C17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C582EE5-7901-2CF6-6300-0F22D594B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8E8BC-4BC2-7279-6E48-E381AB3DEE79}"/>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5" name="Footer Placeholder 4">
            <a:extLst>
              <a:ext uri="{FF2B5EF4-FFF2-40B4-BE49-F238E27FC236}">
                <a16:creationId xmlns:a16="http://schemas.microsoft.com/office/drawing/2014/main" id="{9CBAE615-3158-3A7F-A202-098F24A8952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3FFA2DB-4511-3011-76D7-B062E21C5B2A}"/>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3407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1829-F622-8571-F224-471BD1F3188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49D4B1C-5A06-DF2B-47BF-E50E260CC9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D2F06C1-9D8F-723E-79D3-A140AF49CD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8E3305C-C4ED-C506-E8CC-D4A9F1595447}"/>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6" name="Footer Placeholder 5">
            <a:extLst>
              <a:ext uri="{FF2B5EF4-FFF2-40B4-BE49-F238E27FC236}">
                <a16:creationId xmlns:a16="http://schemas.microsoft.com/office/drawing/2014/main" id="{656B2765-26DD-B24F-6A25-9C4E9A19A6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FF51026-1EA4-E983-B58A-BB9D5069D08E}"/>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335929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45CE-5E42-E103-30BB-F0F1CF856245}"/>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BBC23BF-0810-B1C9-4A44-50C200278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AF634-4053-596C-99C4-594291565E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034CDC8-6606-814C-1F98-8C1A621CD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D47D1-A885-DC5F-3BFF-0490DDBE5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ECC85DB-7F41-EE0A-481C-0B5CA00A2013}"/>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8" name="Footer Placeholder 7">
            <a:extLst>
              <a:ext uri="{FF2B5EF4-FFF2-40B4-BE49-F238E27FC236}">
                <a16:creationId xmlns:a16="http://schemas.microsoft.com/office/drawing/2014/main" id="{7558B7B2-9B7A-E987-D03C-744E5F8C6FA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D4C89DD-1024-8F1C-C902-C350BFF0B8D6}"/>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423084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FF79-839C-7DDF-DB43-6400FA8725D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F6F27A4-7B58-EA2C-9FEB-98AB0A9D5F58}"/>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4" name="Footer Placeholder 3">
            <a:extLst>
              <a:ext uri="{FF2B5EF4-FFF2-40B4-BE49-F238E27FC236}">
                <a16:creationId xmlns:a16="http://schemas.microsoft.com/office/drawing/2014/main" id="{41CD45B9-1F74-8097-5B2F-BEDC889063AD}"/>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D4DC9987-1815-D740-1BF4-13AFA398C42F}"/>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520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4DAE1-B806-87C8-5B82-740E4C29442E}"/>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3" name="Footer Placeholder 2">
            <a:extLst>
              <a:ext uri="{FF2B5EF4-FFF2-40B4-BE49-F238E27FC236}">
                <a16:creationId xmlns:a16="http://schemas.microsoft.com/office/drawing/2014/main" id="{F49402F7-8CA2-19ED-1C5A-C87A128EFBD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C246502-3897-126B-EBC7-9BEAB576928C}"/>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346356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F772-26FB-9AC4-24F3-38BFCE91E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51B3DD1-FB90-2A8C-65DD-7BB4A7163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7367C6D-6161-D1FB-6BDD-B5DBB8848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05073-E119-DEF9-F964-E23A7DC42D08}"/>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6" name="Footer Placeholder 5">
            <a:extLst>
              <a:ext uri="{FF2B5EF4-FFF2-40B4-BE49-F238E27FC236}">
                <a16:creationId xmlns:a16="http://schemas.microsoft.com/office/drawing/2014/main" id="{F84D4D0A-F76C-481D-9AB7-1B147A94041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3542A16-79A4-253C-B4FB-1075A94BE851}"/>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11263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E140-165C-9212-31A8-A2B6578B5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3E141450-0A0C-C524-4924-2807A7D85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91D4521-A74A-F5B2-4089-967AA013C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B6F43-C71B-3343-6E36-E82FCCA2B044}"/>
              </a:ext>
            </a:extLst>
          </p:cNvPr>
          <p:cNvSpPr>
            <a:spLocks noGrp="1"/>
          </p:cNvSpPr>
          <p:nvPr>
            <p:ph type="dt" sz="half" idx="10"/>
          </p:nvPr>
        </p:nvSpPr>
        <p:spPr/>
        <p:txBody>
          <a:bodyPr/>
          <a:lstStyle/>
          <a:p>
            <a:fld id="{5F15789A-F5E8-46D5-A70E-37E24114EA62}" type="datetimeFigureOut">
              <a:rPr lang="en-ID" smtClean="0"/>
              <a:t>03/10/2024</a:t>
            </a:fld>
            <a:endParaRPr lang="en-ID"/>
          </a:p>
        </p:txBody>
      </p:sp>
      <p:sp>
        <p:nvSpPr>
          <p:cNvPr id="6" name="Footer Placeholder 5">
            <a:extLst>
              <a:ext uri="{FF2B5EF4-FFF2-40B4-BE49-F238E27FC236}">
                <a16:creationId xmlns:a16="http://schemas.microsoft.com/office/drawing/2014/main" id="{FBBDD337-D6E1-4901-0F4D-F11E4C04097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BDE1DC-0313-5BD6-C963-6DDB5F69518B}"/>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0279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AF439-E288-0119-30F8-AD0E9A500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6FACB42-07A1-E9BD-3C95-6BCADAC04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6F60A62-9036-2EEB-B4DF-6AC33994A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5789A-F5E8-46D5-A70E-37E24114EA62}" type="datetimeFigureOut">
              <a:rPr lang="en-ID" smtClean="0"/>
              <a:t>03/10/2024</a:t>
            </a:fld>
            <a:endParaRPr lang="en-ID"/>
          </a:p>
        </p:txBody>
      </p:sp>
      <p:sp>
        <p:nvSpPr>
          <p:cNvPr id="5" name="Footer Placeholder 4">
            <a:extLst>
              <a:ext uri="{FF2B5EF4-FFF2-40B4-BE49-F238E27FC236}">
                <a16:creationId xmlns:a16="http://schemas.microsoft.com/office/drawing/2014/main" id="{4EEAD372-335B-B683-9B1F-D188F4DE3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5A51055-1380-A5BE-B791-E06C104AB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1D03-891D-41D7-B8DF-93F8394A3CCF}" type="slidenum">
              <a:rPr lang="en-ID" smtClean="0"/>
              <a:t>‹#›</a:t>
            </a:fld>
            <a:endParaRPr lang="en-ID"/>
          </a:p>
        </p:txBody>
      </p:sp>
    </p:spTree>
    <p:extLst>
      <p:ext uri="{BB962C8B-B14F-4D97-AF65-F5344CB8AC3E}">
        <p14:creationId xmlns:p14="http://schemas.microsoft.com/office/powerpoint/2010/main" val="425242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B69F9-52E4-7071-5968-64C2D3E70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16B992-460B-E93F-1DFE-9C495A6A7DE3}"/>
              </a:ext>
            </a:extLst>
          </p:cNvPr>
          <p:cNvSpPr>
            <a:spLocks noGrp="1"/>
          </p:cNvSpPr>
          <p:nvPr>
            <p:ph type="ctrTitle"/>
          </p:nvPr>
        </p:nvSpPr>
        <p:spPr>
          <a:xfrm>
            <a:off x="1393370" y="3077027"/>
            <a:ext cx="9144000" cy="2387600"/>
          </a:xfrm>
        </p:spPr>
        <p:txBody>
          <a:bodyPr>
            <a:normAutofit fontScale="90000"/>
          </a:bodyPr>
          <a:lstStyle/>
          <a:p>
            <a:pPr marL="270510">
              <a:tabLst>
                <a:tab pos="1980565" algn="l"/>
              </a:tabLst>
            </a:pPr>
            <a:r>
              <a:rPr lang="en-US" sz="7200" b="1" dirty="0">
                <a:solidFill>
                  <a:schemeClr val="accent5">
                    <a:lumMod val="50000"/>
                  </a:schemeClr>
                </a:solidFill>
                <a:latin typeface="Calibri" panose="020F0502020204030204" pitchFamily="34" charset="0"/>
                <a:ea typeface="Calibri" panose="020F0502020204030204" pitchFamily="34" charset="0"/>
              </a:rPr>
              <a:t>Search Engine </a:t>
            </a:r>
            <a:br>
              <a:rPr lang="en-US" sz="7200" b="1" dirty="0">
                <a:solidFill>
                  <a:schemeClr val="accent5">
                    <a:lumMod val="50000"/>
                  </a:schemeClr>
                </a:solidFill>
                <a:latin typeface="Calibri" panose="020F0502020204030204" pitchFamily="34" charset="0"/>
                <a:ea typeface="Calibri" panose="020F0502020204030204" pitchFamily="34" charset="0"/>
              </a:rPr>
            </a:br>
            <a:r>
              <a:rPr lang="en-US" sz="7200" b="1" dirty="0">
                <a:solidFill>
                  <a:schemeClr val="accent5">
                    <a:lumMod val="50000"/>
                  </a:schemeClr>
                </a:solidFill>
                <a:latin typeface="Calibri" panose="020F0502020204030204" pitchFamily="34" charset="0"/>
                <a:ea typeface="Calibri" panose="020F0502020204030204" pitchFamily="34" charset="0"/>
              </a:rPr>
              <a:t>Marketing </a:t>
            </a:r>
            <a:r>
              <a:rPr lang="en-US" sz="1800" b="1" dirty="0">
                <a:solidFill>
                  <a:schemeClr val="accent5">
                    <a:lumMod val="50000"/>
                  </a:schemeClr>
                </a:solidFill>
                <a:effectLst/>
                <a:latin typeface="Calibri" panose="020F0502020204030204" pitchFamily="34" charset="0"/>
                <a:ea typeface="Calibri" panose="020F0502020204030204" pitchFamily="34" charset="0"/>
              </a:rPr>
              <a:t>	</a:t>
            </a:r>
            <a:r>
              <a:rPr lang="en-US" sz="1800" b="1" dirty="0">
                <a:solidFill>
                  <a:schemeClr val="accent5">
                    <a:lumMod val="50000"/>
                  </a:schemeClr>
                </a:solidFill>
                <a:effectLst/>
                <a:latin typeface="Calibri" panose="020F0502020204030204" pitchFamily="34" charset="0"/>
                <a:ea typeface="Times New Roman" panose="02020603050405020304" pitchFamily="18" charset="0"/>
              </a:rPr>
              <a:t> </a:t>
            </a:r>
            <a:br>
              <a:rPr lang="en-ID" sz="1800" dirty="0">
                <a:solidFill>
                  <a:schemeClr val="accent5">
                    <a:lumMod val="50000"/>
                  </a:schemeClr>
                </a:solidFill>
                <a:effectLst/>
                <a:latin typeface="Times New Roman" panose="02020603050405020304" pitchFamily="18" charset="0"/>
                <a:ea typeface="Times New Roman" panose="02020603050405020304" pitchFamily="18" charset="0"/>
              </a:rPr>
            </a:br>
            <a:r>
              <a:rPr lang="en-US" sz="4400" b="1" dirty="0">
                <a:solidFill>
                  <a:srgbClr val="7030A0"/>
                </a:solidFill>
                <a:effectLst/>
                <a:latin typeface="Calibri" panose="020F0502020204030204" pitchFamily="34" charset="0"/>
                <a:ea typeface="Calibri" panose="020F0502020204030204" pitchFamily="34" charset="0"/>
              </a:rPr>
              <a:t>Kode MK	: BDG23422</a:t>
            </a:r>
            <a:r>
              <a:rPr lang="en-US" sz="4400" b="1" dirty="0">
                <a:solidFill>
                  <a:srgbClr val="7030A0"/>
                </a:solidFill>
                <a:effectLst/>
                <a:latin typeface="Calibri" panose="020F0502020204030204" pitchFamily="34" charset="0"/>
                <a:ea typeface="Times New Roman" panose="02020603050405020304" pitchFamily="18" charset="0"/>
              </a:rPr>
              <a:t> </a:t>
            </a:r>
            <a:br>
              <a:rPr lang="en-ID" sz="1800" dirty="0">
                <a:effectLst/>
                <a:latin typeface="Times New Roman" panose="02020603050405020304" pitchFamily="18" charset="0"/>
                <a:ea typeface="Times New Roman" panose="02020603050405020304" pitchFamily="18" charset="0"/>
              </a:rPr>
            </a:br>
            <a:endParaRPr lang="en-ID" dirty="0"/>
          </a:p>
        </p:txBody>
      </p:sp>
      <p:sp>
        <p:nvSpPr>
          <p:cNvPr id="3" name="Subtitle 2">
            <a:extLst>
              <a:ext uri="{FF2B5EF4-FFF2-40B4-BE49-F238E27FC236}">
                <a16:creationId xmlns:a16="http://schemas.microsoft.com/office/drawing/2014/main" id="{42BD06AC-73CE-F163-8F9B-B6D609643731}"/>
              </a:ext>
            </a:extLst>
          </p:cNvPr>
          <p:cNvSpPr>
            <a:spLocks noGrp="1"/>
          </p:cNvSpPr>
          <p:nvPr>
            <p:ph type="subTitle" idx="1"/>
          </p:nvPr>
        </p:nvSpPr>
        <p:spPr>
          <a:xfrm>
            <a:off x="2209801" y="1088571"/>
            <a:ext cx="9144000" cy="4974772"/>
          </a:xfrm>
          <a:ln>
            <a:noFill/>
          </a:ln>
        </p:spPr>
        <p:txBody>
          <a:bodyPr>
            <a:normAutofit/>
          </a:bodyPr>
          <a:lstStyle/>
          <a:p>
            <a:r>
              <a:rPr lang="en-US" sz="6600" dirty="0">
                <a:ln>
                  <a:solidFill>
                    <a:schemeClr val="tx1"/>
                  </a:solidFill>
                </a:ln>
                <a:solidFill>
                  <a:srgbClr val="FFC000"/>
                </a:solidFill>
                <a:latin typeface="Arial Black" panose="020B0A04020102020204" pitchFamily="34" charset="0"/>
              </a:rPr>
              <a:t>TUGAS &amp; PROJECT</a:t>
            </a:r>
            <a:endParaRPr lang="en-ID" sz="6600" dirty="0">
              <a:ln>
                <a:solidFill>
                  <a:schemeClr val="tx1"/>
                </a:solidFill>
              </a:ln>
              <a:solidFill>
                <a:srgbClr val="FFC000"/>
              </a:solidFill>
              <a:latin typeface="Arial Black" panose="020B0A04020102020204" pitchFamily="34" charset="0"/>
            </a:endParaRPr>
          </a:p>
        </p:txBody>
      </p:sp>
    </p:spTree>
    <p:extLst>
      <p:ext uri="{BB962C8B-B14F-4D97-AF65-F5344CB8AC3E}">
        <p14:creationId xmlns:p14="http://schemas.microsoft.com/office/powerpoint/2010/main" val="207054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C4C1D-1C67-F69A-29F7-2694048C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ECAE90-1B93-1AD0-C98B-D6891BB2AFB0}"/>
              </a:ext>
            </a:extLst>
          </p:cNvPr>
          <p:cNvSpPr txBox="1"/>
          <p:nvPr/>
        </p:nvSpPr>
        <p:spPr>
          <a:xfrm>
            <a:off x="2046514" y="751112"/>
            <a:ext cx="7750629" cy="1569660"/>
          </a:xfrm>
          <a:prstGeom prst="rect">
            <a:avLst/>
          </a:prstGeom>
          <a:noFill/>
        </p:spPr>
        <p:txBody>
          <a:bodyPr wrap="square" rtlCol="0">
            <a:spAutoFit/>
          </a:bodyPr>
          <a:lstStyle/>
          <a:p>
            <a:pPr algn="ctr"/>
            <a:r>
              <a:rPr lang="en-US" sz="4800" b="1" dirty="0">
                <a:solidFill>
                  <a:schemeClr val="accent5">
                    <a:lumMod val="50000"/>
                  </a:schemeClr>
                </a:solidFill>
                <a:effectLst/>
                <a:latin typeface="Calibri" panose="020F0502020204030204" pitchFamily="34" charset="0"/>
                <a:ea typeface="Calibri" panose="020F0502020204030204" pitchFamily="34" charset="0"/>
              </a:rPr>
              <a:t>Langkah-</a:t>
            </a:r>
            <a:r>
              <a:rPr lang="en-US" sz="4800" b="1" dirty="0" err="1">
                <a:solidFill>
                  <a:schemeClr val="accent5">
                    <a:lumMod val="50000"/>
                  </a:schemeClr>
                </a:solidFill>
                <a:effectLst/>
                <a:latin typeface="Calibri" panose="020F0502020204030204" pitchFamily="34" charset="0"/>
                <a:ea typeface="Calibri" panose="020F0502020204030204" pitchFamily="34" charset="0"/>
              </a:rPr>
              <a:t>langkah</a:t>
            </a:r>
            <a:r>
              <a:rPr lang="en-US" sz="4800" b="1" dirty="0">
                <a:solidFill>
                  <a:schemeClr val="accent5">
                    <a:lumMod val="50000"/>
                  </a:schemeClr>
                </a:solidFill>
                <a:effectLst/>
                <a:latin typeface="Calibri" panose="020F0502020204030204" pitchFamily="34" charset="0"/>
                <a:ea typeface="Calibri" panose="020F0502020204030204" pitchFamily="34" charset="0"/>
              </a:rPr>
              <a:t> </a:t>
            </a:r>
            <a:r>
              <a:rPr lang="en-US" sz="4800" b="1" dirty="0" err="1">
                <a:solidFill>
                  <a:schemeClr val="accent5">
                    <a:lumMod val="50000"/>
                  </a:schemeClr>
                </a:solidFill>
                <a:effectLst/>
                <a:latin typeface="Calibri" panose="020F0502020204030204" pitchFamily="34" charset="0"/>
                <a:ea typeface="Calibri" panose="020F0502020204030204" pitchFamily="34" charset="0"/>
              </a:rPr>
              <a:t>Proyek</a:t>
            </a:r>
            <a:r>
              <a:rPr lang="en-US" sz="4800" b="1" dirty="0">
                <a:solidFill>
                  <a:schemeClr val="accent5">
                    <a:lumMod val="50000"/>
                  </a:schemeClr>
                </a:solidFill>
                <a:effectLst/>
                <a:latin typeface="Calibri" panose="020F0502020204030204" pitchFamily="34" charset="0"/>
                <a:ea typeface="Calibri" panose="020F0502020204030204" pitchFamily="34" charset="0"/>
              </a:rPr>
              <a:t>:</a:t>
            </a:r>
          </a:p>
          <a:p>
            <a:pPr algn="ctr"/>
            <a:endParaRPr lang="en-ID" sz="4800" dirty="0"/>
          </a:p>
        </p:txBody>
      </p:sp>
      <p:sp>
        <p:nvSpPr>
          <p:cNvPr id="4" name="Rectangle: Rounded Corners 3">
            <a:extLst>
              <a:ext uri="{FF2B5EF4-FFF2-40B4-BE49-F238E27FC236}">
                <a16:creationId xmlns:a16="http://schemas.microsoft.com/office/drawing/2014/main" id="{19B9F9D6-EFCF-4351-53F7-15D45DFD7497}"/>
              </a:ext>
            </a:extLst>
          </p:cNvPr>
          <p:cNvSpPr/>
          <p:nvPr/>
        </p:nvSpPr>
        <p:spPr>
          <a:xfrm>
            <a:off x="936172" y="1719944"/>
            <a:ext cx="3265715"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6A365EF3-E267-2AC0-02BF-7E6DD07AF688}"/>
              </a:ext>
            </a:extLst>
          </p:cNvPr>
          <p:cNvSpPr/>
          <p:nvPr/>
        </p:nvSpPr>
        <p:spPr>
          <a:xfrm>
            <a:off x="4484914" y="1774372"/>
            <a:ext cx="3222167"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F4B9BA97-E315-0218-2CBB-ED2EF8E550C1}"/>
              </a:ext>
            </a:extLst>
          </p:cNvPr>
          <p:cNvSpPr/>
          <p:nvPr/>
        </p:nvSpPr>
        <p:spPr>
          <a:xfrm>
            <a:off x="8098964" y="1719944"/>
            <a:ext cx="3135093"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7EEA2EB3-0C56-3A4E-8F4C-351196F335D6}"/>
              </a:ext>
            </a:extLst>
          </p:cNvPr>
          <p:cNvSpPr txBox="1"/>
          <p:nvPr/>
        </p:nvSpPr>
        <p:spPr>
          <a:xfrm>
            <a:off x="947057" y="1992084"/>
            <a:ext cx="2950029" cy="2669962"/>
          </a:xfrm>
          <a:prstGeom prst="rect">
            <a:avLst/>
          </a:prstGeom>
          <a:noFill/>
        </p:spPr>
        <p:txBody>
          <a:bodyPr wrap="square" rtlCol="0">
            <a:spAutoFit/>
          </a:bodyPr>
          <a:lstStyle/>
          <a:p>
            <a:pPr marL="271463" lvl="0" indent="-271463" algn="just">
              <a:lnSpc>
                <a:spcPct val="115000"/>
              </a:lnSpc>
            </a:pPr>
            <a:r>
              <a:rPr lang="af-ZA" sz="2000" b="1" dirty="0">
                <a:effectLst/>
                <a:latin typeface="Calibri" panose="020F0502020204030204" pitchFamily="34" charset="0"/>
                <a:ea typeface="Calibri" panose="020F0502020204030204" pitchFamily="34" charset="0"/>
              </a:rPr>
              <a:t>d. Penerapan Strategi on page SEO</a:t>
            </a:r>
            <a:endParaRPr lang="en-ID" sz="2000" dirty="0">
              <a:effectLst/>
              <a:latin typeface="Arial" panose="020B0604020202020204" pitchFamily="34" charset="0"/>
              <a:ea typeface="Arial" panose="020B0604020202020204" pitchFamily="34" charset="0"/>
            </a:endParaRPr>
          </a:p>
          <a:p>
            <a:pPr marL="271463" algn="just">
              <a:lnSpc>
                <a:spcPct val="115000"/>
              </a:lnSpc>
            </a:pPr>
            <a:r>
              <a:rPr lang="af-ZA" sz="1800" dirty="0">
                <a:effectLst/>
                <a:latin typeface="Calibri" panose="020F0502020204030204" pitchFamily="34" charset="0"/>
                <a:ea typeface="Calibri" panose="020F0502020204030204" pitchFamily="34" charset="0"/>
              </a:rPr>
              <a:t>Terapkan </a:t>
            </a:r>
            <a:r>
              <a:rPr lang="af-ZA" sz="1800" i="1" dirty="0">
                <a:effectLst/>
                <a:latin typeface="Calibri" panose="020F0502020204030204" pitchFamily="34" charset="0"/>
                <a:ea typeface="Calibri" panose="020F0502020204030204" pitchFamily="34" charset="0"/>
              </a:rPr>
              <a:t>On-Page SEO</a:t>
            </a:r>
            <a:r>
              <a:rPr lang="af-ZA" sz="1800" dirty="0">
                <a:effectLst/>
                <a:latin typeface="Calibri" panose="020F0502020204030204" pitchFamily="34" charset="0"/>
                <a:ea typeface="Calibri" panose="020F0502020204030204" pitchFamily="34" charset="0"/>
              </a:rPr>
              <a:t> dengan mengoptimalkan elemen seperti tag judul, meta deskripsi, struktur URL, dan konten.</a:t>
            </a:r>
            <a:endParaRPr lang="en-ID" sz="1800" dirty="0">
              <a:effectLst/>
              <a:latin typeface="Arial" panose="020B0604020202020204" pitchFamily="34" charset="0"/>
              <a:ea typeface="Arial" panose="020B0604020202020204" pitchFamily="34" charset="0"/>
            </a:endParaRPr>
          </a:p>
          <a:p>
            <a:endParaRPr lang="en-ID" dirty="0"/>
          </a:p>
        </p:txBody>
      </p:sp>
      <p:sp>
        <p:nvSpPr>
          <p:cNvPr id="10" name="TextBox 9">
            <a:extLst>
              <a:ext uri="{FF2B5EF4-FFF2-40B4-BE49-F238E27FC236}">
                <a16:creationId xmlns:a16="http://schemas.microsoft.com/office/drawing/2014/main" id="{76A75C4C-229C-1F23-A51D-39F89B4D3B7C}"/>
              </a:ext>
            </a:extLst>
          </p:cNvPr>
          <p:cNvSpPr txBox="1"/>
          <p:nvPr/>
        </p:nvSpPr>
        <p:spPr>
          <a:xfrm>
            <a:off x="4702626" y="1970313"/>
            <a:ext cx="2917371" cy="3717941"/>
          </a:xfrm>
          <a:prstGeom prst="rect">
            <a:avLst/>
          </a:prstGeom>
          <a:noFill/>
        </p:spPr>
        <p:txBody>
          <a:bodyPr wrap="square" rtlCol="0">
            <a:spAutoFit/>
          </a:bodyPr>
          <a:lstStyle/>
          <a:p>
            <a:pPr marL="271463" lvl="0" indent="-271463">
              <a:lnSpc>
                <a:spcPct val="115000"/>
              </a:lnSpc>
            </a:pPr>
            <a:r>
              <a:rPr lang="af-ZA" sz="2000" b="1" dirty="0">
                <a:effectLst/>
                <a:latin typeface="Calibri" panose="020F0502020204030204" pitchFamily="34" charset="0"/>
                <a:ea typeface="Calibri" panose="020F0502020204030204" pitchFamily="34" charset="0"/>
              </a:rPr>
              <a:t>e. Penerapan Strategi Off-Page SEO</a:t>
            </a:r>
            <a:endParaRPr lang="en-ID" sz="2000" dirty="0">
              <a:effectLst/>
              <a:latin typeface="Arial" panose="020B0604020202020204" pitchFamily="34" charset="0"/>
              <a:ea typeface="Arial" panose="020B0604020202020204" pitchFamily="34" charset="0"/>
            </a:endParaRPr>
          </a:p>
          <a:p>
            <a:pPr marL="174625" indent="96838">
              <a:lnSpc>
                <a:spcPct val="115000"/>
              </a:lnSpc>
            </a:pPr>
            <a:r>
              <a:rPr lang="af-ZA" dirty="0">
                <a:effectLst/>
                <a:latin typeface="Calibri" panose="020F0502020204030204" pitchFamily="34" charset="0"/>
                <a:ea typeface="Calibri" panose="020F0502020204030204" pitchFamily="34" charset="0"/>
              </a:rPr>
              <a:t>Kembangkan strategi </a:t>
            </a:r>
            <a:r>
              <a:rPr lang="af-ZA" i="1" dirty="0">
                <a:effectLst/>
                <a:latin typeface="Calibri" panose="020F0502020204030204" pitchFamily="34" charset="0"/>
                <a:ea typeface="Calibri" panose="020F0502020204030204" pitchFamily="34" charset="0"/>
              </a:rPr>
              <a:t>Off-Page SEO</a:t>
            </a:r>
            <a:r>
              <a:rPr lang="af-ZA" dirty="0">
                <a:effectLst/>
                <a:latin typeface="Calibri" panose="020F0502020204030204" pitchFamily="34" charset="0"/>
                <a:ea typeface="Calibri" panose="020F0502020204030204" pitchFamily="34" charset="0"/>
              </a:rPr>
              <a:t> seperti membangun backlink berkualitas dan mengoptimalkan Google My Business untuk meningkatkan otoritas domain dan visibilitas lokal.</a:t>
            </a:r>
            <a:endParaRPr lang="en-ID" dirty="0">
              <a:latin typeface="Arial" panose="020B0604020202020204" pitchFamily="34" charset="0"/>
              <a:ea typeface="Calibri" panose="020F0502020204030204" pitchFamily="34" charset="0"/>
            </a:endParaRPr>
          </a:p>
          <a:p>
            <a:endParaRPr lang="en-ID" sz="2400" dirty="0"/>
          </a:p>
        </p:txBody>
      </p:sp>
      <p:sp>
        <p:nvSpPr>
          <p:cNvPr id="11" name="TextBox 10">
            <a:extLst>
              <a:ext uri="{FF2B5EF4-FFF2-40B4-BE49-F238E27FC236}">
                <a16:creationId xmlns:a16="http://schemas.microsoft.com/office/drawing/2014/main" id="{1D3CC13E-6F7E-59EB-6BCA-188C292448F9}"/>
              </a:ext>
            </a:extLst>
          </p:cNvPr>
          <p:cNvSpPr txBox="1"/>
          <p:nvPr/>
        </p:nvSpPr>
        <p:spPr>
          <a:xfrm>
            <a:off x="8229600" y="2035627"/>
            <a:ext cx="2950029" cy="3222421"/>
          </a:xfrm>
          <a:prstGeom prst="rect">
            <a:avLst/>
          </a:prstGeom>
          <a:noFill/>
        </p:spPr>
        <p:txBody>
          <a:bodyPr wrap="square" rtlCol="0">
            <a:spAutoFit/>
          </a:bodyPr>
          <a:lstStyle/>
          <a:p>
            <a:pPr marL="358775" indent="-358775">
              <a:lnSpc>
                <a:spcPct val="115000"/>
              </a:lnSpc>
            </a:pPr>
            <a:r>
              <a:rPr lang="en-ID" sz="2000" b="1" dirty="0">
                <a:latin typeface="Arial" panose="020B0604020202020204" pitchFamily="34" charset="0"/>
                <a:ea typeface="Calibri" panose="020F0502020204030204" pitchFamily="34" charset="0"/>
              </a:rPr>
              <a:t>f. </a:t>
            </a:r>
            <a:r>
              <a:rPr lang="af-ZA" sz="2000" b="1" dirty="0">
                <a:effectLst/>
                <a:latin typeface="Calibri" panose="020F0502020204030204" pitchFamily="34" charset="0"/>
                <a:ea typeface="Calibri" panose="020F0502020204030204" pitchFamily="34" charset="0"/>
              </a:rPr>
              <a:t>Implementasi Paid Advertising (SEM)</a:t>
            </a:r>
            <a:endParaRPr lang="en-ID" sz="2000" dirty="0">
              <a:effectLst/>
              <a:latin typeface="Arial" panose="020B0604020202020204" pitchFamily="34" charset="0"/>
              <a:ea typeface="Arial" panose="020B0604020202020204" pitchFamily="34" charset="0"/>
            </a:endParaRPr>
          </a:p>
          <a:p>
            <a:pPr marL="358775">
              <a:lnSpc>
                <a:spcPct val="115000"/>
              </a:lnSpc>
            </a:pPr>
            <a:r>
              <a:rPr lang="af-ZA" sz="1600" dirty="0">
                <a:effectLst/>
                <a:latin typeface="Calibri" panose="020F0502020204030204" pitchFamily="34" charset="0"/>
                <a:ea typeface="Calibri" panose="020F0502020204030204" pitchFamily="34" charset="0"/>
              </a:rPr>
              <a:t>Buat kampanye iklan berbayar dengan Google Ads atau platform SEM lainnya, menggunakan hasil penelitian kata kunci. Atur budget, target audiens, dan tujuan kampanye.</a:t>
            </a:r>
            <a:endParaRPr lang="en-ID" sz="1600" dirty="0"/>
          </a:p>
          <a:p>
            <a:pPr marL="358775" indent="-271463"/>
            <a:endParaRPr lang="en-ID" sz="2400" dirty="0"/>
          </a:p>
        </p:txBody>
      </p:sp>
    </p:spTree>
    <p:extLst>
      <p:ext uri="{BB962C8B-B14F-4D97-AF65-F5344CB8AC3E}">
        <p14:creationId xmlns:p14="http://schemas.microsoft.com/office/powerpoint/2010/main" val="365607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D1A36-6E8D-EE99-8E86-409E3C48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E9239C-BA32-B46E-4D60-921079748C20}"/>
              </a:ext>
            </a:extLst>
          </p:cNvPr>
          <p:cNvSpPr txBox="1"/>
          <p:nvPr/>
        </p:nvSpPr>
        <p:spPr>
          <a:xfrm>
            <a:off x="1306286" y="1175653"/>
            <a:ext cx="10123713" cy="5041508"/>
          </a:xfrm>
          <a:prstGeom prst="rect">
            <a:avLst/>
          </a:prstGeom>
          <a:noFill/>
        </p:spPr>
        <p:txBody>
          <a:bodyPr wrap="square" rtlCol="0">
            <a:spAutoFit/>
          </a:bodyPr>
          <a:lstStyle/>
          <a:p>
            <a:pPr marL="859155" algn="just">
              <a:lnSpc>
                <a:spcPct val="115000"/>
              </a:lnSpc>
            </a:pPr>
            <a:endParaRPr lang="en-ID" sz="1800" dirty="0">
              <a:effectLst/>
              <a:latin typeface="Arial" panose="020B0604020202020204" pitchFamily="34" charset="0"/>
              <a:ea typeface="Arial" panose="020B0604020202020204" pitchFamily="34" charset="0"/>
            </a:endParaRPr>
          </a:p>
          <a:p>
            <a:pPr lvl="0" algn="just">
              <a:lnSpc>
                <a:spcPct val="115000"/>
              </a:lnSpc>
            </a:pPr>
            <a:r>
              <a:rPr lang="af-ZA" sz="2000" b="1" dirty="0">
                <a:effectLst/>
                <a:latin typeface="Calibri" panose="020F0502020204030204" pitchFamily="34" charset="0"/>
                <a:ea typeface="Calibri" panose="020F0502020204030204" pitchFamily="34" charset="0"/>
              </a:rPr>
              <a:t>g</a:t>
            </a:r>
            <a:r>
              <a:rPr lang="af-ZA" sz="2400" b="1" dirty="0">
                <a:effectLst/>
                <a:latin typeface="Calibri" panose="020F0502020204030204" pitchFamily="34" charset="0"/>
                <a:ea typeface="Calibri" panose="020F0502020204030204" pitchFamily="34" charset="0"/>
              </a:rPr>
              <a:t>. Monitoring dan Evaluasi Kampanye</a:t>
            </a:r>
            <a:endParaRPr lang="en-ID" sz="2400" dirty="0">
              <a:effectLst/>
              <a:latin typeface="Arial" panose="020B0604020202020204" pitchFamily="34" charset="0"/>
              <a:ea typeface="Arial" panose="020B0604020202020204" pitchFamily="34" charset="0"/>
            </a:endParaRPr>
          </a:p>
          <a:p>
            <a:pPr marL="859155" algn="just">
              <a:lnSpc>
                <a:spcPct val="115000"/>
              </a:lnSpc>
            </a:pPr>
            <a:r>
              <a:rPr lang="af-ZA" sz="2000" dirty="0">
                <a:effectLst/>
                <a:latin typeface="Calibri" panose="020F0502020204030204" pitchFamily="34" charset="0"/>
                <a:ea typeface="Calibri" panose="020F0502020204030204" pitchFamily="34" charset="0"/>
              </a:rPr>
              <a:t>Pantau kinerja kampanye SEM dan SEO menggunakan Google Analytics. Kumpulkan data seperti konversi, bounce rate, dan ROI iklan.</a:t>
            </a:r>
            <a:endParaRPr lang="en-ID" sz="2000" dirty="0">
              <a:effectLst/>
              <a:latin typeface="Arial" panose="020B0604020202020204" pitchFamily="34" charset="0"/>
              <a:ea typeface="Arial" panose="020B0604020202020204" pitchFamily="34" charset="0"/>
            </a:endParaRPr>
          </a:p>
          <a:p>
            <a:pPr lvl="0" algn="ctr">
              <a:lnSpc>
                <a:spcPct val="30000"/>
              </a:lnSpc>
            </a:pPr>
            <a:endParaRPr lang="en-ID" dirty="0"/>
          </a:p>
          <a:p>
            <a:pPr lvl="0" algn="just">
              <a:lnSpc>
                <a:spcPct val="115000"/>
              </a:lnSpc>
            </a:pPr>
            <a:r>
              <a:rPr lang="af-ZA" sz="1800" b="1" dirty="0">
                <a:effectLst/>
                <a:latin typeface="Calibri" panose="020F0502020204030204" pitchFamily="34" charset="0"/>
                <a:ea typeface="Calibri" panose="020F0502020204030204" pitchFamily="34" charset="0"/>
              </a:rPr>
              <a:t>h</a:t>
            </a:r>
            <a:r>
              <a:rPr lang="af-ZA" sz="2400" b="1" dirty="0">
                <a:effectLst/>
                <a:latin typeface="Calibri" panose="020F0502020204030204" pitchFamily="34" charset="0"/>
                <a:ea typeface="Calibri" panose="020F0502020204030204" pitchFamily="34" charset="0"/>
              </a:rPr>
              <a:t>. Penyusunan Laporan Akhir</a:t>
            </a:r>
            <a:endParaRPr lang="en-ID" sz="2400" dirty="0">
              <a:effectLst/>
              <a:latin typeface="Arial" panose="020B0604020202020204" pitchFamily="34" charset="0"/>
              <a:ea typeface="Arial" panose="020B0604020202020204" pitchFamily="34" charset="0"/>
            </a:endParaRPr>
          </a:p>
          <a:p>
            <a:pPr marL="859155" algn="just">
              <a:lnSpc>
                <a:spcPct val="115000"/>
              </a:lnSpc>
            </a:pPr>
            <a:r>
              <a:rPr lang="af-ZA" sz="2000" dirty="0">
                <a:effectLst/>
                <a:latin typeface="Calibri" panose="020F0502020204030204" pitchFamily="34" charset="0"/>
                <a:ea typeface="Calibri" panose="020F0502020204030204" pitchFamily="34" charset="0"/>
              </a:rPr>
              <a:t>Buat laporan yang mencakup hasil kinerja kampanye, analisis data, dan rekomendasi perbaikan untuk peningkatan kampanye di masa mendatang.</a:t>
            </a:r>
            <a:endParaRPr lang="en-ID" sz="2000" dirty="0">
              <a:effectLst/>
              <a:latin typeface="Arial" panose="020B0604020202020204" pitchFamily="34" charset="0"/>
              <a:ea typeface="Arial" panose="020B0604020202020204" pitchFamily="34" charset="0"/>
            </a:endParaRPr>
          </a:p>
          <a:p>
            <a:pPr lvl="0" algn="just">
              <a:lnSpc>
                <a:spcPct val="115000"/>
              </a:lnSpc>
            </a:pPr>
            <a:r>
              <a:rPr lang="af-ZA" sz="1800" b="1" dirty="0">
                <a:effectLst/>
                <a:latin typeface="Calibri" panose="020F0502020204030204" pitchFamily="34" charset="0"/>
                <a:ea typeface="Calibri" panose="020F0502020204030204" pitchFamily="34" charset="0"/>
              </a:rPr>
              <a:t>i. </a:t>
            </a:r>
            <a:r>
              <a:rPr lang="af-ZA" sz="2400" b="1" dirty="0">
                <a:effectLst/>
                <a:latin typeface="Calibri" panose="020F0502020204030204" pitchFamily="34" charset="0"/>
                <a:ea typeface="Calibri" panose="020F0502020204030204" pitchFamily="34" charset="0"/>
              </a:rPr>
              <a:t>Penilaian Proyek</a:t>
            </a:r>
            <a:endParaRPr lang="en-ID" sz="2400" dirty="0">
              <a:effectLst/>
              <a:latin typeface="Arial" panose="020B0604020202020204" pitchFamily="34" charset="0"/>
              <a:ea typeface="Arial" panose="020B0604020202020204" pitchFamily="34" charset="0"/>
            </a:endParaRPr>
          </a:p>
          <a:p>
            <a:pPr marL="859155" algn="just">
              <a:lnSpc>
                <a:spcPct val="115000"/>
              </a:lnSpc>
            </a:pPr>
            <a:r>
              <a:rPr lang="af-ZA" sz="2000" dirty="0">
                <a:effectLst/>
                <a:latin typeface="Calibri" panose="020F0502020204030204" pitchFamily="34" charset="0"/>
                <a:ea typeface="Calibri" panose="020F0502020204030204" pitchFamily="34" charset="0"/>
              </a:rPr>
              <a:t>Penilaian proyek dilihat dari:</a:t>
            </a:r>
            <a:endParaRPr lang="en-ID" sz="2000" dirty="0">
              <a:effectLst/>
              <a:latin typeface="Arial" panose="020B0604020202020204" pitchFamily="34" charset="0"/>
              <a:ea typeface="Arial" panose="020B0604020202020204" pitchFamily="34" charset="0"/>
            </a:endParaRPr>
          </a:p>
          <a:p>
            <a:pPr marL="858838" lvl="0" indent="131763" algn="just">
              <a:lnSpc>
                <a:spcPct val="115000"/>
              </a:lnSpc>
              <a:buFont typeface="Calibri" panose="020F0502020204030204" pitchFamily="34" charset="0"/>
              <a:buChar char="-"/>
            </a:pPr>
            <a:r>
              <a:rPr lang="af-ZA" sz="2000" dirty="0">
                <a:effectLst/>
                <a:latin typeface="Calibri" panose="020F0502020204030204" pitchFamily="34" charset="0"/>
                <a:ea typeface="Calibri" panose="020F0502020204030204" pitchFamily="34" charset="0"/>
              </a:rPr>
              <a:t>Hasil laporan proyek yang komprehensif</a:t>
            </a:r>
            <a:endParaRPr lang="en-ID" sz="2000" dirty="0">
              <a:effectLst/>
              <a:latin typeface="Arial" panose="020B0604020202020204" pitchFamily="34" charset="0"/>
              <a:ea typeface="Calibri" panose="020F0502020204030204" pitchFamily="34" charset="0"/>
            </a:endParaRPr>
          </a:p>
          <a:p>
            <a:pPr marL="858838" lvl="0" indent="131763" algn="just">
              <a:lnSpc>
                <a:spcPct val="115000"/>
              </a:lnSpc>
              <a:buFont typeface="Calibri" panose="020F0502020204030204" pitchFamily="34" charset="0"/>
              <a:buChar char="-"/>
            </a:pPr>
            <a:r>
              <a:rPr lang="af-ZA" sz="2000" dirty="0">
                <a:effectLst/>
                <a:latin typeface="Calibri" panose="020F0502020204030204" pitchFamily="34" charset="0"/>
                <a:ea typeface="Calibri" panose="020F0502020204030204" pitchFamily="34" charset="0"/>
              </a:rPr>
              <a:t>Presentasi hasil proyek </a:t>
            </a:r>
            <a:endParaRPr lang="en-ID" sz="2000" dirty="0">
              <a:effectLst/>
              <a:latin typeface="Arial" panose="020B0604020202020204" pitchFamily="34" charset="0"/>
              <a:ea typeface="Calibri" panose="020F0502020204030204" pitchFamily="34" charset="0"/>
            </a:endParaRPr>
          </a:p>
          <a:p>
            <a:pPr marL="858838" lvl="0" indent="131763" algn="just">
              <a:lnSpc>
                <a:spcPct val="115000"/>
              </a:lnSpc>
              <a:buFont typeface="Calibri" panose="020F0502020204030204" pitchFamily="34" charset="0"/>
              <a:buChar char="-"/>
            </a:pPr>
            <a:r>
              <a:rPr lang="af-ZA" sz="2000" dirty="0">
                <a:effectLst/>
                <a:latin typeface="Calibri" panose="020F0502020204030204" pitchFamily="34" charset="0"/>
                <a:ea typeface="Calibri" panose="020F0502020204030204" pitchFamily="34" charset="0"/>
              </a:rPr>
              <a:t>Peringkat website/konten di halaman search engine google.</a:t>
            </a:r>
            <a:endParaRPr lang="en-ID" sz="2000" dirty="0">
              <a:effectLst/>
              <a:latin typeface="Arial" panose="020B0604020202020204" pitchFamily="34" charset="0"/>
              <a:ea typeface="Calibri" panose="020F0502020204030204" pitchFamily="34" charset="0"/>
            </a:endParaRPr>
          </a:p>
          <a:p>
            <a:pPr marL="858838" indent="131763" algn="just">
              <a:lnSpc>
                <a:spcPct val="115000"/>
              </a:lnSpc>
            </a:pPr>
            <a:r>
              <a:rPr lang="af-ZA" sz="1800" dirty="0">
                <a:effectLst/>
                <a:latin typeface="Calibri" panose="020F0502020204030204" pitchFamily="34" charset="0"/>
                <a:ea typeface="Calibri" panose="020F0502020204030204" pitchFamily="34" charset="0"/>
              </a:rPr>
              <a:t> </a:t>
            </a:r>
            <a:endParaRPr lang="en-ID" sz="1800" dirty="0">
              <a:effectLst/>
              <a:latin typeface="Arial" panose="020B0604020202020204" pitchFamily="34" charset="0"/>
              <a:ea typeface="Arial" panose="020B0604020202020204" pitchFamily="34" charset="0"/>
            </a:endParaRPr>
          </a:p>
          <a:p>
            <a:pPr lvl="0" algn="ctr">
              <a:lnSpc>
                <a:spcPct val="30000"/>
              </a:lnSpc>
            </a:pPr>
            <a:endParaRPr lang="en-ID" dirty="0"/>
          </a:p>
        </p:txBody>
      </p:sp>
    </p:spTree>
    <p:extLst>
      <p:ext uri="{BB962C8B-B14F-4D97-AF65-F5344CB8AC3E}">
        <p14:creationId xmlns:p14="http://schemas.microsoft.com/office/powerpoint/2010/main" val="415829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4EE21-CF41-AADB-7A7E-F66FC0DB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B72962-59A9-A4B4-340A-1A230F5CEB41}"/>
              </a:ext>
            </a:extLst>
          </p:cNvPr>
          <p:cNvSpPr txBox="1"/>
          <p:nvPr/>
        </p:nvSpPr>
        <p:spPr>
          <a:xfrm>
            <a:off x="3396342" y="2231570"/>
            <a:ext cx="5943600" cy="1323439"/>
          </a:xfrm>
          <a:prstGeom prst="rect">
            <a:avLst/>
          </a:prstGeom>
          <a:noFill/>
          <a:ln>
            <a:noFill/>
          </a:ln>
        </p:spPr>
        <p:txBody>
          <a:bodyPr wrap="square" rtlCol="0">
            <a:spAutoFit/>
          </a:bodyPr>
          <a:lstStyle/>
          <a:p>
            <a:r>
              <a:rPr lang="en-US" sz="8000" b="1" dirty="0">
                <a:solidFill>
                  <a:srgbClr val="FFC000"/>
                </a:solidFill>
                <a:latin typeface="Cooper Black" panose="0208090404030B020404" pitchFamily="18" charset="0"/>
              </a:rPr>
              <a:t>Alles </a:t>
            </a:r>
            <a:r>
              <a:rPr lang="en-US" sz="8000" b="1" dirty="0" err="1">
                <a:solidFill>
                  <a:srgbClr val="FFC000"/>
                </a:solidFill>
                <a:latin typeface="Cooper Black" panose="0208090404030B020404" pitchFamily="18" charset="0"/>
              </a:rPr>
              <a:t>Gute</a:t>
            </a:r>
            <a:endParaRPr lang="en-ID" sz="8000" b="1" dirty="0">
              <a:solidFill>
                <a:srgbClr val="FFC000"/>
              </a:solidFill>
              <a:latin typeface="Cooper Black" panose="0208090404030B020404" pitchFamily="18" charset="0"/>
            </a:endParaRPr>
          </a:p>
        </p:txBody>
      </p:sp>
    </p:spTree>
    <p:extLst>
      <p:ext uri="{BB962C8B-B14F-4D97-AF65-F5344CB8AC3E}">
        <p14:creationId xmlns:p14="http://schemas.microsoft.com/office/powerpoint/2010/main" val="114153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CEEFFC-042C-5690-6771-EB78EF35F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D54F6C1-3B19-4B5E-73B5-FF025A0949F0}"/>
              </a:ext>
            </a:extLst>
          </p:cNvPr>
          <p:cNvSpPr txBox="1"/>
          <p:nvPr/>
        </p:nvSpPr>
        <p:spPr>
          <a:xfrm>
            <a:off x="620485" y="979717"/>
            <a:ext cx="11517086" cy="1200329"/>
          </a:xfrm>
          <a:prstGeom prst="rect">
            <a:avLst/>
          </a:prstGeom>
          <a:noFill/>
        </p:spPr>
        <p:txBody>
          <a:bodyPr wrap="square" rtlCol="0">
            <a:spAutoFit/>
          </a:bodyPr>
          <a:lstStyle/>
          <a:p>
            <a:pPr algn="ctr"/>
            <a:r>
              <a:rPr lang="en-US" sz="3600" b="1" dirty="0" err="1">
                <a:effectLst/>
                <a:highlight>
                  <a:srgbClr val="FFFF00"/>
                </a:highlight>
                <a:latin typeface="Calibri" panose="020F0502020204030204" pitchFamily="34" charset="0"/>
                <a:ea typeface="Calibri" panose="020F0502020204030204" pitchFamily="34" charset="0"/>
              </a:rPr>
              <a:t>Manfaat</a:t>
            </a:r>
            <a:r>
              <a:rPr lang="en-US" sz="3600" b="1" dirty="0">
                <a:effectLst/>
                <a:highlight>
                  <a:srgbClr val="FFFF00"/>
                </a:highlight>
                <a:latin typeface="Calibri" panose="020F0502020204030204" pitchFamily="34" charset="0"/>
                <a:ea typeface="Calibri" panose="020F0502020204030204" pitchFamily="34" charset="0"/>
              </a:rPr>
              <a:t> Mata </a:t>
            </a:r>
            <a:r>
              <a:rPr lang="en-US" sz="3600" b="1" dirty="0" err="1">
                <a:effectLst/>
                <a:highlight>
                  <a:srgbClr val="FFFF00"/>
                </a:highlight>
                <a:latin typeface="Calibri" panose="020F0502020204030204" pitchFamily="34" charset="0"/>
                <a:ea typeface="Calibri" panose="020F0502020204030204" pitchFamily="34" charset="0"/>
              </a:rPr>
              <a:t>Kuliah</a:t>
            </a:r>
            <a:endParaRPr lang="en-ID" sz="3600" dirty="0">
              <a:effectLst/>
              <a:highlight>
                <a:srgbClr val="FFFF00"/>
              </a:highlight>
              <a:latin typeface="Times New Roman" panose="02020603050405020304" pitchFamily="18" charset="0"/>
              <a:ea typeface="Times New Roman" panose="02020603050405020304" pitchFamily="18" charset="0"/>
            </a:endParaRPr>
          </a:p>
          <a:p>
            <a:pPr algn="ctr"/>
            <a:endParaRPr lang="en-ID" sz="3600" dirty="0">
              <a:highlight>
                <a:srgbClr val="FFFF00"/>
              </a:highlight>
            </a:endParaRPr>
          </a:p>
        </p:txBody>
      </p:sp>
      <p:sp>
        <p:nvSpPr>
          <p:cNvPr id="4" name="TextBox 3">
            <a:extLst>
              <a:ext uri="{FF2B5EF4-FFF2-40B4-BE49-F238E27FC236}">
                <a16:creationId xmlns:a16="http://schemas.microsoft.com/office/drawing/2014/main" id="{07FFD91F-73DB-1E39-36DB-0DBB3C583D80}"/>
              </a:ext>
            </a:extLst>
          </p:cNvPr>
          <p:cNvSpPr txBox="1"/>
          <p:nvPr/>
        </p:nvSpPr>
        <p:spPr>
          <a:xfrm>
            <a:off x="2601685" y="2198910"/>
            <a:ext cx="8218715" cy="3108543"/>
          </a:xfrm>
          <a:prstGeom prst="rect">
            <a:avLst/>
          </a:prstGeom>
          <a:noFill/>
        </p:spPr>
        <p:txBody>
          <a:bodyPr wrap="square" rtlCol="0">
            <a:spAutoFit/>
          </a:bodyPr>
          <a:lstStyle/>
          <a:p>
            <a:pPr algn="ctr"/>
            <a:r>
              <a:rPr lang="af-ZA" sz="2800" dirty="0">
                <a:effectLst/>
                <a:latin typeface="Calibri" panose="020F0502020204030204" pitchFamily="34" charset="0"/>
                <a:ea typeface="Calibri" panose="020F0502020204030204" pitchFamily="34" charset="0"/>
              </a:rPr>
              <a:t>Membekali mahasiswa keterampilan praktis dan strategis dalam meningkatkan visibilitas dan konversi bisnis di era digital. Melalui pemahaman mendalam tentang Search Engine Optimization (SEO) organik dan  pemanfaatan search engine advertising, mahasiswa mampu merancang, mengelola, dan mengukur kampanye pemasaran digital yang efektif. </a:t>
            </a:r>
            <a:endParaRPr lang="en-ID" sz="2800" dirty="0"/>
          </a:p>
        </p:txBody>
      </p:sp>
    </p:spTree>
    <p:extLst>
      <p:ext uri="{BB962C8B-B14F-4D97-AF65-F5344CB8AC3E}">
        <p14:creationId xmlns:p14="http://schemas.microsoft.com/office/powerpoint/2010/main" val="74571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CEEFFC-042C-5690-6771-EB78EF35F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D54F6C1-3B19-4B5E-73B5-FF025A0949F0}"/>
              </a:ext>
            </a:extLst>
          </p:cNvPr>
          <p:cNvSpPr txBox="1"/>
          <p:nvPr/>
        </p:nvSpPr>
        <p:spPr>
          <a:xfrm>
            <a:off x="304800" y="936173"/>
            <a:ext cx="11517086" cy="1200329"/>
          </a:xfrm>
          <a:prstGeom prst="rect">
            <a:avLst/>
          </a:prstGeom>
          <a:noFill/>
        </p:spPr>
        <p:txBody>
          <a:bodyPr wrap="square" rtlCol="0">
            <a:spAutoFit/>
          </a:bodyPr>
          <a:lstStyle/>
          <a:p>
            <a:pPr algn="ctr"/>
            <a:r>
              <a:rPr lang="en-US" sz="3600" b="1" dirty="0" err="1">
                <a:effectLst/>
                <a:highlight>
                  <a:srgbClr val="FFFF00"/>
                </a:highlight>
                <a:latin typeface="Calibri" panose="020F0502020204030204" pitchFamily="34" charset="0"/>
                <a:ea typeface="Calibri" panose="020F0502020204030204" pitchFamily="34" charset="0"/>
              </a:rPr>
              <a:t>Manfaat</a:t>
            </a:r>
            <a:r>
              <a:rPr lang="en-US" sz="3600" b="1" dirty="0">
                <a:effectLst/>
                <a:highlight>
                  <a:srgbClr val="FFFF00"/>
                </a:highlight>
                <a:latin typeface="Calibri" panose="020F0502020204030204" pitchFamily="34" charset="0"/>
                <a:ea typeface="Calibri" panose="020F0502020204030204" pitchFamily="34" charset="0"/>
              </a:rPr>
              <a:t> Mata </a:t>
            </a:r>
            <a:r>
              <a:rPr lang="en-US" sz="3600" b="1" dirty="0" err="1">
                <a:effectLst/>
                <a:highlight>
                  <a:srgbClr val="FFFF00"/>
                </a:highlight>
                <a:latin typeface="Calibri" panose="020F0502020204030204" pitchFamily="34" charset="0"/>
                <a:ea typeface="Calibri" panose="020F0502020204030204" pitchFamily="34" charset="0"/>
              </a:rPr>
              <a:t>Kuliah</a:t>
            </a:r>
            <a:endParaRPr lang="en-ID" sz="3600" dirty="0">
              <a:effectLst/>
              <a:highlight>
                <a:srgbClr val="FFFF00"/>
              </a:highlight>
              <a:latin typeface="Times New Roman" panose="02020603050405020304" pitchFamily="18" charset="0"/>
              <a:ea typeface="Times New Roman" panose="02020603050405020304" pitchFamily="18" charset="0"/>
            </a:endParaRPr>
          </a:p>
          <a:p>
            <a:pPr algn="ctr"/>
            <a:endParaRPr lang="en-ID" sz="3600" dirty="0">
              <a:highlight>
                <a:srgbClr val="FFFF00"/>
              </a:highlight>
            </a:endParaRPr>
          </a:p>
        </p:txBody>
      </p:sp>
      <p:sp>
        <p:nvSpPr>
          <p:cNvPr id="4" name="TextBox 3">
            <a:extLst>
              <a:ext uri="{FF2B5EF4-FFF2-40B4-BE49-F238E27FC236}">
                <a16:creationId xmlns:a16="http://schemas.microsoft.com/office/drawing/2014/main" id="{07FFD91F-73DB-1E39-36DB-0DBB3C583D80}"/>
              </a:ext>
            </a:extLst>
          </p:cNvPr>
          <p:cNvSpPr txBox="1"/>
          <p:nvPr/>
        </p:nvSpPr>
        <p:spPr>
          <a:xfrm>
            <a:off x="2296887" y="1926767"/>
            <a:ext cx="8730342" cy="4832092"/>
          </a:xfrm>
          <a:prstGeom prst="rect">
            <a:avLst/>
          </a:prstGeom>
          <a:noFill/>
        </p:spPr>
        <p:txBody>
          <a:bodyPr wrap="square" rtlCol="0">
            <a:spAutoFit/>
          </a:bodyPr>
          <a:lstStyle/>
          <a:p>
            <a:pPr algn="ctr"/>
            <a:r>
              <a:rPr lang="af-ZA" sz="2800" dirty="0">
                <a:effectLst/>
                <a:latin typeface="Calibri" panose="020F0502020204030204" pitchFamily="34" charset="0"/>
                <a:ea typeface="Calibri" panose="020F0502020204030204" pitchFamily="34" charset="0"/>
              </a:rPr>
              <a:t>Selain itu, dengan menguasai berbagai tools digital seperti Google Ads, Google Analytics, dan platform SEO lainnya, mahasiswa dapat menganalisis data trafik, mengidentifikasi peluang pasar, serta mengoptimalkan website dan konten untuk mencapai hasil bisnis yang optimal. Dengan keterampilan ini, mereka dapat membantu perusahaan meningkatkan kehadiran online, menarik audiens yang tepat, dan meningkatkan konversi penjualan, menjadikan mereka lebih kompetitif dalam industri digital marketing yang terus berkembang.</a:t>
            </a:r>
            <a:endParaRPr lang="en-ID" sz="2800" dirty="0">
              <a:effectLst/>
              <a:latin typeface="Times New Roman" panose="02020603050405020304" pitchFamily="18" charset="0"/>
              <a:ea typeface="Times New Roman" panose="02020603050405020304" pitchFamily="18" charset="0"/>
            </a:endParaRPr>
          </a:p>
          <a:p>
            <a:pPr algn="ctr"/>
            <a:endParaRPr lang="en-ID" sz="2800" dirty="0"/>
          </a:p>
        </p:txBody>
      </p:sp>
    </p:spTree>
    <p:extLst>
      <p:ext uri="{BB962C8B-B14F-4D97-AF65-F5344CB8AC3E}">
        <p14:creationId xmlns:p14="http://schemas.microsoft.com/office/powerpoint/2010/main" val="50129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C4C1D-1C67-F69A-29F7-2694048C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ECAE90-1B93-1AD0-C98B-D6891BB2AFB0}"/>
              </a:ext>
            </a:extLst>
          </p:cNvPr>
          <p:cNvSpPr txBox="1"/>
          <p:nvPr/>
        </p:nvSpPr>
        <p:spPr>
          <a:xfrm>
            <a:off x="2046514" y="1338941"/>
            <a:ext cx="7750629" cy="830997"/>
          </a:xfrm>
          <a:prstGeom prst="rect">
            <a:avLst/>
          </a:prstGeom>
          <a:noFill/>
        </p:spPr>
        <p:txBody>
          <a:bodyPr wrap="square" rtlCol="0">
            <a:spAutoFit/>
          </a:bodyPr>
          <a:lstStyle/>
          <a:p>
            <a:pPr algn="ctr"/>
            <a:r>
              <a:rPr lang="en-US" sz="4800" b="1" dirty="0">
                <a:effectLst/>
                <a:latin typeface="Calibri" panose="020F0502020204030204" pitchFamily="34" charset="0"/>
                <a:ea typeface="Times New Roman" panose="02020603050405020304" pitchFamily="18" charset="0"/>
              </a:rPr>
              <a:t>TOPIK PROJECT</a:t>
            </a:r>
            <a:endParaRPr lang="en-ID" sz="4800" dirty="0"/>
          </a:p>
        </p:txBody>
      </p:sp>
      <p:sp>
        <p:nvSpPr>
          <p:cNvPr id="3" name="TextBox 2">
            <a:extLst>
              <a:ext uri="{FF2B5EF4-FFF2-40B4-BE49-F238E27FC236}">
                <a16:creationId xmlns:a16="http://schemas.microsoft.com/office/drawing/2014/main" id="{4C033753-D7C4-4DF2-20F4-3E2F1A6C155D}"/>
              </a:ext>
            </a:extLst>
          </p:cNvPr>
          <p:cNvSpPr txBox="1"/>
          <p:nvPr/>
        </p:nvSpPr>
        <p:spPr>
          <a:xfrm>
            <a:off x="1393370" y="2198913"/>
            <a:ext cx="10199915" cy="3539430"/>
          </a:xfrm>
          <a:prstGeom prst="rect">
            <a:avLst/>
          </a:prstGeom>
          <a:noFill/>
        </p:spPr>
        <p:txBody>
          <a:bodyPr wrap="square" rtlCol="0">
            <a:spAutoFit/>
          </a:bodyPr>
          <a:lstStyle/>
          <a:p>
            <a:r>
              <a:rPr lang="af-ZA" sz="2800" dirty="0">
                <a:effectLst/>
                <a:latin typeface="Calibri" panose="020F0502020204030204" pitchFamily="34" charset="0"/>
                <a:ea typeface="Calibri" panose="020F0502020204030204" pitchFamily="34" charset="0"/>
              </a:rPr>
              <a:t>Topik proyek ini berfokus pada "Perancangan dan Evaluasi Kampanye Search Engine Marketing untuk Bisnis UMKM Lokal," di mana mahasiswa akan bekerja dalam tim untuk merancang dan melaksanakan kampanye Search Engine Marketing (SEM) yang komprehensif untuk meningkatkan visibilitas digital bisnis UMKM lokal yang dipilih. Dalam proyek ini, mahasiswa akan melakukan analisis awal terhadap bisnis lokal, termasuk identifikasi audiens target dan kata kunci yang relevan. </a:t>
            </a:r>
            <a:endParaRPr lang="en-ID" sz="2800" dirty="0"/>
          </a:p>
        </p:txBody>
      </p:sp>
    </p:spTree>
    <p:extLst>
      <p:ext uri="{BB962C8B-B14F-4D97-AF65-F5344CB8AC3E}">
        <p14:creationId xmlns:p14="http://schemas.microsoft.com/office/powerpoint/2010/main" val="69984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C4C1D-1C67-F69A-29F7-2694048C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ECAE90-1B93-1AD0-C98B-D6891BB2AFB0}"/>
              </a:ext>
            </a:extLst>
          </p:cNvPr>
          <p:cNvSpPr txBox="1"/>
          <p:nvPr/>
        </p:nvSpPr>
        <p:spPr>
          <a:xfrm>
            <a:off x="2046514" y="925283"/>
            <a:ext cx="7750629" cy="830997"/>
          </a:xfrm>
          <a:prstGeom prst="rect">
            <a:avLst/>
          </a:prstGeom>
          <a:noFill/>
        </p:spPr>
        <p:txBody>
          <a:bodyPr wrap="square" rtlCol="0">
            <a:spAutoFit/>
          </a:bodyPr>
          <a:lstStyle/>
          <a:p>
            <a:pPr algn="ctr"/>
            <a:r>
              <a:rPr lang="en-US" sz="4800" b="1" dirty="0">
                <a:effectLst/>
                <a:latin typeface="Calibri" panose="020F0502020204030204" pitchFamily="34" charset="0"/>
                <a:ea typeface="Times New Roman" panose="02020603050405020304" pitchFamily="18" charset="0"/>
              </a:rPr>
              <a:t>TOPIK PROJECT</a:t>
            </a:r>
            <a:endParaRPr lang="en-ID" sz="4800" dirty="0"/>
          </a:p>
        </p:txBody>
      </p:sp>
      <p:sp>
        <p:nvSpPr>
          <p:cNvPr id="3" name="TextBox 2">
            <a:extLst>
              <a:ext uri="{FF2B5EF4-FFF2-40B4-BE49-F238E27FC236}">
                <a16:creationId xmlns:a16="http://schemas.microsoft.com/office/drawing/2014/main" id="{4C033753-D7C4-4DF2-20F4-3E2F1A6C155D}"/>
              </a:ext>
            </a:extLst>
          </p:cNvPr>
          <p:cNvSpPr txBox="1"/>
          <p:nvPr/>
        </p:nvSpPr>
        <p:spPr>
          <a:xfrm>
            <a:off x="947057" y="1719941"/>
            <a:ext cx="11070772" cy="4493538"/>
          </a:xfrm>
          <a:prstGeom prst="rect">
            <a:avLst/>
          </a:prstGeom>
          <a:noFill/>
        </p:spPr>
        <p:txBody>
          <a:bodyPr wrap="square" rtlCol="0">
            <a:spAutoFit/>
          </a:bodyPr>
          <a:lstStyle/>
          <a:p>
            <a:r>
              <a:rPr lang="af-ZA" sz="2600" dirty="0">
                <a:latin typeface="Calibri" panose="020F0502020204030204" pitchFamily="34" charset="0"/>
                <a:ea typeface="Calibri" panose="020F0502020204030204" pitchFamily="34" charset="0"/>
              </a:rPr>
              <a:t>Mahasiswa </a:t>
            </a:r>
            <a:r>
              <a:rPr lang="af-ZA" sz="2600" dirty="0">
                <a:effectLst/>
                <a:latin typeface="Calibri" panose="020F0502020204030204" pitchFamily="34" charset="0"/>
                <a:ea typeface="Calibri" panose="020F0502020204030204" pitchFamily="34" charset="0"/>
              </a:rPr>
              <a:t>akan merancang website atau landing page yang dioptimalkan menggunakan teknik Search Engine Optimization (SEO), baik On-Page maupun Off-Page. Selain itu, mereka akan merancang dan menjalankan kampanye iklan berbayar melalui platform seperti Google Ads. Proyek ini juga mencakup pemantauan dan evaluasi kinerja kampanye menggunakan alat analitik seperti Google Analytics, dengan fokus pada analisis konversi, ROI, dan efektivitas kampanye secara keseluruhan. Tujuan utama dari topik ini adalah untuk memberikan mahasiswa pengalaman praktis dalam menerapkan konsep SEM dan SEO dalam dunia nyata, serta mengembangkan strategi pemasaran digital yang efektif dan terukur. </a:t>
            </a:r>
            <a:endParaRPr lang="en-ID" sz="2600" dirty="0">
              <a:effectLst/>
              <a:latin typeface="Arial" panose="020B0604020202020204" pitchFamily="34" charset="0"/>
              <a:ea typeface="Arial" panose="020B0604020202020204" pitchFamily="34" charset="0"/>
            </a:endParaRPr>
          </a:p>
          <a:p>
            <a:endParaRPr lang="en-ID" sz="2600" dirty="0"/>
          </a:p>
        </p:txBody>
      </p:sp>
    </p:spTree>
    <p:extLst>
      <p:ext uri="{BB962C8B-B14F-4D97-AF65-F5344CB8AC3E}">
        <p14:creationId xmlns:p14="http://schemas.microsoft.com/office/powerpoint/2010/main" val="188871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CEEFFC-042C-5690-6771-EB78EF35F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2C8EBE-8E10-D2E0-5E08-649CA6A7F19F}"/>
              </a:ext>
            </a:extLst>
          </p:cNvPr>
          <p:cNvSpPr txBox="1"/>
          <p:nvPr/>
        </p:nvSpPr>
        <p:spPr>
          <a:xfrm>
            <a:off x="1567542" y="1132111"/>
            <a:ext cx="10156372" cy="4664354"/>
          </a:xfrm>
          <a:prstGeom prst="rect">
            <a:avLst/>
          </a:prstGeom>
          <a:noFill/>
        </p:spPr>
        <p:txBody>
          <a:bodyPr wrap="square" rtlCol="0">
            <a:spAutoFit/>
          </a:bodyPr>
          <a:lstStyle/>
          <a:p>
            <a:pPr lvl="0" algn="ctr">
              <a:lnSpc>
                <a:spcPct val="115000"/>
              </a:lnSpc>
            </a:pPr>
            <a:r>
              <a:rPr lang="en-US" sz="4000" b="1" dirty="0" err="1">
                <a:solidFill>
                  <a:schemeClr val="bg1"/>
                </a:solidFill>
                <a:effectLst/>
                <a:latin typeface="Calibri" panose="020F0502020204030204" pitchFamily="34" charset="0"/>
                <a:ea typeface="Calibri" panose="020F0502020204030204" pitchFamily="34" charset="0"/>
              </a:rPr>
              <a:t>Deskripsi</a:t>
            </a:r>
            <a:r>
              <a:rPr lang="en-US" sz="4000" b="1" dirty="0">
                <a:solidFill>
                  <a:schemeClr val="bg1"/>
                </a:solidFill>
                <a:effectLst/>
                <a:latin typeface="Calibri" panose="020F0502020204030204" pitchFamily="34" charset="0"/>
                <a:ea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rPr>
              <a:t>Proyek</a:t>
            </a:r>
            <a:endParaRPr lang="en-US" sz="4000" b="1" dirty="0">
              <a:solidFill>
                <a:schemeClr val="bg1"/>
              </a:solidFill>
              <a:effectLst/>
              <a:latin typeface="Calibri" panose="020F0502020204030204" pitchFamily="34" charset="0"/>
              <a:ea typeface="Calibri" panose="020F0502020204030204" pitchFamily="34" charset="0"/>
            </a:endParaRPr>
          </a:p>
          <a:p>
            <a:pPr lvl="0" algn="ctr">
              <a:lnSpc>
                <a:spcPct val="30000"/>
              </a:lnSpc>
            </a:pPr>
            <a:endParaRPr lang="en-US" sz="3600" b="1" dirty="0">
              <a:solidFill>
                <a:schemeClr val="bg1"/>
              </a:solidFill>
              <a:effectLst/>
              <a:latin typeface="Calibri" panose="020F0502020204030204" pitchFamily="34" charset="0"/>
              <a:ea typeface="Calibri" panose="020F0502020204030204" pitchFamily="34" charset="0"/>
            </a:endParaRPr>
          </a:p>
          <a:p>
            <a:pPr algn="ctr">
              <a:lnSpc>
                <a:spcPct val="115000"/>
              </a:lnSpc>
            </a:pPr>
            <a:r>
              <a:rPr lang="en-US" sz="2800" spc="-10" dirty="0">
                <a:effectLst/>
                <a:ea typeface="Arial" panose="020B0604020202020204" pitchFamily="34" charset="0"/>
              </a:rPr>
              <a:t>	</a:t>
            </a:r>
            <a:r>
              <a:rPr lang="af-ZA" sz="2600" dirty="0">
                <a:effectLst/>
                <a:latin typeface="Calibri" panose="020F0502020204030204" pitchFamily="34" charset="0"/>
                <a:ea typeface="Calibri" panose="020F0502020204030204" pitchFamily="34" charset="0"/>
              </a:rPr>
              <a:t>Pada proyek ini, mahasiswa akan bekerja dalam tim untuk merancang dan mengimplementasikan sebuah kampanye Search Engine Marketing (SEM) yang berfokus pada bisnis lokal dengan tujuan meningkatkan visibilitas digital dan performa bisnis tersebut secara online. </a:t>
            </a:r>
          </a:p>
          <a:p>
            <a:pPr algn="ctr">
              <a:lnSpc>
                <a:spcPct val="115000"/>
              </a:lnSpc>
            </a:pPr>
            <a:r>
              <a:rPr lang="af-ZA" sz="2600" dirty="0">
                <a:latin typeface="Calibri" panose="020F0502020204030204" pitchFamily="34" charset="0"/>
                <a:ea typeface="Calibri" panose="020F0502020204030204" pitchFamily="34" charset="0"/>
              </a:rPr>
              <a:t>        </a:t>
            </a:r>
            <a:r>
              <a:rPr lang="af-ZA" sz="2600" dirty="0">
                <a:effectLst/>
                <a:latin typeface="Calibri" panose="020F0502020204030204" pitchFamily="34" charset="0"/>
                <a:ea typeface="Calibri" panose="020F0502020204030204" pitchFamily="34" charset="0"/>
              </a:rPr>
              <a:t>Setiap tim akan memilih satu bisnis lokal nyata, kemudian melakukan analisis awal terhadap audiens target, produk atau layanan, serta kompetitor bisnis tersebut di ranah digital</a:t>
            </a:r>
            <a:r>
              <a:rPr lang="af-ZA" sz="2800" dirty="0">
                <a:effectLst/>
                <a:latin typeface="Calibri" panose="020F0502020204030204" pitchFamily="34" charset="0"/>
                <a:ea typeface="Calibri" panose="020F0502020204030204" pitchFamily="34" charset="0"/>
              </a:rPr>
              <a:t>. </a:t>
            </a:r>
            <a:endParaRPr lang="en-US" sz="2800" b="1" dirty="0">
              <a:solidFill>
                <a:schemeClr val="bg1"/>
              </a:solidFill>
              <a:effectLst/>
              <a:latin typeface="Calibri" panose="020F0502020204030204" pitchFamily="34" charset="0"/>
              <a:ea typeface="Calibri" panose="020F0502020204030204" pitchFamily="34" charset="0"/>
            </a:endParaRPr>
          </a:p>
          <a:p>
            <a:pPr lvl="0" algn="ctr">
              <a:lnSpc>
                <a:spcPct val="30000"/>
              </a:lnSpc>
            </a:pPr>
            <a:endParaRPr lang="en-US" sz="2800" b="1" dirty="0">
              <a:latin typeface="Calibri" panose="020F0502020204030204" pitchFamily="34" charset="0"/>
              <a:ea typeface="Calibri" panose="020F0502020204030204" pitchFamily="34" charset="0"/>
            </a:endParaRPr>
          </a:p>
          <a:p>
            <a:endParaRPr lang="en-ID" dirty="0"/>
          </a:p>
        </p:txBody>
      </p:sp>
    </p:spTree>
    <p:extLst>
      <p:ext uri="{BB962C8B-B14F-4D97-AF65-F5344CB8AC3E}">
        <p14:creationId xmlns:p14="http://schemas.microsoft.com/office/powerpoint/2010/main" val="164533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D1A36-6E8D-EE99-8E86-409E3C48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E9239C-BA32-B46E-4D60-921079748C20}"/>
              </a:ext>
            </a:extLst>
          </p:cNvPr>
          <p:cNvSpPr txBox="1"/>
          <p:nvPr/>
        </p:nvSpPr>
        <p:spPr>
          <a:xfrm>
            <a:off x="1545772" y="968829"/>
            <a:ext cx="9710056" cy="4893647"/>
          </a:xfrm>
          <a:prstGeom prst="rect">
            <a:avLst/>
          </a:prstGeom>
          <a:noFill/>
        </p:spPr>
        <p:txBody>
          <a:bodyPr wrap="square" rtlCol="0">
            <a:spAutoFit/>
          </a:bodyPr>
          <a:lstStyle/>
          <a:p>
            <a:r>
              <a:rPr lang="af-ZA" sz="2400" dirty="0">
                <a:effectLst/>
                <a:latin typeface="Calibri" panose="020F0502020204030204" pitchFamily="34" charset="0"/>
                <a:ea typeface="Calibri" panose="020F0502020204030204" pitchFamily="34" charset="0"/>
              </a:rPr>
              <a:t>Dengan hasil analisis ini, tim akan melakukan penelitian kata kunci menggunakan tools seperti Google Keyword Planner atau Ahrefs untuk mengidentifikasi kata kunci yang paling relevan dan memiliki volume pencarian tinggi. Selanjutnya, tim akan membangun atau mengoptimalkan website bisnis atau landing page yang akan digunakan dalam kampanye, dengan penerapan On-Page SEO seperti optimasi tag judul, meta deskripsi, dan konten berkualitas. Selain itu, tim juga akan menyusun strategi Off-Page SEO melalui teknik backlink dan optimasi profil bisnis di Google My Business untuk meningkatkan otoritas domain dan visibilitas bisnis secara lokal. Proyek ini juga melibatkan perancangan dan implementasi kampanye iklan berbayar melalui platform seperti Google Ads, di mana mahasiswa akan mengelola anggaran iklan, memilih kata kunci yang tepat, dan menargetkan audiens yang relevan untuk memaksimalkan ROI (Return on Investment). </a:t>
            </a:r>
            <a:endParaRPr lang="en-ID" sz="2400" dirty="0"/>
          </a:p>
        </p:txBody>
      </p:sp>
    </p:spTree>
    <p:extLst>
      <p:ext uri="{BB962C8B-B14F-4D97-AF65-F5344CB8AC3E}">
        <p14:creationId xmlns:p14="http://schemas.microsoft.com/office/powerpoint/2010/main" val="319992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D1A36-6E8D-EE99-8E86-409E3C48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E9239C-BA32-B46E-4D60-921079748C20}"/>
              </a:ext>
            </a:extLst>
          </p:cNvPr>
          <p:cNvSpPr txBox="1"/>
          <p:nvPr/>
        </p:nvSpPr>
        <p:spPr>
          <a:xfrm>
            <a:off x="1567544" y="1447800"/>
            <a:ext cx="9710056" cy="4524315"/>
          </a:xfrm>
          <a:prstGeom prst="rect">
            <a:avLst/>
          </a:prstGeom>
          <a:noFill/>
        </p:spPr>
        <p:txBody>
          <a:bodyPr wrap="square" rtlCol="0">
            <a:spAutoFit/>
          </a:bodyPr>
          <a:lstStyle/>
          <a:p>
            <a:r>
              <a:rPr lang="af-ZA" sz="2400" dirty="0">
                <a:effectLst/>
                <a:latin typeface="Calibri" panose="020F0502020204030204" pitchFamily="34" charset="0"/>
                <a:ea typeface="Calibri" panose="020F0502020204030204" pitchFamily="34" charset="0"/>
              </a:rPr>
              <a:t>Setelah kampanye berjalan, tim akan melakukan pemantauan kinerja kampanye menggunakan alat analitik seperti Google Analytics untuk mengukur berbagai metrik seperti konversi, bounce rate, dan tingkat keterlibatan pengguna. Berdasarkan data tersebut, tim diharapkan mampu mengevaluasi performa kampanye dan menyusun laporan akhir yang mencakup rekomendasi untuk optimasi lebih lanjut. Melalui proyek ini, mahasiswa akan mendapatkan pengalaman praktis dalam menyusun, mengelola, dan mengevaluasi kampanye pemasaran digital, dengan pemahaman yang lebih mendalam tentang bagaimana strategi SEM dan SEO dapat digunakan secara efektif untuk meningkatkan visibilitas dan pertumbuhan bisnis lokal.</a:t>
            </a:r>
            <a:endParaRPr lang="en-ID" sz="2400" dirty="0">
              <a:effectLst/>
              <a:latin typeface="Arial" panose="020B0604020202020204" pitchFamily="34" charset="0"/>
              <a:ea typeface="Arial" panose="020B0604020202020204" pitchFamily="34" charset="0"/>
            </a:endParaRPr>
          </a:p>
          <a:p>
            <a:endParaRPr lang="en-ID" sz="2400" dirty="0"/>
          </a:p>
        </p:txBody>
      </p:sp>
    </p:spTree>
    <p:extLst>
      <p:ext uri="{BB962C8B-B14F-4D97-AF65-F5344CB8AC3E}">
        <p14:creationId xmlns:p14="http://schemas.microsoft.com/office/powerpoint/2010/main" val="357732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C4C1D-1C67-F69A-29F7-2694048C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ECAE90-1B93-1AD0-C98B-D6891BB2AFB0}"/>
              </a:ext>
            </a:extLst>
          </p:cNvPr>
          <p:cNvSpPr txBox="1"/>
          <p:nvPr/>
        </p:nvSpPr>
        <p:spPr>
          <a:xfrm>
            <a:off x="2046514" y="751112"/>
            <a:ext cx="7750629" cy="1569660"/>
          </a:xfrm>
          <a:prstGeom prst="rect">
            <a:avLst/>
          </a:prstGeom>
          <a:noFill/>
        </p:spPr>
        <p:txBody>
          <a:bodyPr wrap="square" rtlCol="0">
            <a:spAutoFit/>
          </a:bodyPr>
          <a:lstStyle/>
          <a:p>
            <a:pPr algn="ctr"/>
            <a:r>
              <a:rPr lang="en-US" sz="4800" b="1" dirty="0">
                <a:solidFill>
                  <a:schemeClr val="accent5">
                    <a:lumMod val="50000"/>
                  </a:schemeClr>
                </a:solidFill>
                <a:effectLst/>
                <a:latin typeface="Calibri" panose="020F0502020204030204" pitchFamily="34" charset="0"/>
                <a:ea typeface="Calibri" panose="020F0502020204030204" pitchFamily="34" charset="0"/>
              </a:rPr>
              <a:t>Langkah-</a:t>
            </a:r>
            <a:r>
              <a:rPr lang="en-US" sz="4800" b="1" dirty="0" err="1">
                <a:solidFill>
                  <a:schemeClr val="accent5">
                    <a:lumMod val="50000"/>
                  </a:schemeClr>
                </a:solidFill>
                <a:effectLst/>
                <a:latin typeface="Calibri" panose="020F0502020204030204" pitchFamily="34" charset="0"/>
                <a:ea typeface="Calibri" panose="020F0502020204030204" pitchFamily="34" charset="0"/>
              </a:rPr>
              <a:t>langkah</a:t>
            </a:r>
            <a:r>
              <a:rPr lang="en-US" sz="4800" b="1" dirty="0">
                <a:solidFill>
                  <a:schemeClr val="accent5">
                    <a:lumMod val="50000"/>
                  </a:schemeClr>
                </a:solidFill>
                <a:effectLst/>
                <a:latin typeface="Calibri" panose="020F0502020204030204" pitchFamily="34" charset="0"/>
                <a:ea typeface="Calibri" panose="020F0502020204030204" pitchFamily="34" charset="0"/>
              </a:rPr>
              <a:t> </a:t>
            </a:r>
            <a:r>
              <a:rPr lang="en-US" sz="4800" b="1" dirty="0" err="1">
                <a:solidFill>
                  <a:schemeClr val="accent5">
                    <a:lumMod val="50000"/>
                  </a:schemeClr>
                </a:solidFill>
                <a:effectLst/>
                <a:latin typeface="Calibri" panose="020F0502020204030204" pitchFamily="34" charset="0"/>
                <a:ea typeface="Calibri" panose="020F0502020204030204" pitchFamily="34" charset="0"/>
              </a:rPr>
              <a:t>Proyek</a:t>
            </a:r>
            <a:r>
              <a:rPr lang="en-US" sz="4800" b="1" dirty="0">
                <a:solidFill>
                  <a:schemeClr val="accent5">
                    <a:lumMod val="50000"/>
                  </a:schemeClr>
                </a:solidFill>
                <a:effectLst/>
                <a:latin typeface="Calibri" panose="020F0502020204030204" pitchFamily="34" charset="0"/>
                <a:ea typeface="Calibri" panose="020F0502020204030204" pitchFamily="34" charset="0"/>
              </a:rPr>
              <a:t>:</a:t>
            </a:r>
          </a:p>
          <a:p>
            <a:pPr algn="ctr"/>
            <a:endParaRPr lang="en-ID" sz="4800" dirty="0"/>
          </a:p>
        </p:txBody>
      </p:sp>
      <p:sp>
        <p:nvSpPr>
          <p:cNvPr id="4" name="Rectangle: Rounded Corners 3">
            <a:extLst>
              <a:ext uri="{FF2B5EF4-FFF2-40B4-BE49-F238E27FC236}">
                <a16:creationId xmlns:a16="http://schemas.microsoft.com/office/drawing/2014/main" id="{19B9F9D6-EFCF-4351-53F7-15D45DFD7497}"/>
              </a:ext>
            </a:extLst>
          </p:cNvPr>
          <p:cNvSpPr/>
          <p:nvPr/>
        </p:nvSpPr>
        <p:spPr>
          <a:xfrm>
            <a:off x="936172" y="1719944"/>
            <a:ext cx="3265715"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6A365EF3-E267-2AC0-02BF-7E6DD07AF688}"/>
              </a:ext>
            </a:extLst>
          </p:cNvPr>
          <p:cNvSpPr/>
          <p:nvPr/>
        </p:nvSpPr>
        <p:spPr>
          <a:xfrm>
            <a:off x="4484914" y="1774372"/>
            <a:ext cx="3222167"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F4B9BA97-E315-0218-2CBB-ED2EF8E550C1}"/>
              </a:ext>
            </a:extLst>
          </p:cNvPr>
          <p:cNvSpPr/>
          <p:nvPr/>
        </p:nvSpPr>
        <p:spPr>
          <a:xfrm>
            <a:off x="8098964" y="1719944"/>
            <a:ext cx="3135093"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7EEA2EB3-0C56-3A4E-8F4C-351196F335D6}"/>
              </a:ext>
            </a:extLst>
          </p:cNvPr>
          <p:cNvSpPr txBox="1"/>
          <p:nvPr/>
        </p:nvSpPr>
        <p:spPr>
          <a:xfrm>
            <a:off x="947057" y="1992084"/>
            <a:ext cx="2950029" cy="2891561"/>
          </a:xfrm>
          <a:prstGeom prst="rect">
            <a:avLst/>
          </a:prstGeom>
          <a:noFill/>
        </p:spPr>
        <p:txBody>
          <a:bodyPr wrap="square" rtlCol="0">
            <a:spAutoFit/>
          </a:bodyPr>
          <a:lstStyle/>
          <a:p>
            <a:pPr lvl="0" algn="ctr">
              <a:lnSpc>
                <a:spcPct val="30000"/>
              </a:lnSpc>
            </a:pPr>
            <a:endParaRPr lang="en-ID" sz="4800" dirty="0">
              <a:solidFill>
                <a:schemeClr val="accent5">
                  <a:lumMod val="50000"/>
                </a:schemeClr>
              </a:solidFill>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af-ZA" sz="2000" b="1" dirty="0">
                <a:effectLst/>
                <a:latin typeface="Calibri" panose="020F0502020204030204" pitchFamily="34" charset="0"/>
                <a:ea typeface="Calibri" panose="020F0502020204030204" pitchFamily="34" charset="0"/>
              </a:rPr>
              <a:t>Pembentukan Tim dan Pemilihan Bisnis Lokal:</a:t>
            </a:r>
            <a:endParaRPr lang="en-ID" sz="2000" dirty="0">
              <a:effectLst/>
              <a:latin typeface="Arial" panose="020B0604020202020204" pitchFamily="34" charset="0"/>
              <a:ea typeface="Arial" panose="020B0604020202020204" pitchFamily="34" charset="0"/>
            </a:endParaRPr>
          </a:p>
          <a:p>
            <a:pPr marL="358775">
              <a:lnSpc>
                <a:spcPct val="115000"/>
              </a:lnSpc>
            </a:pPr>
            <a:r>
              <a:rPr lang="af-ZA" sz="1800" dirty="0">
                <a:effectLst/>
                <a:latin typeface="Calibri" panose="020F0502020204030204" pitchFamily="34" charset="0"/>
                <a:ea typeface="Calibri" panose="020F0502020204030204" pitchFamily="34" charset="0"/>
              </a:rPr>
              <a:t>Setiap tim memilih sebuah bisnis lokal nyata yang memerlukan peningkatan visibilitas digital.</a:t>
            </a:r>
            <a:endParaRPr lang="en-ID" sz="1800" dirty="0">
              <a:effectLst/>
              <a:latin typeface="Arial" panose="020B0604020202020204" pitchFamily="34" charset="0"/>
              <a:ea typeface="Arial" panose="020B0604020202020204" pitchFamily="34" charset="0"/>
            </a:endParaRPr>
          </a:p>
          <a:p>
            <a:endParaRPr lang="en-ID" dirty="0"/>
          </a:p>
        </p:txBody>
      </p:sp>
      <p:sp>
        <p:nvSpPr>
          <p:cNvPr id="10" name="TextBox 9">
            <a:extLst>
              <a:ext uri="{FF2B5EF4-FFF2-40B4-BE49-F238E27FC236}">
                <a16:creationId xmlns:a16="http://schemas.microsoft.com/office/drawing/2014/main" id="{76A75C4C-229C-1F23-A51D-39F89B4D3B7C}"/>
              </a:ext>
            </a:extLst>
          </p:cNvPr>
          <p:cNvSpPr txBox="1"/>
          <p:nvPr/>
        </p:nvSpPr>
        <p:spPr>
          <a:xfrm>
            <a:off x="4757056" y="1981199"/>
            <a:ext cx="2917371" cy="4001095"/>
          </a:xfrm>
          <a:prstGeom prst="rect">
            <a:avLst/>
          </a:prstGeom>
          <a:noFill/>
        </p:spPr>
        <p:txBody>
          <a:bodyPr wrap="square" rtlCol="0">
            <a:spAutoFit/>
          </a:bodyPr>
          <a:lstStyle/>
          <a:p>
            <a:pPr lvl="0" algn="just">
              <a:lnSpc>
                <a:spcPct val="115000"/>
              </a:lnSpc>
            </a:pPr>
            <a:r>
              <a:rPr lang="af-ZA" sz="2000" b="1" dirty="0">
                <a:effectLst/>
                <a:latin typeface="Calibri" panose="020F0502020204030204" pitchFamily="34" charset="0"/>
                <a:ea typeface="Calibri" panose="020F0502020204030204" pitchFamily="34" charset="0"/>
              </a:rPr>
              <a:t>b. Analisis Awal</a:t>
            </a:r>
            <a:r>
              <a:rPr lang="af-ZA" sz="2000" dirty="0">
                <a:effectLst/>
                <a:latin typeface="Calibri" panose="020F0502020204030204" pitchFamily="34" charset="0"/>
                <a:ea typeface="Calibri" panose="020F0502020204030204" pitchFamily="34" charset="0"/>
              </a:rPr>
              <a:t>:</a:t>
            </a:r>
            <a:endParaRPr lang="en-ID" sz="2000" dirty="0">
              <a:effectLst/>
              <a:latin typeface="Arial" panose="020B0604020202020204" pitchFamily="34" charset="0"/>
              <a:ea typeface="Arial" panose="020B0604020202020204" pitchFamily="34" charset="0"/>
            </a:endParaRPr>
          </a:p>
          <a:p>
            <a:pPr marL="271463">
              <a:lnSpc>
                <a:spcPct val="115000"/>
              </a:lnSpc>
            </a:pPr>
            <a:r>
              <a:rPr lang="af-ZA" dirty="0">
                <a:effectLst/>
                <a:latin typeface="Calibri" panose="020F0502020204030204" pitchFamily="34" charset="0"/>
                <a:ea typeface="Calibri" panose="020F0502020204030204" pitchFamily="34" charset="0"/>
              </a:rPr>
              <a:t>Lakukan analisis mendalam tentang bisnis yang dipilih, audiens target, dan kebutuhan pemasaran digital. Identifikasi kata kunci yang relevan dengan menggunakan tools seperti Google Keyword Planner atau Ahrefs.</a:t>
            </a:r>
            <a:endParaRPr lang="en-ID" dirty="0">
              <a:latin typeface="Arial" panose="020B0604020202020204" pitchFamily="34" charset="0"/>
              <a:ea typeface="Calibri" panose="020F0502020204030204" pitchFamily="34" charset="0"/>
            </a:endParaRPr>
          </a:p>
          <a:p>
            <a:endParaRPr lang="en-ID" sz="2400" dirty="0"/>
          </a:p>
        </p:txBody>
      </p:sp>
      <p:sp>
        <p:nvSpPr>
          <p:cNvPr id="11" name="TextBox 10">
            <a:extLst>
              <a:ext uri="{FF2B5EF4-FFF2-40B4-BE49-F238E27FC236}">
                <a16:creationId xmlns:a16="http://schemas.microsoft.com/office/drawing/2014/main" id="{1D3CC13E-6F7E-59EB-6BCA-188C292448F9}"/>
              </a:ext>
            </a:extLst>
          </p:cNvPr>
          <p:cNvSpPr txBox="1"/>
          <p:nvPr/>
        </p:nvSpPr>
        <p:spPr>
          <a:xfrm>
            <a:off x="8218714" y="2046513"/>
            <a:ext cx="2950029" cy="3167021"/>
          </a:xfrm>
          <a:prstGeom prst="rect">
            <a:avLst/>
          </a:prstGeom>
          <a:noFill/>
        </p:spPr>
        <p:txBody>
          <a:bodyPr wrap="square" rtlCol="0">
            <a:spAutoFit/>
          </a:bodyPr>
          <a:lstStyle/>
          <a:p>
            <a:pPr marL="271463" lvl="0" indent="-271463">
              <a:lnSpc>
                <a:spcPct val="115000"/>
              </a:lnSpc>
            </a:pPr>
            <a:r>
              <a:rPr lang="en-ID" sz="2000" b="1" dirty="0">
                <a:effectLst/>
                <a:latin typeface="Arial" panose="020B0604020202020204" pitchFamily="34" charset="0"/>
                <a:ea typeface="Calibri" panose="020F0502020204030204" pitchFamily="34" charset="0"/>
              </a:rPr>
              <a:t>c. </a:t>
            </a:r>
            <a:r>
              <a:rPr lang="af-ZA" sz="2000" b="1" dirty="0">
                <a:effectLst/>
                <a:latin typeface="Calibri" panose="020F0502020204030204" pitchFamily="34" charset="0"/>
                <a:ea typeface="Calibri" panose="020F0502020204030204" pitchFamily="34" charset="0"/>
              </a:rPr>
              <a:t>Pembuatan dan Optimasi Website/Landing Page</a:t>
            </a:r>
            <a:r>
              <a:rPr lang="af-ZA" sz="2000" dirty="0">
                <a:effectLst/>
                <a:latin typeface="Calibri" panose="020F0502020204030204" pitchFamily="34" charset="0"/>
                <a:ea typeface="Calibri" panose="020F0502020204030204" pitchFamily="34" charset="0"/>
              </a:rPr>
              <a:t>:</a:t>
            </a:r>
            <a:endParaRPr lang="en-ID" sz="2000" dirty="0">
              <a:effectLst/>
              <a:latin typeface="Arial" panose="020B0604020202020204" pitchFamily="34" charset="0"/>
              <a:ea typeface="Arial" panose="020B0604020202020204" pitchFamily="34" charset="0"/>
            </a:endParaRPr>
          </a:p>
          <a:p>
            <a:pPr marL="271463">
              <a:lnSpc>
                <a:spcPct val="115000"/>
              </a:lnSpc>
            </a:pPr>
            <a:r>
              <a:rPr lang="af-ZA" dirty="0">
                <a:effectLst/>
                <a:latin typeface="Calibri" panose="020F0502020204030204" pitchFamily="34" charset="0"/>
                <a:ea typeface="Calibri" panose="020F0502020204030204" pitchFamily="34" charset="0"/>
              </a:rPr>
              <a:t>Rancang sebuah website atau landing page sederhana untuk bisnis tersebut. </a:t>
            </a:r>
            <a:endParaRPr lang="en-ID" dirty="0">
              <a:effectLst/>
              <a:latin typeface="Arial" panose="020B0604020202020204" pitchFamily="34" charset="0"/>
              <a:ea typeface="Arial" panose="020B0604020202020204" pitchFamily="34" charset="0"/>
            </a:endParaRPr>
          </a:p>
          <a:p>
            <a:pPr marL="358775" indent="-271463"/>
            <a:r>
              <a:rPr lang="en-US" sz="2400" dirty="0">
                <a:effectLst/>
                <a:latin typeface="Arial" panose="020B0604020202020204" pitchFamily="34" charset="0"/>
                <a:ea typeface="Arial" panose="020B0604020202020204" pitchFamily="34" charset="0"/>
              </a:rPr>
              <a:t> </a:t>
            </a:r>
            <a:endParaRPr lang="en-ID" sz="2400" dirty="0">
              <a:effectLst/>
              <a:latin typeface="Arial" panose="020B0604020202020204" pitchFamily="34" charset="0"/>
              <a:ea typeface="Arial" panose="020B0604020202020204" pitchFamily="34" charset="0"/>
            </a:endParaRPr>
          </a:p>
          <a:p>
            <a:pPr marL="358775" indent="-271463"/>
            <a:endParaRPr lang="en-ID" sz="2400" dirty="0"/>
          </a:p>
        </p:txBody>
      </p:sp>
    </p:spTree>
    <p:extLst>
      <p:ext uri="{BB962C8B-B14F-4D97-AF65-F5344CB8AC3E}">
        <p14:creationId xmlns:p14="http://schemas.microsoft.com/office/powerpoint/2010/main" val="1838357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884</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Cooper Black</vt:lpstr>
      <vt:lpstr>Times New Roman</vt:lpstr>
      <vt:lpstr>Office Theme</vt:lpstr>
      <vt:lpstr>Search Engine  Marketing    Kode MK : BDG23422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Trufi_Murdiani</dc:creator>
  <cp:lastModifiedBy>Trufi_Murdiani</cp:lastModifiedBy>
  <cp:revision>26</cp:revision>
  <dcterms:created xsi:type="dcterms:W3CDTF">2024-09-30T04:05:20Z</dcterms:created>
  <dcterms:modified xsi:type="dcterms:W3CDTF">2024-10-03T02:12:50Z</dcterms:modified>
</cp:coreProperties>
</file>