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9" r:id="rId3"/>
    <p:sldId id="295" r:id="rId4"/>
    <p:sldId id="296" r:id="rId5"/>
    <p:sldId id="297" r:id="rId6"/>
    <p:sldId id="298" r:id="rId7"/>
    <p:sldId id="299" r:id="rId8"/>
    <p:sldId id="305" r:id="rId9"/>
    <p:sldId id="301" r:id="rId10"/>
    <p:sldId id="302" r:id="rId11"/>
    <p:sldId id="304" r:id="rId12"/>
    <p:sldId id="275" r:id="rId13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DE60CCE-9560-42D2-9A88-618DCFB6DB21}" type="datetimeFigureOut">
              <a:rPr lang="en-US"/>
              <a:pPr>
                <a:defRPr/>
              </a:pPr>
              <a:t>11/9/2020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56270D-A4C7-48D4-A164-A384597417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28121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D8589F9-9214-43B8-A555-02BA90A75CD9}" type="datetimeFigureOut">
              <a:rPr lang="en-US"/>
              <a:pPr>
                <a:defRPr/>
              </a:pPr>
              <a:t>11/9/2020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F573D2A-884A-40C7-8B0B-94348F1A6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1373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169819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80841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D7696-7E3B-4885-B369-4B027EF86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DA1CD-19C8-4E38-9C61-E22BFDE1B8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91B54-8D90-4A46-80D2-733D7920F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0AC73-B9E4-473E-B02E-F7428BB98E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96061-AE66-4460-B6DC-ABC322AFF1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3682B-CB5B-474D-AE49-257043BD3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C51E8-89A6-41E0-923A-D385DCD56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53831-B24C-4C4E-8D46-3AF4F491F8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8CBFB-EA72-444B-855B-EC9DC89D6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6D0AB-A056-415C-8F73-9ECBA7917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7E0B8-35B9-414B-9226-36215D6A3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9B3E37-3171-4C34-BF50-46416ED0F0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notesSlide" Target="../notesSlides/notesSlide1.xml"/><Relationship Id="rId7" Type="http://schemas.microsoft.com/office/2007/relationships/hdphoto" Target="../media/hdphoto1.wdp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85926"/>
            <a:ext cx="885828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ct val="0"/>
              </a:spcBef>
              <a:spcAft>
                <a:spcPct val="0"/>
              </a:spcAft>
              <a:defRPr/>
            </a:pPr>
            <a:endParaRPr lang="en-US" sz="3200" b="1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5400" b="1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</a:t>
            </a:r>
            <a:r>
              <a:rPr lang="en-US" sz="54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5400" b="1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sebagai</a:t>
            </a:r>
            <a:r>
              <a:rPr lang="en-US" sz="54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</a:p>
          <a:p>
            <a:pPr algn="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5400" b="1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Dasar</a:t>
            </a:r>
            <a:r>
              <a:rPr lang="en-US" sz="54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Negara</a:t>
            </a:r>
            <a:endParaRPr lang="en-US" sz="5400" b="1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7743497" y="692244"/>
            <a:ext cx="1244600" cy="1244600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7" name="Rectangle 6"/>
          <p:cNvSpPr/>
          <p:nvPr/>
        </p:nvSpPr>
        <p:spPr>
          <a:xfrm>
            <a:off x="1571604" y="4929198"/>
            <a:ext cx="597311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Implementasi</a:t>
            </a:r>
            <a:r>
              <a:rPr lang="en-US" sz="4000" b="1" cap="none" spc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Pancasila</a:t>
            </a:r>
            <a:endParaRPr lang="en-US" sz="4000" b="1" cap="none" spc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foregroundMark x1="33176" y1="87000" x2="33176" y2="87000"/>
                        <a14:foregroundMark x1="33176" y1="87000" x2="64935" y2="87556"/>
                        <a14:foregroundMark x1="64935" y1="87556" x2="64935" y2="87556"/>
                        <a14:foregroundMark x1="76741" y1="80000" x2="85714" y2="74222"/>
                        <a14:foregroundMark x1="85714" y1="74222" x2="85714" y2="74222"/>
                        <a14:foregroundMark x1="24203" y1="81889" x2="15112" y2="72222"/>
                        <a14:foregroundMark x1="15112" y1="72222" x2="15112" y2="72222"/>
                        <a14:foregroundMark x1="39079" y1="55333" x2="49233" y2="66222"/>
                        <a14:foregroundMark x1="49233" y1="66222" x2="49233" y2="66222"/>
                        <a14:foregroundMark x1="52538" y1="38000" x2="63046" y2="47333"/>
                        <a14:foregroundMark x1="63046" y1="47333" x2="63046" y2="47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34626"/>
            <a:ext cx="2220868" cy="23598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9972" y="247693"/>
            <a:ext cx="1052447" cy="191354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17707" y="247693"/>
            <a:ext cx="1052447" cy="191354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</p:cTn>
                        </p:par>
                        <p:par>
                          <p:cTn id="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" presetID="31" presetClass="entr" presetSubtype="0" fill="hold" nodeType="afterEffect">
                                  <p:childTnLs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9552" y="476672"/>
            <a:ext cx="4572000" cy="332398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d-ID" sz="2100" b="1">
                <a:latin typeface="Calibri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Implementasi Pancasila dalam Bidang Ekonomi</a:t>
            </a:r>
          </a:p>
          <a:p>
            <a:r>
              <a:rPr lang="id-ID" sz="2100">
                <a:latin typeface="Calibri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id-ID" sz="2100">
                <a:latin typeface="Calibri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d-ID" sz="2100">
                <a:latin typeface="Calibri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Ekonomi kerakyatan, yaitu ekonomi yang berdasarkan pada tujuan bersama demi mencapai kesejahteraan rakyat secara luas. </a:t>
            </a:r>
          </a:p>
          <a:p>
            <a:endParaRPr lang="id-ID" sz="2100">
              <a:latin typeface="Calibri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d-ID" sz="2100">
                <a:latin typeface="Calibri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Aspek ekonomi dituangkan dalam pasal 27 ayat (2), pasal 33, dan pasal 34.</a:t>
            </a:r>
            <a:endParaRPr lang="id-ID" sz="2100"/>
          </a:p>
        </p:txBody>
      </p:sp>
      <p:sp>
        <p:nvSpPr>
          <p:cNvPr id="4" name="Rectangle 3"/>
          <p:cNvSpPr/>
          <p:nvPr/>
        </p:nvSpPr>
        <p:spPr>
          <a:xfrm>
            <a:off x="3779912" y="4005064"/>
            <a:ext cx="5126691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100" b="1">
                <a:latin typeface="Calibri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Implementasi Pancasila dalam bidang Sosial dan Budaya</a:t>
            </a:r>
          </a:p>
          <a:p>
            <a:r>
              <a:rPr lang="id-ID" sz="2100">
                <a:latin typeface="Calibri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id-ID" sz="2100">
                <a:latin typeface="Calibri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d-ID" sz="2100">
                <a:latin typeface="Calibri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Perundangan-undangan yang mengangkat nilai etika pancasila bersifat humanistik.</a:t>
            </a:r>
          </a:p>
          <a:p>
            <a:endParaRPr lang="id-ID" sz="2100">
              <a:latin typeface="Calibri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d-ID" sz="2100">
                <a:latin typeface="Calibri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Aspek sosial budaya dituangkan dalam pasal 29, pasal 31, dan pasal 32.</a:t>
            </a:r>
            <a:br>
              <a:rPr lang="id-ID" sz="2100">
                <a:latin typeface="Calibri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d-ID" sz="2100"/>
          </a:p>
        </p:txBody>
      </p:sp>
    </p:spTree>
    <p:extLst>
      <p:ext uri="{BB962C8B-B14F-4D97-AF65-F5344CB8AC3E}">
        <p14:creationId xmlns:p14="http://schemas.microsoft.com/office/powerpoint/2010/main" val="2413447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:p15="http://schemas.microsoft.com/office/powerpoint/2012/main"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47664" y="1268760"/>
            <a:ext cx="5076265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485"/>
              </a:spcAft>
            </a:pPr>
            <a:r>
              <a:rPr lang="id-ID" b="1">
                <a:ea typeface="Times New Roman" panose="02020603050405020304" pitchFamily="18" charset="0"/>
              </a:rPr>
              <a:t>4. Implementasi Pancasila dalam bidang Pertahanan dan Keamanan</a:t>
            </a:r>
          </a:p>
          <a:p>
            <a:pPr>
              <a:spcAft>
                <a:spcPts val="1485"/>
              </a:spcAft>
            </a:pPr>
            <a:r>
              <a:rPr lang="id-ID">
                <a:ea typeface="Times New Roman" panose="02020603050405020304" pitchFamily="18" charset="0"/>
              </a:rPr>
              <a:t/>
            </a:r>
            <a:br>
              <a:rPr lang="id-ID">
                <a:ea typeface="Times New Roman" panose="02020603050405020304" pitchFamily="18" charset="0"/>
              </a:rPr>
            </a:br>
            <a:r>
              <a:rPr lang="id-ID">
                <a:ea typeface="Times New Roman" panose="02020603050405020304" pitchFamily="18" charset="0"/>
              </a:rPr>
              <a:t>Peraturan perundang-undangaan yang dibuat berdasar pada nilai Pancasila sebagai dasar Negara yang pada hakikatnya mencakup nilai ketuhanan, kemanusiaan, persatuan, kerakyatan, dan keadilan. </a:t>
            </a:r>
          </a:p>
          <a:p>
            <a:pPr>
              <a:spcAft>
                <a:spcPts val="1485"/>
              </a:spcAft>
            </a:pPr>
            <a:r>
              <a:rPr lang="id-ID">
                <a:ea typeface="Times New Roman" panose="02020603050405020304" pitchFamily="18" charset="0"/>
              </a:rPr>
              <a:t>Aspek pertahanan keamanan dituangkan dalam pasal 27 ayat (3) dan pasal 30.</a:t>
            </a:r>
          </a:p>
        </p:txBody>
      </p:sp>
    </p:spTree>
    <p:extLst>
      <p:ext uri="{BB962C8B-B14F-4D97-AF65-F5344CB8AC3E}">
        <p14:creationId xmlns:p14="http://schemas.microsoft.com/office/powerpoint/2010/main" val="748863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:p15="http://schemas.microsoft.com/office/powerpoint/2012/main"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ct val="0"/>
              </a:spcAft>
              <a:defRPr/>
            </a:pPr>
            <a:r>
              <a:rPr lang="en-US" sz="7200" b="0" cap="none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 bwMode="auto">
          <a:xfrm>
            <a:off x="642910" y="1428736"/>
            <a:ext cx="4038621" cy="4714908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6" name="Rectangle 5"/>
          <p:cNvSpPr/>
          <p:nvPr/>
        </p:nvSpPr>
        <p:spPr>
          <a:xfrm>
            <a:off x="2071670" y="642918"/>
            <a:ext cx="56396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err="1" smtClean="0"/>
              <a:t>Stuffen theory dari Hans Kelsen</a:t>
            </a:r>
            <a:endParaRPr lang="en-US" sz="2800" b="1"/>
          </a:p>
        </p:txBody>
      </p:sp>
      <p:sp>
        <p:nvSpPr>
          <p:cNvPr id="8" name="Rectangle 7"/>
          <p:cNvSpPr/>
          <p:nvPr/>
        </p:nvSpPr>
        <p:spPr>
          <a:xfrm>
            <a:off x="4071934" y="121442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err="1" smtClean="0"/>
              <a:t>Pancasila s</a:t>
            </a:r>
            <a:r>
              <a:rPr lang="id-ID" smtClean="0"/>
              <a:t>e</a:t>
            </a:r>
            <a:r>
              <a:rPr lang="en-US" smtClean="0"/>
              <a:t>b</a:t>
            </a:r>
            <a:r>
              <a:rPr lang="id-ID" smtClean="0"/>
              <a:t>a</a:t>
            </a:r>
            <a:r>
              <a:rPr lang="en-US" smtClean="0"/>
              <a:t>g</a:t>
            </a:r>
            <a:r>
              <a:rPr lang="id-ID" smtClean="0"/>
              <a:t>ai</a:t>
            </a:r>
            <a:r>
              <a:rPr lang="en-US" smtClean="0"/>
              <a:t> cerminan jiwa dan cita-cita hukum bangsa, m</a:t>
            </a:r>
            <a:r>
              <a:rPr lang="id-ID" smtClean="0"/>
              <a:t>e</a:t>
            </a:r>
            <a:r>
              <a:rPr lang="en-US" smtClean="0"/>
              <a:t>r</a:t>
            </a:r>
            <a:r>
              <a:rPr lang="id-ID" smtClean="0"/>
              <a:t>u</a:t>
            </a:r>
            <a:r>
              <a:rPr lang="en-US" smtClean="0"/>
              <a:t>p</a:t>
            </a:r>
            <a:r>
              <a:rPr lang="id-ID" smtClean="0"/>
              <a:t>akan</a:t>
            </a:r>
            <a:r>
              <a:rPr lang="en-US" smtClean="0"/>
              <a:t> norma dasar dalam penyelenggaraan bernegara dan sumber dari segala sumber hukum sekaligus cita hukum (recht-idee),</a:t>
            </a: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071934" y="278605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err="1" smtClean="0"/>
              <a:t>Pembukaan yang berintikan Pancasila merupakan sumber bagi  batang  tubuh  UUD NRI tahun 1945.</a:t>
            </a:r>
            <a:endParaRPr lang="en-US"/>
          </a:p>
        </p:txBody>
      </p:sp>
      <p:cxnSp>
        <p:nvCxnSpPr>
          <p:cNvPr id="11" name="Straight Arrow Connector 10"/>
          <p:cNvCxnSpPr>
            <a:stCxn id="8" idx="1"/>
          </p:cNvCxnSpPr>
          <p:nvPr/>
        </p:nvCxnSpPr>
        <p:spPr>
          <a:xfrm rot="10800000">
            <a:off x="3571868" y="1643050"/>
            <a:ext cx="500066" cy="3100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1"/>
          </p:cNvCxnSpPr>
          <p:nvPr/>
        </p:nvCxnSpPr>
        <p:spPr>
          <a:xfrm rot="10800000">
            <a:off x="3643306" y="3000373"/>
            <a:ext cx="428628" cy="2473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286248" y="400050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err="1" smtClean="0"/>
              <a:t>Batang  tubuh  UUD NRI tahun 1945 mrp uraian terperinci atau penjabaran batang tubuh. </a:t>
            </a:r>
            <a:endParaRPr lang="en-US"/>
          </a:p>
        </p:txBody>
      </p:sp>
      <p:cxnSp>
        <p:nvCxnSpPr>
          <p:cNvPr id="16" name="Straight Arrow Connector 15"/>
          <p:cNvCxnSpPr>
            <a:stCxn id="14" idx="1"/>
          </p:cNvCxnSpPr>
          <p:nvPr/>
        </p:nvCxnSpPr>
        <p:spPr>
          <a:xfrm rot="10800000">
            <a:off x="3714744" y="4286257"/>
            <a:ext cx="571504" cy="1759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4438648" y="522031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mtClean="0"/>
              <a:t>Rakyat h</a:t>
            </a:r>
            <a:r>
              <a:rPr lang="id-ID" smtClean="0"/>
              <a:t>a</a:t>
            </a:r>
            <a:r>
              <a:rPr lang="en-US" smtClean="0"/>
              <a:t>r</a:t>
            </a:r>
            <a:r>
              <a:rPr lang="id-ID" smtClean="0"/>
              <a:t>u</a:t>
            </a:r>
            <a:r>
              <a:rPr lang="en-US" smtClean="0"/>
              <a:t>s taat dan konsisten melaksanakan nilai Pancasila yg normanya tertuang dalam batang tubuh UUD </a:t>
            </a:r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 rot="10800000" flipV="1">
            <a:off x="3714744" y="5786454"/>
            <a:ext cx="723904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32" fill="hold" grpId="0" nodeType="clickEffect"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6" fill="hold" nodeType="clickEffect"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grpId="1" nodeType="clickEffect"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6" fill="hold" nodeType="clickEffect"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32" fill="hold" grpId="2" nodeType="clickEffect"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nodeType="clickEffect"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32" fill="hold" grpId="3" nodeType="clickEffect"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1"/>
      <p:bldP spid="14" grpId="2"/>
      <p:bldP spid="17" grpId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186" y="3933056"/>
            <a:ext cx="4074459" cy="260595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01403" y="2494848"/>
            <a:ext cx="4572000" cy="216982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id-ID" sz="1500">
                <a:solidFill>
                  <a:schemeClr val="bg1"/>
                </a:solidFill>
              </a:rPr>
              <a:t>Pasal 29 ayat 1 dan 2, yang berbunyi:</a:t>
            </a:r>
          </a:p>
          <a:p>
            <a:pPr lvl="0"/>
            <a:endParaRPr lang="id-ID" sz="1500">
              <a:solidFill>
                <a:schemeClr val="bg1"/>
              </a:solidFill>
            </a:endParaRPr>
          </a:p>
          <a:p>
            <a:pPr lvl="0"/>
            <a:r>
              <a:rPr lang="id-ID" sz="1500">
                <a:solidFill>
                  <a:schemeClr val="bg1"/>
                </a:solidFill>
              </a:rPr>
              <a:t>Ayat 1 “ negara berdasarkan atas Ketuhanan Yang maha Esa.”</a:t>
            </a:r>
          </a:p>
          <a:p>
            <a:pPr lvl="0"/>
            <a:endParaRPr lang="id-ID" sz="1500">
              <a:solidFill>
                <a:schemeClr val="bg1"/>
              </a:solidFill>
            </a:endParaRPr>
          </a:p>
          <a:p>
            <a:pPr lvl="0"/>
            <a:r>
              <a:rPr lang="id-ID" sz="1500">
                <a:solidFill>
                  <a:schemeClr val="bg1"/>
                </a:solidFill>
              </a:rPr>
              <a:t>Ayat 2 “negara menjamin kemerdekaan tiap-tiap penduduk untuk memeluk agamanya masing-masing dan untuk beribadah menurut agamanya dan kepercayaannya itu.”</a:t>
            </a:r>
            <a:endParaRPr lang="en-US" sz="1500">
              <a:solidFill>
                <a:schemeClr val="bg1"/>
              </a:solidFill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2945045" y="3212976"/>
            <a:ext cx="3858044" cy="495866"/>
          </a:xfrm>
          <a:prstGeom prst="foldedCorner">
            <a:avLst/>
          </a:prstGeom>
          <a:solidFill>
            <a:schemeClr val="bg1"/>
          </a:solidFill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 lvl="0"/>
            <a:r>
              <a:rPr lang="id-ID" sz="2100" b="1">
                <a:latin typeface="Futura Md BT" panose="020B0602020204020303" pitchFamily="34" charset="0"/>
              </a:rPr>
              <a:t>Ketuhanan Yang Maha Esa</a:t>
            </a:r>
          </a:p>
        </p:txBody>
      </p:sp>
      <p:sp>
        <p:nvSpPr>
          <p:cNvPr id="5" name="Rectangle 4"/>
          <p:cNvSpPr/>
          <p:nvPr/>
        </p:nvSpPr>
        <p:spPr>
          <a:xfrm>
            <a:off x="3131840" y="275394"/>
            <a:ext cx="4708661" cy="2219454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softEdge rad="635000"/>
          </a:effectLst>
        </p:spPr>
        <p:txBody>
          <a:bodyPr wrap="none" lIns="68580" tIns="34290" rIns="68580" bIns="34290">
            <a:spAutoFit/>
          </a:bodyPr>
          <a:lstStyle/>
          <a:p>
            <a:pPr algn="ctr">
              <a:lnSpc>
                <a:spcPct val="115000"/>
              </a:lnSpc>
              <a:spcAft>
                <a:spcPct val="0"/>
              </a:spcAft>
            </a:pPr>
            <a:r>
              <a:rPr lang="id-ID" sz="4050">
                <a:solidFill>
                  <a:schemeClr val="tx2">
                    <a:lumMod val="60000"/>
                    <a:lumOff val="40000"/>
                  </a:schemeClr>
                </a:solidFill>
                <a:latin typeface="Tempus Sans ITC" panose="04020404030D070202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Penjabaran Pancasila </a:t>
            </a:r>
          </a:p>
          <a:p>
            <a:pPr algn="ctr">
              <a:lnSpc>
                <a:spcPct val="115000"/>
              </a:lnSpc>
              <a:spcAft>
                <a:spcPct val="0"/>
              </a:spcAft>
            </a:pPr>
            <a:r>
              <a:rPr lang="id-ID" sz="4050">
                <a:solidFill>
                  <a:schemeClr val="tx2">
                    <a:lumMod val="60000"/>
                    <a:lumOff val="40000"/>
                  </a:schemeClr>
                </a:solidFill>
                <a:latin typeface="Tempus Sans ITC" panose="04020404030D070202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 Pasal-pasal </a:t>
            </a:r>
          </a:p>
          <a:p>
            <a:pPr algn="ctr">
              <a:lnSpc>
                <a:spcPct val="115000"/>
              </a:lnSpc>
              <a:spcAft>
                <a:spcPct val="0"/>
              </a:spcAft>
            </a:pPr>
            <a:r>
              <a:rPr lang="id-ID" sz="4050">
                <a:solidFill>
                  <a:schemeClr val="tx2">
                    <a:lumMod val="60000"/>
                    <a:lumOff val="40000"/>
                  </a:schemeClr>
                </a:solidFill>
                <a:latin typeface="Tempus Sans ITC" panose="04020404030D070202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UUD 1945</a:t>
            </a:r>
            <a:endParaRPr lang="id-ID" sz="4050">
              <a:solidFill>
                <a:schemeClr val="tx2">
                  <a:lumMod val="60000"/>
                  <a:lumOff val="40000"/>
                </a:schemeClr>
              </a:solidFill>
              <a:latin typeface="Tempus Sans ITC" panose="04020404030D07020202" pitchFamily="8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01403" y="5733256"/>
            <a:ext cx="34991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smtClean="0">
                <a:solidFill>
                  <a:schemeClr val="bg1"/>
                </a:solidFill>
              </a:rPr>
              <a:t> </a:t>
            </a:r>
            <a:r>
              <a:rPr lang="id-ID" sz="1200" smtClean="0"/>
              <a:t>Sumber : https</a:t>
            </a:r>
            <a:r>
              <a:rPr lang="id-ID" sz="1200"/>
              <a:t>://www.academia.edu/37953526/PANCASILA_SEBAGAI_DASAR_NEGARA_pptx</a:t>
            </a:r>
          </a:p>
        </p:txBody>
      </p:sp>
    </p:spTree>
    <p:extLst>
      <p:ext uri="{BB962C8B-B14F-4D97-AF65-F5344CB8AC3E}">
        <p14:creationId xmlns:p14="http://schemas.microsoft.com/office/powerpoint/2010/main" val="2170982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:p15="http://schemas.microsoft.com/office/powerpoint/2012/main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</p:cTn>
                        </p:par>
                        <p:par>
                          <p:cTn id="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" presetID="6" presetClass="entr" presetSubtype="16" fill="hold" grpId="0" nodeType="afterEffect">
                                  <p:childTnLs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38" presetClass="entr" presetSubtype="0" accel="50000" fill="hold" grpId="1" nodeType="afterEffect"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13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37" fill="hold">
                                          <p:stCondLst>
                                            <p:cond delay="137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3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7" decel="50000" autoRev="1" fill="hold">
                                          <p:stCondLst>
                                            <p:cond delay="137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1" fill="hold">
                                          <p:stCondLst>
                                            <p:cond delay="25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ded Corner 1"/>
          <p:cNvSpPr/>
          <p:nvPr/>
        </p:nvSpPr>
        <p:spPr>
          <a:xfrm>
            <a:off x="389200" y="1159673"/>
            <a:ext cx="5314275" cy="495866"/>
          </a:xfrm>
          <a:prstGeom prst="foldedCorner">
            <a:avLst/>
          </a:prstGeom>
          <a:solidFill>
            <a:schemeClr val="bg1"/>
          </a:solidFill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 lvl="0"/>
            <a:r>
              <a:rPr lang="id-ID" sz="2100" b="1">
                <a:latin typeface="Futura Md BT" panose="020B0602020204020303" pitchFamily="34" charset="0"/>
              </a:rPr>
              <a:t>Kemanusiaan yang adil dan beradab</a:t>
            </a:r>
          </a:p>
        </p:txBody>
      </p:sp>
      <p:sp>
        <p:nvSpPr>
          <p:cNvPr id="4" name="Rectangle 3"/>
          <p:cNvSpPr/>
          <p:nvPr/>
        </p:nvSpPr>
        <p:spPr>
          <a:xfrm>
            <a:off x="4323230" y="2520672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id-ID" dirty="0" smtClean="0"/>
              <a:t>Pasal 27 </a:t>
            </a:r>
            <a:r>
              <a:rPr lang="id-ID" dirty="0"/>
              <a:t>ayat </a:t>
            </a:r>
            <a:r>
              <a:rPr lang="id-ID" dirty="0" smtClean="0"/>
              <a:t>1:</a:t>
            </a:r>
          </a:p>
          <a:p>
            <a:pPr lvl="0"/>
            <a:endParaRPr lang="id-ID" dirty="0"/>
          </a:p>
          <a:p>
            <a:pPr lvl="0"/>
            <a:r>
              <a:rPr lang="id-ID" dirty="0" smtClean="0"/>
              <a:t>“</a:t>
            </a:r>
            <a:r>
              <a:rPr lang="id-ID" dirty="0"/>
              <a:t>segala warga negara bersamaan kedudukannya di dalam hukum dan pemerintahan dan wajib menjunjung hukum dan pemerintahan itu dengan tidak ada kecualinya. Dst..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Edges/>
                    </a14:imgEffect>
                    <a14:imgEffect>
                      <a14:sharpenSoften amount="500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177" y="2373705"/>
            <a:ext cx="3556538" cy="2509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240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:p15="http://schemas.microsoft.com/office/powerpoint/2012/main"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</p:cTn>
                        </p:par>
                        <p:par>
                          <p:cTn id="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" presetID="22" presetClass="entr" presetSubtype="4" fill="hold" grpId="0" nodeType="afterEffect">
                                  <p:childTnLs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ded Corner 2"/>
          <p:cNvSpPr/>
          <p:nvPr/>
        </p:nvSpPr>
        <p:spPr>
          <a:xfrm>
            <a:off x="389199" y="1159673"/>
            <a:ext cx="2998000" cy="495866"/>
          </a:xfrm>
          <a:prstGeom prst="foldedCorner">
            <a:avLst/>
          </a:prstGeom>
          <a:solidFill>
            <a:schemeClr val="bg1"/>
          </a:solidFill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id-ID" sz="2100" b="1">
                <a:latin typeface="Futura Md BT" panose="020B0602020204020303" pitchFamily="34" charset="0"/>
              </a:rPr>
              <a:t>Persatuan Indonesia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797699"/>
            <a:ext cx="4599834" cy="183993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032561" y="2286505"/>
            <a:ext cx="342563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d-ID" sz="1500"/>
              <a:t>Pasal 1, 32 ayat 2, 35 yang berbunyi:</a:t>
            </a:r>
          </a:p>
          <a:p>
            <a:pPr lvl="0"/>
            <a:endParaRPr lang="id-ID" sz="1500"/>
          </a:p>
          <a:p>
            <a:pPr lvl="0"/>
            <a:r>
              <a:rPr lang="id-ID" sz="1500"/>
              <a:t>Pasal 1 “kedaulatan berada ditangan rakyat dan dilaksanakan menurut undang-undang.</a:t>
            </a:r>
          </a:p>
          <a:p>
            <a:pPr lvl="0"/>
            <a:endParaRPr lang="id-ID" sz="1500"/>
          </a:p>
          <a:p>
            <a:pPr lvl="0"/>
            <a:r>
              <a:rPr lang="id-ID" sz="1500"/>
              <a:t>Pasal 32(2)  “negara menghormati dan memelihara bahasa daerah sebagai kekayaan budaya nasional.</a:t>
            </a:r>
          </a:p>
          <a:p>
            <a:pPr lvl="0"/>
            <a:endParaRPr lang="id-ID" sz="1500"/>
          </a:p>
          <a:p>
            <a:pPr lvl="0"/>
            <a:r>
              <a:rPr lang="id-ID" sz="1500"/>
              <a:t>Pasal 35  “bendera negara Indonesia ialah sang merah putih.</a:t>
            </a:r>
            <a:endParaRPr lang="en-US" sz="1500"/>
          </a:p>
        </p:txBody>
      </p:sp>
    </p:spTree>
    <p:extLst>
      <p:ext uri="{BB962C8B-B14F-4D97-AF65-F5344CB8AC3E}">
        <p14:creationId xmlns:p14="http://schemas.microsoft.com/office/powerpoint/2010/main" val="75144011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</p:cTn>
                        </p:par>
                        <p:par>
                          <p:cTn id="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" presetID="2" presetClass="entr" presetSubtype="4" fill="hold" grpId="0" nodeType="afterEffect">
                                  <p:childTnLs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033" y="3789040"/>
            <a:ext cx="3240425" cy="162021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86744" y="3258243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id-ID"/>
              <a:t>Pasal 37 ayat 3 yang berbunyi:</a:t>
            </a:r>
          </a:p>
          <a:p>
            <a:pPr lvl="0"/>
            <a:endParaRPr lang="id-ID"/>
          </a:p>
          <a:p>
            <a:pPr lvl="0"/>
            <a:r>
              <a:rPr lang="id-ID"/>
              <a:t>Pasal 37(3) “untuk mengubah pasal UUD, sidang MPR dihadiri oleh sekurang-kurangnya 2/3 dari jumlah anggota MPR.</a:t>
            </a:r>
            <a:endParaRPr lang="en-US"/>
          </a:p>
        </p:txBody>
      </p:sp>
      <p:sp>
        <p:nvSpPr>
          <p:cNvPr id="4" name="Folded Corner 3"/>
          <p:cNvSpPr/>
          <p:nvPr/>
        </p:nvSpPr>
        <p:spPr>
          <a:xfrm>
            <a:off x="389200" y="1159674"/>
            <a:ext cx="8395091" cy="881539"/>
          </a:xfrm>
          <a:prstGeom prst="foldedCorner">
            <a:avLst/>
          </a:prstGeom>
          <a:solidFill>
            <a:schemeClr val="bg1"/>
          </a:solidFill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id-ID" sz="2100" b="1">
                <a:latin typeface="Futura Md BT" panose="020B0602020204020303" pitchFamily="34" charset="0"/>
              </a:rPr>
              <a:t>Kerakyatan yang dipimpin oleh hikmat kebijaksanaan dalam permusyawaratan/perwakilan</a:t>
            </a:r>
          </a:p>
        </p:txBody>
      </p:sp>
    </p:spTree>
    <p:extLst>
      <p:ext uri="{BB962C8B-B14F-4D97-AF65-F5344CB8AC3E}">
        <p14:creationId xmlns:p14="http://schemas.microsoft.com/office/powerpoint/2010/main" val="11556040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ded Corner 5"/>
          <p:cNvSpPr/>
          <p:nvPr/>
        </p:nvSpPr>
        <p:spPr>
          <a:xfrm>
            <a:off x="389199" y="1159673"/>
            <a:ext cx="5631670" cy="495866"/>
          </a:xfrm>
          <a:prstGeom prst="foldedCorner">
            <a:avLst/>
          </a:prstGeom>
          <a:solidFill>
            <a:schemeClr val="bg1"/>
          </a:solidFill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 lvl="0"/>
            <a:r>
              <a:rPr lang="id-ID" sz="2100" b="1">
                <a:latin typeface="Futura Md BT" panose="020B0602020204020303" pitchFamily="34" charset="0"/>
              </a:rPr>
              <a:t>Keadilan bagi seluruh rakyat Indonesia</a:t>
            </a:r>
          </a:p>
        </p:txBody>
      </p:sp>
      <p:sp>
        <p:nvSpPr>
          <p:cNvPr id="7" name="Rectangle 6"/>
          <p:cNvSpPr/>
          <p:nvPr/>
        </p:nvSpPr>
        <p:spPr>
          <a:xfrm>
            <a:off x="4686300" y="2533123"/>
            <a:ext cx="44577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d-ID" sz="1500"/>
              <a:t>pasal 34 ayat 1, 2, dan 3 yang berbunyi:</a:t>
            </a:r>
          </a:p>
          <a:p>
            <a:pPr lvl="0"/>
            <a:endParaRPr lang="id-ID" sz="1500"/>
          </a:p>
          <a:p>
            <a:pPr lvl="0"/>
            <a:r>
              <a:rPr lang="id-ID" sz="1500"/>
              <a:t>Pasal 34(1) “fakir miskin dan anak terlantar dipelihara oleh negara sosial bagi seluruh rakyat dan memberdayakan masyarakat yang lemah dan tidak mampu sesuai dengan martabat kemanusiaan.</a:t>
            </a:r>
          </a:p>
          <a:p>
            <a:pPr lvl="0"/>
            <a:endParaRPr lang="id-ID" sz="1500"/>
          </a:p>
          <a:p>
            <a:pPr lvl="0"/>
            <a:r>
              <a:rPr lang="id-ID" sz="1500"/>
              <a:t>Pasal 34(2) “negara mengembangkan sistem jaminan</a:t>
            </a:r>
          </a:p>
          <a:p>
            <a:pPr lvl="0"/>
            <a:endParaRPr lang="id-ID" sz="1500"/>
          </a:p>
          <a:p>
            <a:pPr lvl="0"/>
            <a:r>
              <a:rPr lang="id-ID" sz="1500"/>
              <a:t>Pasal 34(3) “negara bertanggung jawab atas penyediaan fasilitas kesehatan dan fasilitas pelayanan umum yang layak.</a:t>
            </a:r>
            <a:endParaRPr lang="en-US" sz="150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62" r="-545" b="34313"/>
          <a:stretch>
            <a:fillRect/>
          </a:stretch>
        </p:blipFill>
        <p:spPr>
          <a:xfrm>
            <a:off x="517712" y="3287329"/>
            <a:ext cx="2686136" cy="1946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28362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00100" y="500042"/>
            <a:ext cx="724268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Implementasi</a:t>
            </a:r>
            <a:r>
              <a:rPr lang="en-US" sz="4000" b="1" cap="none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Pancasila</a:t>
            </a:r>
            <a:endParaRPr lang="en-US" sz="4000" b="1" cap="none" spc="5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4000" b="1" spc="5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Dalam</a:t>
            </a:r>
            <a:r>
              <a:rPr lang="en-US" sz="40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pembuatan</a:t>
            </a:r>
            <a:r>
              <a:rPr lang="en-US" sz="40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kebijakan</a:t>
            </a:r>
            <a:endParaRPr lang="en-US" sz="4000" b="1" cap="none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rot="10800000" flipV="1">
            <a:off x="1428728" y="2143116"/>
            <a:ext cx="2786082" cy="150019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2362184" y="2924172"/>
            <a:ext cx="2643206" cy="10810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6200000" flipH="1">
            <a:off x="3509954" y="2795582"/>
            <a:ext cx="2705120" cy="127636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214810" y="2143116"/>
            <a:ext cx="2928958" cy="20002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42910" y="3714752"/>
            <a:ext cx="141416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Politik</a:t>
            </a:r>
            <a:endParaRPr lang="en-US" sz="3200" b="1" cap="none" spc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071670" y="4857760"/>
            <a:ext cx="191590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3200" b="1" cap="none" spc="0" err="1" smtClean="0">
                <a:solidFill>
                  <a:srgbClr val="FF0000"/>
                </a:solidFill>
                <a:effectLst/>
              </a:rPr>
              <a:t>Ekonomi</a:t>
            </a:r>
            <a:endParaRPr lang="en-US" sz="3200" b="1" cap="none" spc="0">
              <a:solidFill>
                <a:srgbClr val="FF0000"/>
              </a:solidFill>
              <a:effectLst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786314" y="4857760"/>
            <a:ext cx="186942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Sos</a:t>
            </a:r>
            <a:r>
              <a:rPr lang="en-US" sz="3200" b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-Bud</a:t>
            </a:r>
            <a:endParaRPr lang="en-US" sz="3200" b="1" cap="none" spc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858016" y="4214818"/>
            <a:ext cx="177965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Hankam</a:t>
            </a:r>
            <a:endParaRPr lang="en-US" sz="3200" b="1" cap="none" spc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4731834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grpId="1" nodeType="clickEffect"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32" fill="hold" grpId="2" nodeType="clickEffect"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32" fill="hold" grpId="3" nodeType="clickEffect"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1"/>
      <p:bldP spid="20" grpId="2"/>
      <p:bldP spid="21" grpId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1651" y="1884643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57175" indent="-257175">
              <a:buAutoNum type="arabicPeriod"/>
            </a:pPr>
            <a:r>
              <a:rPr lang="id-ID" b="1">
                <a:latin typeface="Calibri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Implementasi Nilai Pancasila dalam Bidang Politik</a:t>
            </a:r>
            <a:r>
              <a:rPr lang="id-ID">
                <a:latin typeface="Calibri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id-ID">
                <a:latin typeface="Calibri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d-ID">
              <a:latin typeface="Calibri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d-ID">
                <a:latin typeface="Calibri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kehidupan politik di Indonesia harus berdasarkan pada nilai-nilai Pancasila, sehingga kegiatan politik yang tidak berpihak pada rakyat dan/atau yang hanya berorientasi pada kekuasaan semata dapat dihilangkan. </a:t>
            </a:r>
          </a:p>
          <a:p>
            <a:endParaRPr lang="id-ID">
              <a:latin typeface="Calibri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d-ID">
                <a:latin typeface="Calibri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Aspek politik dituangkan dalam pasal 26, pasal 27 ayat (1), dan pasal 28.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15929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u"/>
      </p:transition>
    </mc:Choice>
    <mc:Fallback xmlns:p15="http://schemas.microsoft.com/office/powerpoint/2012/main"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NEXTUNIQUEID" val="10011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THEME_BG_IMAGE" val="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364</Words>
  <Application>Microsoft Office PowerPoint</Application>
  <PresentationFormat>On-screen Show (4:3)</PresentationFormat>
  <Paragraphs>65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Arial Black</vt:lpstr>
      <vt:lpstr>Calibri</vt:lpstr>
      <vt:lpstr>Cambria</vt:lpstr>
      <vt:lpstr>Futura Md BT</vt:lpstr>
      <vt:lpstr>Tempus Sans ITC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Zulkarnain</cp:lastModifiedBy>
  <cp:revision>97</cp:revision>
  <dcterms:created xsi:type="dcterms:W3CDTF">2010-04-18T12:06:30Z</dcterms:created>
  <dcterms:modified xsi:type="dcterms:W3CDTF">2020-11-09T04:04:38Z</dcterms:modified>
</cp:coreProperties>
</file>