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7758e20c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7758e20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c2378a855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c2378a85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c713043b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c713043b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d5260bdd8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d5260bdd8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8f05674a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8f05674a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Five</a:t>
            </a:r>
            <a:br>
              <a:rPr b="0" lang="en" sz="4100"/>
            </a:br>
            <a:r>
              <a:rPr b="0" lang="en" sz="2300"/>
              <a:t>Pewarisan dan Modular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dan Modular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/>
          <p:nvPr/>
        </p:nvSpPr>
        <p:spPr>
          <a:xfrm>
            <a:off x="529223" y="327849"/>
            <a:ext cx="691754" cy="86525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6"/>
          <p:cNvSpPr txBox="1"/>
          <p:nvPr>
            <p:ph type="title"/>
          </p:nvPr>
        </p:nvSpPr>
        <p:spPr>
          <a:xfrm>
            <a:off x="529225" y="327850"/>
            <a:ext cx="7049100" cy="5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</a:t>
            </a: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(Inheritance)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</p:txBody>
      </p:sp>
      <p:sp>
        <p:nvSpPr>
          <p:cNvPr id="800" name="Google Shape;800;p36"/>
          <p:cNvSpPr txBox="1"/>
          <p:nvPr>
            <p:ph idx="1" type="subTitle"/>
          </p:nvPr>
        </p:nvSpPr>
        <p:spPr>
          <a:xfrm>
            <a:off x="376825" y="1222813"/>
            <a:ext cx="24057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Membuat sebuah </a:t>
            </a:r>
            <a:r>
              <a:rPr lang="en" sz="2100">
                <a:solidFill>
                  <a:schemeClr val="lt1"/>
                </a:solidFill>
                <a:highlight>
                  <a:schemeClr val="accent2"/>
                </a:highlight>
              </a:rPr>
              <a:t>kelas baru</a:t>
            </a:r>
            <a:r>
              <a:rPr lang="en" sz="2100"/>
              <a:t> dengan menggunakan </a:t>
            </a:r>
            <a:r>
              <a:rPr lang="en" sz="2100">
                <a:solidFill>
                  <a:schemeClr val="lt1"/>
                </a:solidFill>
                <a:highlight>
                  <a:schemeClr val="accent2"/>
                </a:highlight>
              </a:rPr>
              <a:t>kelas induk</a:t>
            </a:r>
            <a:r>
              <a:rPr lang="en" sz="2100"/>
              <a:t> yang sudah ada.</a:t>
            </a:r>
            <a:endParaRPr i="1" sz="2100"/>
          </a:p>
        </p:txBody>
      </p:sp>
      <p:grpSp>
        <p:nvGrpSpPr>
          <p:cNvPr id="801" name="Google Shape;801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2" name="Google Shape;802;p3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6" name="Google Shape;8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700" y="912850"/>
            <a:ext cx="3936474" cy="3946352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6"/>
          <p:cNvSpPr txBox="1"/>
          <p:nvPr/>
        </p:nvSpPr>
        <p:spPr>
          <a:xfrm>
            <a:off x="376825" y="3261700"/>
            <a:ext cx="3855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: </a:t>
            </a:r>
            <a:b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Jika kelas B memiliki nama metode yang sama dengan kelas A, metode tersebut akan menimpa metode yang diwariskan oleh kelas 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7"/>
          <p:cNvSpPr/>
          <p:nvPr/>
        </p:nvSpPr>
        <p:spPr>
          <a:xfrm>
            <a:off x="375588" y="735560"/>
            <a:ext cx="2697360" cy="3672365"/>
          </a:xfrm>
          <a:custGeom>
            <a:rect b="b" l="l" r="r" t="t"/>
            <a:pathLst>
              <a:path extrusionOk="0" h="190426" w="143096">
                <a:moveTo>
                  <a:pt x="2914" y="0"/>
                </a:moveTo>
                <a:cubicBezTo>
                  <a:pt x="1280" y="0"/>
                  <a:pt x="0" y="1281"/>
                  <a:pt x="0" y="2914"/>
                </a:cubicBezTo>
                <a:lnTo>
                  <a:pt x="0" y="187512"/>
                </a:lnTo>
                <a:cubicBezTo>
                  <a:pt x="0" y="189101"/>
                  <a:pt x="1280" y="190426"/>
                  <a:pt x="2914" y="190426"/>
                </a:cubicBezTo>
                <a:lnTo>
                  <a:pt x="140182" y="190426"/>
                </a:lnTo>
                <a:cubicBezTo>
                  <a:pt x="141771" y="190426"/>
                  <a:pt x="143096" y="189101"/>
                  <a:pt x="143096" y="187512"/>
                </a:cubicBezTo>
                <a:lnTo>
                  <a:pt x="143096" y="2914"/>
                </a:lnTo>
                <a:cubicBezTo>
                  <a:pt x="143096" y="1281"/>
                  <a:pt x="141771" y="0"/>
                  <a:pt x="140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7"/>
          <p:cNvSpPr txBox="1"/>
          <p:nvPr>
            <p:ph type="title"/>
          </p:nvPr>
        </p:nvSpPr>
        <p:spPr>
          <a:xfrm>
            <a:off x="3481329" y="404825"/>
            <a:ext cx="4658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Mewariskan Class</a:t>
            </a:r>
            <a:endParaRPr/>
          </a:p>
        </p:txBody>
      </p:sp>
      <p:sp>
        <p:nvSpPr>
          <p:cNvPr id="814" name="Google Shape;814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5" name="Google Shape;815;p37"/>
          <p:cNvPicPr preferRelativeResize="0"/>
          <p:nvPr/>
        </p:nvPicPr>
        <p:blipFill rotWithShape="1">
          <a:blip r:embed="rId3">
            <a:alphaModFix/>
          </a:blip>
          <a:srcRect b="0" l="6276" r="55054" t="0"/>
          <a:stretch/>
        </p:blipFill>
        <p:spPr>
          <a:xfrm>
            <a:off x="566350" y="916600"/>
            <a:ext cx="2315851" cy="33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7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7" name="Google Shape;8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348" y="1225325"/>
            <a:ext cx="5576925" cy="3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8"/>
          <p:cNvSpPr txBox="1"/>
          <p:nvPr>
            <p:ph type="title"/>
          </p:nvPr>
        </p:nvSpPr>
        <p:spPr>
          <a:xfrm>
            <a:off x="348125" y="445025"/>
            <a:ext cx="857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Mewariskan - </a:t>
            </a:r>
            <a:r>
              <a:rPr lang="en">
                <a:solidFill>
                  <a:schemeClr val="accent5"/>
                </a:solidFill>
              </a:rPr>
              <a:t>Method </a:t>
            </a:r>
            <a:r>
              <a:rPr lang="en"/>
              <a:t>Dengan </a:t>
            </a:r>
            <a:r>
              <a:rPr lang="en">
                <a:solidFill>
                  <a:schemeClr val="lt1"/>
                </a:solidFill>
                <a:highlight>
                  <a:schemeClr val="accent2"/>
                </a:highlight>
              </a:rPr>
              <a:t>Super()</a:t>
            </a:r>
            <a:endParaRPr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824" name="Google Shape;824;p38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825" name="Google Shape;825;p38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8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7" name="Google Shape;827;p38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828" name="Google Shape;828;p38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829" name="Google Shape;829;p38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0" name="Google Shape;830;p38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1" name="Google Shape;831;p38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38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33" name="Google Shape;833;p38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834" name="Google Shape;834;p38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38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38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8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8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8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38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38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38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38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38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38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38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38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8" name="Google Shape;848;p38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849" name="Google Shape;849;p38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38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38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38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38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38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5" name="Google Shape;855;p38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38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38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38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38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38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38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38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38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38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38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38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38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38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38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38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1" name="Google Shape;871;p38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38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38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38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38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6" name="Google Shape;876;p38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7" name="Google Shape;877;p38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38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9" name="Google Shape;879;p38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0" name="Google Shape;880;p38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1" name="Google Shape;881;p38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2" name="Google Shape;882;p38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3" name="Google Shape;883;p38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" name="Google Shape;884;p38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38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" name="Google Shape;886;p38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" name="Google Shape;887;p38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8" name="Google Shape;888;p38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9" name="Google Shape;889;p38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0" name="Google Shape;890;p38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1" name="Google Shape;891;p38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2" name="Google Shape;892;p38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38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38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38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38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38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38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38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38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8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38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38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38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38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38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38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38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38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38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38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38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38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38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38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38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38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38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19" name="Google Shape;919;p38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920" name="Google Shape;920;p38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38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38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38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7" name="Google Shape;927;p38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928" name="Google Shape;928;p38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9" name="Google Shape;929;p38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38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1" name="Google Shape;931;p38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932" name="Google Shape;932;p38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3" name="Google Shape;933;p38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4" name="Google Shape;934;p38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5" name="Google Shape;935;p38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6" name="Google Shape;936;p38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7" name="Google Shape;937;p38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8" name="Google Shape;938;p38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9" name="Google Shape;939;p38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38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38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38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8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4" name="Google Shape;944;p38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5" name="Google Shape;945;p38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6" name="Google Shape;946;p38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38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38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38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38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1" name="Google Shape;951;p38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2" name="Google Shape;952;p38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953" name="Google Shape;953;p38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4" name="Google Shape;954;p38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8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8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8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8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8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8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8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8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63" name="Google Shape;963;p38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964" name="Google Shape;964;p38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8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38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7" name="Google Shape;967;p38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38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69" name="Google Shape;969;p38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8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8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8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8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81" name="Google Shape;981;p38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982" name="Google Shape;982;p38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8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8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8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8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8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8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8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8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8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92" name="Google Shape;992;p38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993" name="Google Shape;993;p38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8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8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8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8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8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8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8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8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8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8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8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8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8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8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8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8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8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8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8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8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8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8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8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8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8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8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8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8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8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8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8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8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8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8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8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36" name="Google Shape;1036;p38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037" name="Google Shape;1037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38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040" name="Google Shape;1040;p38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38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5" name="Google Shape;10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75" y="1411625"/>
            <a:ext cx="4616201" cy="285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9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Modular</a:t>
            </a:r>
            <a:endParaRPr sz="3700"/>
          </a:p>
        </p:txBody>
      </p:sp>
      <p:sp>
        <p:nvSpPr>
          <p:cNvPr id="1051" name="Google Shape;1051;p39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52" name="Google Shape;1052;p39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dan Modular</a:t>
            </a:r>
            <a:endParaRPr/>
          </a:p>
        </p:txBody>
      </p:sp>
      <p:sp>
        <p:nvSpPr>
          <p:cNvPr id="1053" name="Google Shape;1053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4" name="Google Shape;1054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055" name="Google Shape;1055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056" name="Google Shape;1056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8" name="Google Shape;1058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059" name="Google Shape;1059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8" name="Google Shape;1078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1" name="Google Shape;1081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89" name="Google Shape;1089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90" name="Google Shape;1090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2" name="Google Shape;1092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93" name="Google Shape;1093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5" name="Google Shape;1095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96" name="Google Shape;1096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8" name="Google Shape;1098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99" name="Google Shape;1099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2" name="Google Shape;1112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113" name="Google Shape;1113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4" name="Google Shape;1124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125" name="Google Shape;1125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5" name="Google Shape;1145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146" name="Google Shape;1146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1" name="Google Shape;1151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152" name="Google Shape;1152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62" name="Google Shape;1162;p39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0"/>
          <p:cNvSpPr txBox="1"/>
          <p:nvPr>
            <p:ph type="title"/>
          </p:nvPr>
        </p:nvSpPr>
        <p:spPr>
          <a:xfrm>
            <a:off x="720000" y="2164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Modular</a:t>
            </a:r>
            <a:endParaRPr/>
          </a:p>
        </p:txBody>
      </p:sp>
      <p:sp>
        <p:nvSpPr>
          <p:cNvPr id="1168" name="Google Shape;1168;p40"/>
          <p:cNvSpPr txBox="1"/>
          <p:nvPr/>
        </p:nvSpPr>
        <p:spPr>
          <a:xfrm flipH="1">
            <a:off x="713200" y="734850"/>
            <a:ext cx="771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Konsep yang mengacu pada pengorganisasian kode ke dalam modul-modul yang independen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(File Independen)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9" name="Google Shape;1169;p40"/>
          <p:cNvSpPr txBox="1"/>
          <p:nvPr/>
        </p:nvSpPr>
        <p:spPr>
          <a:xfrm flipH="1">
            <a:off x="2413563" y="2893600"/>
            <a:ext cx="80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[  ]</a:t>
            </a:r>
            <a:endParaRPr b="1"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0" name="Google Shape;1170;p40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1" name="Google Shape;11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450" y="1383750"/>
            <a:ext cx="4269094" cy="315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1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77" name="Google Shape;1177;p41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78" name="Google Shape;1178;p41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9" name="Google Shape;1179;p41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80" name="Google Shape;1180;p41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3" name="Google Shape;1193;p41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94" name="Google Shape;1194;p41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1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1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1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41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1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1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1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1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1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1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1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1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1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1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1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2" name="Google Shape;1212;p41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213" name="Google Shape;1213;p41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1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1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1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1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1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1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1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1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1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1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1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1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1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1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1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1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1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1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1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1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1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1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1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1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1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1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1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1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1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1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1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1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1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1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1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1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1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1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1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1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1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1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1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1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1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1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5" name="Google Shape;1295;p41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296" name="Google Shape;1296;p41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41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1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1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8" name="Google Shape;1318;p41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319" name="Google Shape;1319;p41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1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5" name="Google Shape;1325;p41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326" name="Google Shape;1326;p41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1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1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1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41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41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34" name="Google Shape;1334;p41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335" name="Google Shape;1335;p4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7" name="Google Shape;1337;p4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8" name="Google Shape;1338;p41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339" name="Google Shape;1339;p41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3" name="Google Shape;1343;p41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41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5" name="Google Shape;1345;p41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