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0" r:id="rId2"/>
    <p:sldId id="261" r:id="rId3"/>
    <p:sldId id="259" r:id="rId4"/>
    <p:sldId id="256" r:id="rId5"/>
    <p:sldId id="262" r:id="rId6"/>
    <p:sldId id="26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F513E2-DABE-4A96-9E98-DE5906F8CA86}"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349040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1524766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1099142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95824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2773160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F513E2-DABE-4A96-9E98-DE5906F8CA86}"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4107733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F513E2-DABE-4A96-9E98-DE5906F8CA86}"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3312895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513E2-DABE-4A96-9E98-DE5906F8CA86}"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3357722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513E2-DABE-4A96-9E98-DE5906F8CA86}"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3964137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513E2-DABE-4A96-9E98-DE5906F8CA86}"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335356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513E2-DABE-4A96-9E98-DE5906F8CA86}"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168806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F513E2-DABE-4A96-9E98-DE5906F8CA86}"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1078507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2472884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F513E2-DABE-4A96-9E98-DE5906F8CA86}"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219119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F513E2-DABE-4A96-9E98-DE5906F8CA86}"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449233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DF513E2-DABE-4A96-9E98-DE5906F8CA86}"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2013034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358010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F513E2-DABE-4A96-9E98-DE5906F8CA86}"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D7055-E96C-4249-9946-B8AD5F74646C}" type="slidenum">
              <a:rPr lang="en-US" smtClean="0"/>
              <a:t>‹#›</a:t>
            </a:fld>
            <a:endParaRPr lang="en-US"/>
          </a:p>
        </p:txBody>
      </p:sp>
    </p:spTree>
    <p:extLst>
      <p:ext uri="{BB962C8B-B14F-4D97-AF65-F5344CB8AC3E}">
        <p14:creationId xmlns:p14="http://schemas.microsoft.com/office/powerpoint/2010/main" val="9228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DF513E2-DABE-4A96-9E98-DE5906F8CA86}" type="datetimeFigureOut">
              <a:rPr lang="en-US" smtClean="0"/>
              <a:t>11/10/2024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E1D7055-E96C-4249-9946-B8AD5F74646C}" type="slidenum">
              <a:rPr lang="en-US" smtClean="0"/>
              <a:t>‹#›</a:t>
            </a:fld>
            <a:endParaRPr lang="en-US"/>
          </a:p>
        </p:txBody>
      </p:sp>
    </p:spTree>
    <p:extLst>
      <p:ext uri="{BB962C8B-B14F-4D97-AF65-F5344CB8AC3E}">
        <p14:creationId xmlns:p14="http://schemas.microsoft.com/office/powerpoint/2010/main" val="151504693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hyperlink" Target="https://peraturan.bpk.go.id/Download/35388/UU%20Nomor%2025%20Tahun%201992.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3AA3C-5CAE-E2A7-AB01-56A36BF52218}"/>
              </a:ext>
            </a:extLst>
          </p:cNvPr>
          <p:cNvSpPr>
            <a:spLocks noGrp="1"/>
          </p:cNvSpPr>
          <p:nvPr>
            <p:ph type="ctrTitle"/>
          </p:nvPr>
        </p:nvSpPr>
        <p:spPr>
          <a:xfrm>
            <a:off x="1349828" y="2100942"/>
            <a:ext cx="9144000" cy="4648201"/>
          </a:xfrm>
        </p:spPr>
        <p:txBody>
          <a:bodyPr>
            <a:noAutofit/>
          </a:bodyPr>
          <a:lstStyle/>
          <a:p>
            <a:pPr algn="l"/>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2000" b="0" i="0" dirty="0">
                <a:solidFill>
                  <a:srgbClr val="777777"/>
                </a:solidFill>
                <a:effectLst/>
                <a:latin typeface="Roboto" panose="02000000000000000000" pitchFamily="2" charset="0"/>
              </a:rPr>
              <a:t>SEJARAH KOPERASI</a:t>
            </a: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pertama</a:t>
            </a:r>
            <a:r>
              <a:rPr lang="en-US" sz="1800" b="0" i="0" dirty="0">
                <a:solidFill>
                  <a:srgbClr val="777777"/>
                </a:solidFill>
                <a:effectLst/>
                <a:latin typeface="Roboto" panose="02000000000000000000" pitchFamily="2" charset="0"/>
              </a:rPr>
              <a:t> kali </a:t>
            </a:r>
            <a:r>
              <a:rPr lang="en-US" sz="1800" b="0" i="0" dirty="0" err="1">
                <a:solidFill>
                  <a:srgbClr val="777777"/>
                </a:solidFill>
                <a:effectLst/>
                <a:latin typeface="Roboto" panose="02000000000000000000" pitchFamily="2" charset="0"/>
              </a:rPr>
              <a:t>diperkenalkan</a:t>
            </a:r>
            <a:r>
              <a:rPr lang="en-US" sz="1800" b="0" i="0" dirty="0">
                <a:solidFill>
                  <a:srgbClr val="777777"/>
                </a:solidFill>
                <a:effectLst/>
                <a:latin typeface="Roboto" panose="02000000000000000000" pitchFamily="2" charset="0"/>
              </a:rPr>
              <a:t> oleh </a:t>
            </a:r>
            <a:r>
              <a:rPr lang="en-US" sz="1800" b="0" i="0" dirty="0" err="1">
                <a:solidFill>
                  <a:srgbClr val="777777"/>
                </a:solidFill>
                <a:effectLst/>
                <a:latin typeface="Roboto" panose="02000000000000000000" pitchFamily="2" charset="0"/>
              </a:rPr>
              <a:t>seorang</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berkebangsaan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Skotlandia</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bernama</a:t>
            </a:r>
            <a:r>
              <a:rPr lang="en-US" sz="1800" b="0" i="0" dirty="0">
                <a:solidFill>
                  <a:srgbClr val="777777"/>
                </a:solidFill>
                <a:effectLst/>
                <a:latin typeface="Roboto" panose="02000000000000000000" pitchFamily="2" charset="0"/>
              </a:rPr>
              <a:t> Robert Owen (1771-1858). </a:t>
            </a:r>
            <a:r>
              <a:rPr lang="en-US" sz="1800" b="0" i="0" dirty="0" err="1">
                <a:solidFill>
                  <a:srgbClr val="777777"/>
                </a:solidFill>
                <a:effectLst/>
                <a:latin typeface="Roboto" panose="02000000000000000000" pitchFamily="2" charset="0"/>
              </a:rPr>
              <a:t>Setelah</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berkembang</a:t>
            </a:r>
            <a:r>
              <a:rPr lang="en-US" sz="1800" b="0" i="0" dirty="0">
                <a:solidFill>
                  <a:srgbClr val="777777"/>
                </a:solidFill>
                <a:effectLst/>
                <a:latin typeface="Roboto" panose="02000000000000000000" pitchFamily="2" charset="0"/>
              </a:rPr>
              <a:t> dan </a:t>
            </a:r>
            <a:r>
              <a:rPr lang="en-US" sz="1800" b="0" i="0" dirty="0" err="1">
                <a:solidFill>
                  <a:srgbClr val="777777"/>
                </a:solidFill>
                <a:effectLst/>
                <a:latin typeface="Roboto" panose="02000000000000000000" pitchFamily="2" charset="0"/>
              </a:rPr>
              <a:t>diterapkan</a:t>
            </a:r>
            <a:r>
              <a:rPr lang="en-US" sz="1800" b="0" i="0" dirty="0">
                <a:solidFill>
                  <a:srgbClr val="777777"/>
                </a:solidFill>
                <a:effectLst/>
                <a:latin typeface="Roboto" panose="02000000000000000000" pitchFamily="2" charset="0"/>
              </a:rPr>
              <a:t> di </a:t>
            </a:r>
            <a:r>
              <a:rPr lang="en-US" sz="1800" b="0" i="0" dirty="0" err="1">
                <a:solidFill>
                  <a:srgbClr val="777777"/>
                </a:solidFill>
                <a:effectLst/>
                <a:latin typeface="Roboto" panose="02000000000000000000" pitchFamily="2" charset="0"/>
              </a:rPr>
              <a:t>beberapa</a:t>
            </a:r>
            <a:r>
              <a:rPr lang="en-US" sz="1800" b="0" i="0" dirty="0">
                <a:solidFill>
                  <a:srgbClr val="777777"/>
                </a:solidFill>
                <a:effectLst/>
                <a:latin typeface="Roboto" panose="02000000000000000000" pitchFamily="2" charset="0"/>
              </a:rPr>
              <a:t> Negara-negara </a:t>
            </a:r>
            <a:r>
              <a:rPr lang="en-US" sz="1800" b="0" i="0" dirty="0" err="1">
                <a:solidFill>
                  <a:srgbClr val="777777"/>
                </a:solidFill>
                <a:effectLst/>
                <a:latin typeface="Roboto" panose="02000000000000000000" pitchFamily="2" charset="0"/>
              </a:rPr>
              <a:t>eropa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pun </a:t>
            </a:r>
            <a:r>
              <a:rPr lang="en-US" sz="1800" b="0" i="0" dirty="0" err="1">
                <a:solidFill>
                  <a:srgbClr val="777777"/>
                </a:solidFill>
                <a:effectLst/>
                <a:latin typeface="Roboto" panose="02000000000000000000" pitchFamily="2" charset="0"/>
              </a:rPr>
              <a:t>mulai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masuk</a:t>
            </a:r>
            <a:r>
              <a:rPr lang="en-US" sz="1800" b="0" i="0" dirty="0">
                <a:solidFill>
                  <a:srgbClr val="777777"/>
                </a:solidFill>
                <a:effectLst/>
                <a:latin typeface="Roboto" panose="02000000000000000000" pitchFamily="2" charset="0"/>
              </a:rPr>
              <a:t> dan </a:t>
            </a:r>
            <a:r>
              <a:rPr lang="en-US" sz="1800" b="0" i="0" dirty="0" err="1">
                <a:solidFill>
                  <a:srgbClr val="777777"/>
                </a:solidFill>
                <a:effectLst/>
                <a:latin typeface="Roboto" panose="02000000000000000000" pitchFamily="2" charset="0"/>
              </a:rPr>
              <a:t>berkembang</a:t>
            </a:r>
            <a:r>
              <a:rPr lang="en-US" sz="1800" b="0" i="0" dirty="0">
                <a:solidFill>
                  <a:srgbClr val="777777"/>
                </a:solidFill>
                <a:effectLst/>
                <a:latin typeface="Roboto" panose="02000000000000000000" pitchFamily="2" charset="0"/>
              </a:rPr>
              <a:t> di Indonesia.</a:t>
            </a: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1800" b="0" i="0" dirty="0">
                <a:solidFill>
                  <a:srgbClr val="777777"/>
                </a:solidFill>
                <a:effectLst/>
                <a:latin typeface="Roboto" panose="02000000000000000000" pitchFamily="2" charset="0"/>
              </a:rPr>
              <a:t>Di Indonesia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mulai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diperkenalkan</a:t>
            </a:r>
            <a:r>
              <a:rPr lang="en-US" sz="1800" b="0" i="0" dirty="0">
                <a:solidFill>
                  <a:srgbClr val="777777"/>
                </a:solidFill>
                <a:effectLst/>
                <a:latin typeface="Roboto" panose="02000000000000000000" pitchFamily="2" charset="0"/>
              </a:rPr>
              <a:t> oleh Patih R. Aria </a:t>
            </a:r>
            <a:r>
              <a:rPr lang="en-US" sz="1800" b="0" i="0" dirty="0" err="1">
                <a:solidFill>
                  <a:srgbClr val="777777"/>
                </a:solidFill>
                <a:effectLst/>
                <a:latin typeface="Roboto" panose="02000000000000000000" pitchFamily="2" charset="0"/>
              </a:rPr>
              <a:t>Wiria</a:t>
            </a:r>
            <a:r>
              <a:rPr lang="en-US" sz="1800" b="0" i="0" dirty="0">
                <a:solidFill>
                  <a:srgbClr val="777777"/>
                </a:solidFill>
                <a:effectLst/>
                <a:latin typeface="Roboto" panose="02000000000000000000" pitchFamily="2" charset="0"/>
              </a:rPr>
              <a:t> Atmaja pada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1896, </a:t>
            </a:r>
            <a:r>
              <a:rPr lang="en-US" sz="1800" b="0" i="0" dirty="0" err="1">
                <a:solidFill>
                  <a:srgbClr val="777777"/>
                </a:solidFill>
                <a:effectLst/>
                <a:latin typeface="Roboto" panose="02000000000000000000" pitchFamily="2" charset="0"/>
              </a:rPr>
              <a:t>dengan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melihat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banyaknyak</a:t>
            </a:r>
            <a:r>
              <a:rPr lang="en-US" sz="1800" b="0" i="0" dirty="0">
                <a:solidFill>
                  <a:srgbClr val="777777"/>
                </a:solidFill>
                <a:effectLst/>
                <a:latin typeface="Roboto" panose="02000000000000000000" pitchFamily="2" charset="0"/>
              </a:rPr>
              <a:t> para </a:t>
            </a:r>
            <a:r>
              <a:rPr lang="en-US" sz="1800" b="0" i="0" dirty="0" err="1">
                <a:solidFill>
                  <a:srgbClr val="777777"/>
                </a:solidFill>
                <a:effectLst/>
                <a:latin typeface="Roboto" panose="02000000000000000000" pitchFamily="2" charset="0"/>
              </a:rPr>
              <a:t>pegawai</a:t>
            </a:r>
            <a:r>
              <a:rPr lang="en-US" sz="1800" b="0" i="0" dirty="0">
                <a:solidFill>
                  <a:srgbClr val="777777"/>
                </a:solidFill>
                <a:effectLst/>
                <a:latin typeface="Roboto" panose="02000000000000000000" pitchFamily="2" charset="0"/>
              </a:rPr>
              <a:t> negeri yang </a:t>
            </a:r>
            <a:r>
              <a:rPr lang="en-US" sz="1800" b="0" i="0" dirty="0" err="1">
                <a:solidFill>
                  <a:srgbClr val="777777"/>
                </a:solidFill>
                <a:effectLst/>
                <a:latin typeface="Roboto" panose="02000000000000000000" pitchFamily="2" charset="0"/>
              </a:rPr>
              <a:t>tersiksa</a:t>
            </a:r>
            <a:r>
              <a:rPr lang="en-US" sz="1800" b="0" i="0" dirty="0">
                <a:solidFill>
                  <a:srgbClr val="777777"/>
                </a:solidFill>
                <a:effectLst/>
                <a:latin typeface="Roboto" panose="02000000000000000000" pitchFamily="2" charset="0"/>
              </a:rPr>
              <a:t> dan </a:t>
            </a:r>
            <a:r>
              <a:rPr lang="en-US" sz="1800" b="0" i="0" dirty="0" err="1">
                <a:solidFill>
                  <a:srgbClr val="777777"/>
                </a:solidFill>
                <a:effectLst/>
                <a:latin typeface="Roboto" panose="02000000000000000000" pitchFamily="2" charset="0"/>
              </a:rPr>
              <a:t>menderita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akibat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bunga</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terlalu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tinggi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dari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rentenir</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memberikan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pinjaman</a:t>
            </a:r>
            <a:r>
              <a:rPr lang="en-US" sz="1800" b="0" i="0" dirty="0">
                <a:solidFill>
                  <a:srgbClr val="777777"/>
                </a:solidFill>
                <a:effectLst/>
                <a:latin typeface="Roboto" panose="02000000000000000000" pitchFamily="2" charset="0"/>
              </a:rPr>
              <a:t> uang. </a:t>
            </a:r>
            <a:r>
              <a:rPr lang="en-US" sz="1800" b="0" i="0" dirty="0" err="1">
                <a:solidFill>
                  <a:srgbClr val="777777"/>
                </a:solidFill>
                <a:effectLst/>
                <a:latin typeface="Roboto" panose="02000000000000000000" pitchFamily="2" charset="0"/>
              </a:rPr>
              <a:t>Melihat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penderitaan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tersebut</a:t>
            </a:r>
            <a:r>
              <a:rPr lang="en-US" sz="1800" b="0" i="0" dirty="0">
                <a:solidFill>
                  <a:srgbClr val="777777"/>
                </a:solidFill>
                <a:effectLst/>
                <a:latin typeface="Roboto" panose="02000000000000000000" pitchFamily="2" charset="0"/>
              </a:rPr>
              <a:t> Patih R. Aria </a:t>
            </a:r>
            <a:r>
              <a:rPr lang="en-US" sz="1800" b="0" i="0" dirty="0" err="1">
                <a:solidFill>
                  <a:srgbClr val="777777"/>
                </a:solidFill>
                <a:effectLst/>
                <a:latin typeface="Roboto" panose="02000000000000000000" pitchFamily="2" charset="0"/>
              </a:rPr>
              <a:t>Wiria</a:t>
            </a:r>
            <a:r>
              <a:rPr lang="en-US" sz="1800" b="0" i="0" dirty="0">
                <a:solidFill>
                  <a:srgbClr val="777777"/>
                </a:solidFill>
                <a:effectLst/>
                <a:latin typeface="Roboto" panose="02000000000000000000" pitchFamily="2" charset="0"/>
              </a:rPr>
              <a:t> Atmaja </a:t>
            </a:r>
            <a:r>
              <a:rPr lang="en-US" sz="1800" b="0" i="0" dirty="0" err="1">
                <a:solidFill>
                  <a:srgbClr val="777777"/>
                </a:solidFill>
                <a:effectLst/>
                <a:latin typeface="Roboto" panose="02000000000000000000" pitchFamily="2" charset="0"/>
              </a:rPr>
              <a:t>lalu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mendirikan</a:t>
            </a:r>
            <a:r>
              <a:rPr lang="en-US" sz="1800" b="0" i="0" dirty="0">
                <a:solidFill>
                  <a:srgbClr val="777777"/>
                </a:solidFill>
                <a:effectLst/>
                <a:latin typeface="Roboto" panose="02000000000000000000" pitchFamily="2" charset="0"/>
              </a:rPr>
              <a:t> Bank </a:t>
            </a:r>
            <a:r>
              <a:rPr lang="en-US" sz="1800" b="0" i="0" dirty="0" err="1">
                <a:solidFill>
                  <a:srgbClr val="777777"/>
                </a:solidFill>
                <a:effectLst/>
                <a:latin typeface="Roboto" panose="02000000000000000000" pitchFamily="2" charset="0"/>
              </a:rPr>
              <a:t>untuk</a:t>
            </a:r>
            <a:r>
              <a:rPr lang="en-US" sz="1800" b="0" i="0" dirty="0">
                <a:solidFill>
                  <a:srgbClr val="777777"/>
                </a:solidFill>
                <a:effectLst/>
                <a:latin typeface="Roboto" panose="02000000000000000000" pitchFamily="2" charset="0"/>
              </a:rPr>
              <a:t> para </a:t>
            </a:r>
            <a:r>
              <a:rPr lang="en-US" sz="1800" b="0" i="0" dirty="0" err="1">
                <a:solidFill>
                  <a:srgbClr val="777777"/>
                </a:solidFill>
                <a:effectLst/>
                <a:latin typeface="Roboto" panose="02000000000000000000" pitchFamily="2" charset="0"/>
              </a:rPr>
              <a:t>pegawai</a:t>
            </a:r>
            <a:r>
              <a:rPr lang="en-US" sz="1800" b="0" i="0" dirty="0">
                <a:solidFill>
                  <a:srgbClr val="777777"/>
                </a:solidFill>
                <a:effectLst/>
                <a:latin typeface="Roboto" panose="02000000000000000000" pitchFamily="2" charset="0"/>
              </a:rPr>
              <a:t> negeri, </a:t>
            </a:r>
            <a:r>
              <a:rPr lang="en-US" sz="1800" b="0" i="0" dirty="0" err="1">
                <a:solidFill>
                  <a:srgbClr val="777777"/>
                </a:solidFill>
                <a:effectLst/>
                <a:latin typeface="Roboto" panose="02000000000000000000" pitchFamily="2" charset="0"/>
              </a:rPr>
              <a:t>beliau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mengadopsi</a:t>
            </a:r>
            <a:r>
              <a:rPr lang="en-US" sz="1800" b="0" i="0" dirty="0">
                <a:solidFill>
                  <a:srgbClr val="777777"/>
                </a:solidFill>
                <a:effectLst/>
                <a:latin typeface="Roboto" panose="02000000000000000000" pitchFamily="2" charset="0"/>
              </a:rPr>
              <a:t> system </a:t>
            </a:r>
            <a:r>
              <a:rPr lang="en-US" sz="1800" b="0" i="0" dirty="0" err="1">
                <a:solidFill>
                  <a:srgbClr val="777777"/>
                </a:solidFill>
                <a:effectLst/>
                <a:latin typeface="Roboto" panose="02000000000000000000" pitchFamily="2" charset="0"/>
              </a:rPr>
              <a:t>serupa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dengan</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ada</a:t>
            </a:r>
            <a:r>
              <a:rPr lang="en-US" sz="1800" b="0" i="0" dirty="0">
                <a:solidFill>
                  <a:srgbClr val="777777"/>
                </a:solidFill>
                <a:effectLst/>
                <a:latin typeface="Roboto" panose="02000000000000000000" pitchFamily="2" charset="0"/>
              </a:rPr>
              <a:t> di </a:t>
            </a:r>
            <a:r>
              <a:rPr lang="en-US" sz="1800" b="0" i="0" dirty="0" err="1">
                <a:solidFill>
                  <a:srgbClr val="777777"/>
                </a:solidFill>
                <a:effectLst/>
                <a:latin typeface="Roboto" panose="02000000000000000000" pitchFamily="2" charset="0"/>
              </a:rPr>
              <a:t>jerman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yakni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mendirikan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kredit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Beliau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berniat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membantu</a:t>
            </a:r>
            <a:r>
              <a:rPr lang="en-US" sz="1800" b="0" i="0" dirty="0">
                <a:solidFill>
                  <a:srgbClr val="777777"/>
                </a:solidFill>
                <a:effectLst/>
                <a:latin typeface="Roboto" panose="02000000000000000000" pitchFamily="2" charset="0"/>
              </a:rPr>
              <a:t> orang-orang agar </a:t>
            </a:r>
            <a:r>
              <a:rPr lang="en-US" sz="1800" b="0" i="0" dirty="0" err="1">
                <a:solidFill>
                  <a:srgbClr val="777777"/>
                </a:solidFill>
                <a:effectLst/>
                <a:latin typeface="Roboto" panose="02000000000000000000" pitchFamily="2" charset="0"/>
              </a:rPr>
              <a:t>tidak</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lagi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berurusan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dengan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renternir</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pasti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akan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memberikan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bunga</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tinggi</a:t>
            </a:r>
            <a:r>
              <a:rPr lang="en-US" sz="1800" b="0" i="0" dirty="0">
                <a:solidFill>
                  <a:srgbClr val="777777"/>
                </a:solidFill>
                <a:effectLst/>
                <a:latin typeface="Roboto" panose="02000000000000000000" pitchFamily="2" charset="0"/>
              </a:rPr>
              <a:t>.</a:t>
            </a: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1800" b="0" i="0" dirty="0" err="1">
                <a:solidFill>
                  <a:srgbClr val="777777"/>
                </a:solidFill>
                <a:effectLst/>
                <a:latin typeface="Roboto" panose="02000000000000000000" pitchFamily="2" charset="0"/>
              </a:rPr>
              <a:t>seorang</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asisten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residen</a:t>
            </a:r>
            <a:r>
              <a:rPr lang="en-US" sz="1800" b="0" i="0" dirty="0">
                <a:solidFill>
                  <a:srgbClr val="777777"/>
                </a:solidFill>
                <a:effectLst/>
                <a:latin typeface="Roboto" panose="02000000000000000000" pitchFamily="2" charset="0"/>
              </a:rPr>
              <a:t> Belanda </a:t>
            </a:r>
            <a:r>
              <a:rPr lang="en-US" sz="1800" b="0" i="0" dirty="0" err="1">
                <a:solidFill>
                  <a:srgbClr val="777777"/>
                </a:solidFill>
                <a:effectLst/>
                <a:latin typeface="Roboto" panose="02000000000000000000" pitchFamily="2" charset="0"/>
              </a:rPr>
              <a:t>bernama</a:t>
            </a:r>
            <a:r>
              <a:rPr lang="en-US" sz="1800" b="0" i="0" dirty="0">
                <a:solidFill>
                  <a:srgbClr val="777777"/>
                </a:solidFill>
                <a:effectLst/>
                <a:latin typeface="Roboto" panose="02000000000000000000" pitchFamily="2" charset="0"/>
              </a:rPr>
              <a:t> De </a:t>
            </a:r>
            <a:r>
              <a:rPr lang="en-US" sz="1800" b="0" i="0" dirty="0" err="1">
                <a:solidFill>
                  <a:srgbClr val="777777"/>
                </a:solidFill>
                <a:effectLst/>
                <a:latin typeface="Roboto" panose="02000000000000000000" pitchFamily="2" charset="0"/>
              </a:rPr>
              <a:t>Wolffvan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Westerrode</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merespon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tindakan</a:t>
            </a:r>
            <a:r>
              <a:rPr lang="en-US" sz="1800" b="0" i="0" dirty="0">
                <a:solidFill>
                  <a:srgbClr val="777777"/>
                </a:solidFill>
                <a:effectLst/>
                <a:latin typeface="Roboto" panose="02000000000000000000" pitchFamily="2" charset="0"/>
              </a:rPr>
              <a:t> Patih R. Aria </a:t>
            </a:r>
            <a:r>
              <a:rPr lang="en-US" sz="1800" b="0" i="0" dirty="0" err="1">
                <a:solidFill>
                  <a:srgbClr val="777777"/>
                </a:solidFill>
                <a:effectLst/>
                <a:latin typeface="Roboto" panose="02000000000000000000" pitchFamily="2" charset="0"/>
              </a:rPr>
              <a:t>Wiria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sewaktu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mengunjungi</a:t>
            </a:r>
            <a:r>
              <a:rPr lang="en-US" sz="1800" b="0" i="0" dirty="0">
                <a:solidFill>
                  <a:srgbClr val="777777"/>
                </a:solidFill>
                <a:effectLst/>
                <a:latin typeface="Roboto" panose="02000000000000000000" pitchFamily="2" charset="0"/>
              </a:rPr>
              <a:t> Jerman De </a:t>
            </a:r>
            <a:r>
              <a:rPr lang="en-US" sz="1800" b="0" i="0" dirty="0" err="1">
                <a:solidFill>
                  <a:srgbClr val="777777"/>
                </a:solidFill>
                <a:effectLst/>
                <a:latin typeface="Roboto" panose="02000000000000000000" pitchFamily="2" charset="0"/>
              </a:rPr>
              <a:t>Wolffvan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Westerrode</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menganjurkan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akan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mengubah</a:t>
            </a:r>
            <a:r>
              <a:rPr lang="en-US" sz="1800" b="0" i="0" dirty="0">
                <a:solidFill>
                  <a:srgbClr val="777777"/>
                </a:solidFill>
                <a:effectLst/>
                <a:latin typeface="Roboto" panose="02000000000000000000" pitchFamily="2" charset="0"/>
              </a:rPr>
              <a:t> Bank </a:t>
            </a:r>
            <a:r>
              <a:rPr lang="en-US" sz="1800" b="0" i="0" dirty="0" err="1">
                <a:solidFill>
                  <a:srgbClr val="777777"/>
                </a:solidFill>
                <a:effectLst/>
                <a:latin typeface="Roboto" panose="02000000000000000000" pitchFamily="2" charset="0"/>
              </a:rPr>
              <a:t>Pertolongan</a:t>
            </a:r>
            <a:r>
              <a:rPr lang="en-US" sz="1800" b="0" i="0" dirty="0">
                <a:solidFill>
                  <a:srgbClr val="777777"/>
                </a:solidFill>
                <a:effectLst/>
                <a:latin typeface="Roboto" panose="02000000000000000000" pitchFamily="2" charset="0"/>
              </a:rPr>
              <a:t> Tabungan yang </a:t>
            </a:r>
            <a:r>
              <a:rPr lang="en-US" sz="1800" b="0" i="0" dirty="0" err="1">
                <a:solidFill>
                  <a:srgbClr val="777777"/>
                </a:solidFill>
                <a:effectLst/>
                <a:latin typeface="Roboto" panose="02000000000000000000" pitchFamily="2" charset="0"/>
              </a:rPr>
              <a:t>sudah</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ada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menjadi</a:t>
            </a:r>
            <a:r>
              <a:rPr lang="en-US" sz="1800" b="0" i="0" dirty="0">
                <a:solidFill>
                  <a:srgbClr val="777777"/>
                </a:solidFill>
                <a:effectLst/>
                <a:latin typeface="Roboto" panose="02000000000000000000" pitchFamily="2" charset="0"/>
              </a:rPr>
              <a:t> Bank </a:t>
            </a:r>
            <a:r>
              <a:rPr lang="en-US" sz="1800" b="0" i="0" dirty="0" err="1">
                <a:solidFill>
                  <a:srgbClr val="777777"/>
                </a:solidFill>
                <a:effectLst/>
                <a:latin typeface="Roboto" panose="02000000000000000000" pitchFamily="2" charset="0"/>
              </a:rPr>
              <a:t>Pertolongan</a:t>
            </a:r>
            <a:r>
              <a:rPr lang="en-US" sz="1800" b="0" i="0" dirty="0">
                <a:solidFill>
                  <a:srgbClr val="777777"/>
                </a:solidFill>
                <a:effectLst/>
                <a:latin typeface="Roboto" panose="02000000000000000000" pitchFamily="2" charset="0"/>
              </a:rPr>
              <a:t>, Tabungan dan </a:t>
            </a:r>
            <a:r>
              <a:rPr lang="en-US" sz="1800" b="0" i="0" dirty="0" err="1">
                <a:solidFill>
                  <a:srgbClr val="777777"/>
                </a:solidFill>
                <a:effectLst/>
                <a:latin typeface="Roboto" panose="02000000000000000000" pitchFamily="2" charset="0"/>
              </a:rPr>
              <a:t>Pertanian</a:t>
            </a:r>
            <a:r>
              <a:rPr lang="en-US" sz="1800" b="0" i="0" dirty="0">
                <a:solidFill>
                  <a:srgbClr val="777777"/>
                </a:solidFill>
                <a:effectLst/>
                <a:latin typeface="Roboto" panose="02000000000000000000" pitchFamily="2" charset="0"/>
              </a:rPr>
              <a:t>.</a:t>
            </a: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endParaRPr lang="en-US" sz="1800" dirty="0"/>
          </a:p>
        </p:txBody>
      </p:sp>
    </p:spTree>
    <p:extLst>
      <p:ext uri="{BB962C8B-B14F-4D97-AF65-F5344CB8AC3E}">
        <p14:creationId xmlns:p14="http://schemas.microsoft.com/office/powerpoint/2010/main" val="2301231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061D0-0AA7-3736-DDAB-5FE181111AB7}"/>
              </a:ext>
            </a:extLst>
          </p:cNvPr>
          <p:cNvSpPr>
            <a:spLocks noGrp="1"/>
          </p:cNvSpPr>
          <p:nvPr>
            <p:ph type="ctrTitle"/>
          </p:nvPr>
        </p:nvSpPr>
        <p:spPr>
          <a:xfrm>
            <a:off x="1524000" y="1534885"/>
            <a:ext cx="9144000" cy="4865915"/>
          </a:xfrm>
        </p:spPr>
        <p:txBody>
          <a:bodyPr>
            <a:noAutofit/>
          </a:bodyPr>
          <a:lstStyle/>
          <a:p>
            <a:pPr algn="l"/>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1800" b="0" i="0" dirty="0" err="1">
                <a:solidFill>
                  <a:srgbClr val="777777"/>
                </a:solidFill>
                <a:effectLst/>
                <a:latin typeface="Roboto" panose="02000000000000000000" pitchFamily="2" charset="0"/>
              </a:rPr>
              <a:t>Setelah</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itu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mulai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cepat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berkembang</a:t>
            </a:r>
            <a:r>
              <a:rPr lang="en-US" sz="1800" b="0" i="0" dirty="0">
                <a:solidFill>
                  <a:srgbClr val="777777"/>
                </a:solidFill>
                <a:effectLst/>
                <a:latin typeface="Roboto" panose="02000000000000000000" pitchFamily="2" charset="0"/>
              </a:rPr>
              <a:t> di Indonesia, </a:t>
            </a:r>
            <a:r>
              <a:rPr lang="en-US" sz="1800" b="0" i="0" dirty="0" err="1">
                <a:solidFill>
                  <a:srgbClr val="777777"/>
                </a:solidFill>
                <a:effectLst/>
                <a:latin typeface="Roboto" panose="02000000000000000000" pitchFamily="2" charset="0"/>
              </a:rPr>
              <a:t>hal</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ini</a:t>
            </a:r>
            <a:r>
              <a:rPr lang="en-US" sz="1800" b="0" i="0" dirty="0">
                <a:solidFill>
                  <a:srgbClr val="777777"/>
                </a:solidFill>
                <a:effectLst/>
                <a:latin typeface="Roboto" panose="02000000000000000000" pitchFamily="2" charset="0"/>
              </a:rPr>
              <a:t> juga </a:t>
            </a:r>
            <a:r>
              <a:rPr lang="en-US" sz="1800" b="0" i="0" dirty="0" err="1">
                <a:solidFill>
                  <a:srgbClr val="777777"/>
                </a:solidFill>
                <a:effectLst/>
                <a:latin typeface="Roboto" panose="02000000000000000000" pitchFamily="2" charset="0"/>
              </a:rPr>
              <a:t>didorong</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sifat</a:t>
            </a:r>
            <a:r>
              <a:rPr lang="en-US" sz="1800" b="0" i="0" dirty="0">
                <a:solidFill>
                  <a:srgbClr val="777777"/>
                </a:solidFill>
                <a:effectLst/>
                <a:latin typeface="Roboto" panose="02000000000000000000" pitchFamily="2" charset="0"/>
              </a:rPr>
              <a:t> orang-orang Indonesia yang </a:t>
            </a:r>
            <a:r>
              <a:rPr lang="en-US" sz="1800" b="0" i="0" dirty="0" err="1">
                <a:solidFill>
                  <a:srgbClr val="777777"/>
                </a:solidFill>
                <a:effectLst/>
                <a:latin typeface="Roboto" panose="02000000000000000000" pitchFamily="2" charset="0"/>
              </a:rPr>
              <a:t>cenderung</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bergotong</a:t>
            </a:r>
            <a:r>
              <a:rPr lang="en-US" sz="1800" b="0" i="0" dirty="0">
                <a:solidFill>
                  <a:srgbClr val="777777"/>
                </a:solidFill>
                <a:effectLst/>
                <a:latin typeface="Roboto" panose="02000000000000000000" pitchFamily="2" charset="0"/>
              </a:rPr>
              <a:t> royong dan </a:t>
            </a:r>
            <a:r>
              <a:rPr lang="en-US" sz="1800" b="0" i="0" dirty="0" err="1">
                <a:solidFill>
                  <a:srgbClr val="777777"/>
                </a:solidFill>
                <a:effectLst/>
                <a:latin typeface="Roboto" panose="02000000000000000000" pitchFamily="2" charset="0"/>
              </a:rPr>
              <a:t>kekeluargaan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sesuai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dengan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prinsip</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Bahkan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untuk</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mengansitipasi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perkembangan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ekonomi</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berkembang</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pesat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pemerintahan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Hindia</a:t>
            </a:r>
            <a:r>
              <a:rPr lang="en-US" sz="1800" b="0" i="0" dirty="0">
                <a:solidFill>
                  <a:srgbClr val="777777"/>
                </a:solidFill>
                <a:effectLst/>
                <a:latin typeface="Roboto" panose="02000000000000000000" pitchFamily="2" charset="0"/>
              </a:rPr>
              <a:t>-Belanda pada </a:t>
            </a:r>
            <a:r>
              <a:rPr lang="en-US" sz="1800" b="0" i="0" dirty="0" err="1">
                <a:solidFill>
                  <a:srgbClr val="777777"/>
                </a:solidFill>
                <a:effectLst/>
                <a:latin typeface="Roboto" panose="02000000000000000000" pitchFamily="2" charset="0"/>
              </a:rPr>
              <a:t>saat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itu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mengeluarkan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perundangan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tentang</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perkoperasian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Pertama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diterbitkan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Perkumpulan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No. 43,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1915, </a:t>
            </a:r>
            <a:r>
              <a:rPr lang="en-US" sz="1800" b="0" i="0" dirty="0" err="1">
                <a:solidFill>
                  <a:srgbClr val="777777"/>
                </a:solidFill>
                <a:effectLst/>
                <a:latin typeface="Roboto" panose="02000000000000000000" pitchFamily="2" charset="0"/>
              </a:rPr>
              <a:t>lalu</a:t>
            </a:r>
            <a:r>
              <a:rPr lang="en-US" sz="1800" b="0" i="0" dirty="0">
                <a:solidFill>
                  <a:srgbClr val="777777"/>
                </a:solidFill>
                <a:effectLst/>
                <a:latin typeface="Roboto" panose="02000000000000000000" pitchFamily="2" charset="0"/>
              </a:rPr>
              <a:t> pada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1927 </a:t>
            </a:r>
            <a:r>
              <a:rPr lang="en-US" sz="1800" b="0" i="0" dirty="0" err="1">
                <a:solidFill>
                  <a:srgbClr val="777777"/>
                </a:solidFill>
                <a:effectLst/>
                <a:latin typeface="Roboto" panose="02000000000000000000" pitchFamily="2" charset="0"/>
              </a:rPr>
              <a:t>dikeluarkan</a:t>
            </a:r>
            <a:r>
              <a:rPr lang="en-US" sz="1800" b="0" i="0" dirty="0">
                <a:solidFill>
                  <a:srgbClr val="777777"/>
                </a:solidFill>
                <a:effectLst/>
                <a:latin typeface="Roboto" panose="02000000000000000000" pitchFamily="2" charset="0"/>
              </a:rPr>
              <a:t> pula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No. 91,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1927, yang </a:t>
            </a:r>
            <a:r>
              <a:rPr lang="en-US" sz="1800" b="0" i="0" dirty="0" err="1">
                <a:solidFill>
                  <a:srgbClr val="777777"/>
                </a:solidFill>
                <a:effectLst/>
                <a:latin typeface="Roboto" panose="02000000000000000000" pitchFamily="2" charset="0"/>
              </a:rPr>
              <a:t>mengatur</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Perkumpulan-Perkumpulan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bagi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golongan</a:t>
            </a:r>
            <a:r>
              <a:rPr lang="en-US" sz="1800" b="0" i="0" dirty="0">
                <a:solidFill>
                  <a:srgbClr val="777777"/>
                </a:solidFill>
                <a:effectLst/>
                <a:latin typeface="Roboto" panose="02000000000000000000" pitchFamily="2" charset="0"/>
              </a:rPr>
              <a:t> Bumiputra. Pada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1933, </a:t>
            </a:r>
            <a:r>
              <a:rPr lang="en-US" sz="1800" b="0" i="0" dirty="0" err="1">
                <a:solidFill>
                  <a:srgbClr val="777777"/>
                </a:solidFill>
                <a:effectLst/>
                <a:latin typeface="Roboto" panose="02000000000000000000" pitchFamily="2" charset="0"/>
              </a:rPr>
              <a:t>Pemerintah</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Hindia</a:t>
            </a:r>
            <a:r>
              <a:rPr lang="en-US" sz="1800" b="0" i="0" dirty="0">
                <a:solidFill>
                  <a:srgbClr val="777777"/>
                </a:solidFill>
                <a:effectLst/>
                <a:latin typeface="Roboto" panose="02000000000000000000" pitchFamily="2" charset="0"/>
              </a:rPr>
              <a:t>-Belanda </a:t>
            </a:r>
            <a:r>
              <a:rPr lang="en-US" sz="1800" b="0" i="0" dirty="0" err="1">
                <a:solidFill>
                  <a:srgbClr val="777777"/>
                </a:solidFill>
                <a:effectLst/>
                <a:latin typeface="Roboto" panose="02000000000000000000" pitchFamily="2" charset="0"/>
              </a:rPr>
              <a:t>menetapkan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Umum</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Perkumpulan-Perkumpulan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No. 21,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1933.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1933 </a:t>
            </a:r>
            <a:r>
              <a:rPr lang="en-US" sz="1800" b="0" i="0" dirty="0" err="1">
                <a:solidFill>
                  <a:srgbClr val="777777"/>
                </a:solidFill>
                <a:effectLst/>
                <a:latin typeface="Roboto" panose="02000000000000000000" pitchFamily="2" charset="0"/>
              </a:rPr>
              <a:t>itu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hanya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diberlakukan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bagi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golongan</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tunduk</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kepada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tatanan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hukum</a:t>
            </a:r>
            <a:r>
              <a:rPr lang="en-US" sz="1800" b="0" i="0" dirty="0">
                <a:solidFill>
                  <a:srgbClr val="777777"/>
                </a:solidFill>
                <a:effectLst/>
                <a:latin typeface="Roboto" panose="02000000000000000000" pitchFamily="2" charset="0"/>
              </a:rPr>
              <a:t> Barat, </a:t>
            </a:r>
            <a:r>
              <a:rPr lang="en-US" sz="1800" b="0" i="0" dirty="0" err="1">
                <a:solidFill>
                  <a:srgbClr val="777777"/>
                </a:solidFill>
                <a:effectLst/>
                <a:latin typeface="Roboto" panose="02000000000000000000" pitchFamily="2" charset="0"/>
              </a:rPr>
              <a:t>sedangkan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1927, </a:t>
            </a:r>
            <a:r>
              <a:rPr lang="en-US" sz="1800" b="0" i="0" dirty="0" err="1">
                <a:solidFill>
                  <a:srgbClr val="777777"/>
                </a:solidFill>
                <a:effectLst/>
                <a:latin typeface="Roboto" panose="02000000000000000000" pitchFamily="2" charset="0"/>
              </a:rPr>
              <a:t>berlaku</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bagi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golongan</a:t>
            </a:r>
            <a:r>
              <a:rPr lang="en-US" sz="1800" b="0" i="0" dirty="0">
                <a:solidFill>
                  <a:srgbClr val="777777"/>
                </a:solidFill>
                <a:effectLst/>
                <a:latin typeface="Roboto" panose="02000000000000000000" pitchFamily="2" charset="0"/>
              </a:rPr>
              <a:t> Bumiputra.</a:t>
            </a: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1800" b="0" i="0" dirty="0" err="1">
                <a:solidFill>
                  <a:srgbClr val="777777"/>
                </a:solidFill>
                <a:effectLst/>
                <a:latin typeface="Roboto" panose="02000000000000000000" pitchFamily="2" charset="0"/>
              </a:rPr>
              <a:t>Setelah</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pemerintahan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Hindia-belanda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menunjukkan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sikap</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diskriminasi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dalam</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peraturan</a:t>
            </a:r>
            <a:r>
              <a:rPr lang="en-US" sz="1800" b="0" i="0" dirty="0">
                <a:solidFill>
                  <a:srgbClr val="777777"/>
                </a:solidFill>
                <a:effectLst/>
                <a:latin typeface="Roboto" panose="02000000000000000000" pitchFamily="2" charset="0"/>
              </a:rPr>
              <a:t> yang </a:t>
            </a:r>
            <a:r>
              <a:rPr lang="en-US" sz="1800" b="0" i="0" dirty="0" err="1">
                <a:solidFill>
                  <a:srgbClr val="777777"/>
                </a:solidFill>
                <a:effectLst/>
                <a:latin typeface="Roboto" panose="02000000000000000000" pitchFamily="2" charset="0"/>
              </a:rPr>
              <a:t>dibuatnya</a:t>
            </a:r>
            <a:r>
              <a:rPr lang="en-US" sz="1800" b="0" i="0" dirty="0">
                <a:solidFill>
                  <a:srgbClr val="777777"/>
                </a:solidFill>
                <a:effectLst/>
                <a:latin typeface="Roboto" panose="02000000000000000000" pitchFamily="2" charset="0"/>
              </a:rPr>
              <a:t>. Pada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1908 Dr. Sutomo yang </a:t>
            </a:r>
            <a:r>
              <a:rPr lang="en-US" sz="1800" b="0" i="0" dirty="0" err="1">
                <a:solidFill>
                  <a:srgbClr val="777777"/>
                </a:solidFill>
                <a:effectLst/>
                <a:latin typeface="Roboto" panose="02000000000000000000" pitchFamily="2" charset="0"/>
              </a:rPr>
              <a:t>merupakan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pendiri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dari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Boedi</a:t>
            </a:r>
            <a:r>
              <a:rPr lang="en-US" sz="1800" b="0" i="0" dirty="0">
                <a:solidFill>
                  <a:srgbClr val="777777"/>
                </a:solidFill>
                <a:effectLst/>
                <a:latin typeface="Roboto" panose="02000000000000000000" pitchFamily="2" charset="0"/>
              </a:rPr>
              <a:t> Utomo </a:t>
            </a:r>
            <a:r>
              <a:rPr lang="en-US" sz="1800" b="0" i="0" dirty="0" err="1">
                <a:solidFill>
                  <a:srgbClr val="777777"/>
                </a:solidFill>
                <a:effectLst/>
                <a:latin typeface="Roboto" panose="02000000000000000000" pitchFamily="2" charset="0"/>
              </a:rPr>
              <a:t>memberikan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perananya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bagi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gerakan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untuk</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memperbaiki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kondisi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kehidupan</a:t>
            </a:r>
            <a:r>
              <a:rPr lang="en-US" sz="1800" b="0" i="0" dirty="0">
                <a:solidFill>
                  <a:srgbClr val="777777"/>
                </a:solidFill>
                <a:effectLst/>
                <a:latin typeface="Roboto" panose="02000000000000000000" pitchFamily="2" charset="0"/>
              </a:rPr>
              <a:t> rakyat.</a:t>
            </a:r>
            <a:br>
              <a:rPr lang="en-US" sz="1800" b="0" i="0" dirty="0">
                <a:solidFill>
                  <a:srgbClr val="777777"/>
                </a:solidFill>
                <a:effectLst/>
                <a:latin typeface="Roboto" panose="02000000000000000000" pitchFamily="2" charset="0"/>
              </a:rPr>
            </a:br>
            <a:br>
              <a:rPr lang="en-US" sz="1800" b="0" i="0" dirty="0">
                <a:solidFill>
                  <a:srgbClr val="777777"/>
                </a:solidFill>
                <a:effectLst/>
                <a:latin typeface="Roboto" panose="02000000000000000000" pitchFamily="2" charset="0"/>
              </a:rPr>
            </a:br>
            <a:r>
              <a:rPr lang="en-US" sz="1800" b="0" i="0" dirty="0" err="1">
                <a:solidFill>
                  <a:srgbClr val="777777"/>
                </a:solidFill>
                <a:effectLst/>
                <a:latin typeface="Roboto" panose="02000000000000000000" pitchFamily="2" charset="0"/>
              </a:rPr>
              <a:t>Serikat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Dagang</a:t>
            </a:r>
            <a:r>
              <a:rPr lang="en-US" sz="1800" b="0" i="0" dirty="0">
                <a:solidFill>
                  <a:srgbClr val="777777"/>
                </a:solidFill>
                <a:effectLst/>
                <a:latin typeface="Roboto" panose="02000000000000000000" pitchFamily="2" charset="0"/>
              </a:rPr>
              <a:t> Islam (SDI) 1927, </a:t>
            </a:r>
            <a:r>
              <a:rPr lang="en-US" sz="1800" b="0" i="0" dirty="0" err="1">
                <a:solidFill>
                  <a:srgbClr val="777777"/>
                </a:solidFill>
                <a:effectLst/>
                <a:latin typeface="Roboto" panose="02000000000000000000" pitchFamily="2" charset="0"/>
              </a:rPr>
              <a:t>Dibentuk</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bertujuan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untuk</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memperjuangkan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kedudukan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ekonomi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pengusah-pengusaha</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pribumi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Kemudian</a:t>
            </a:r>
            <a:r>
              <a:rPr lang="en-US" sz="1800" b="0" i="0" dirty="0">
                <a:solidFill>
                  <a:srgbClr val="777777"/>
                </a:solidFill>
                <a:effectLst/>
                <a:latin typeface="Roboto" panose="02000000000000000000" pitchFamily="2" charset="0"/>
              </a:rPr>
              <a:t> pada </a:t>
            </a:r>
            <a:r>
              <a:rPr lang="en-US" sz="1800" b="0" i="0" dirty="0" err="1">
                <a:solidFill>
                  <a:srgbClr val="777777"/>
                </a:solidFill>
                <a:effectLst/>
                <a:latin typeface="Roboto" panose="02000000000000000000" pitchFamily="2" charset="0"/>
              </a:rPr>
              <a:t>tahun</a:t>
            </a:r>
            <a:r>
              <a:rPr lang="en-US" sz="1800" b="0" i="0" dirty="0">
                <a:solidFill>
                  <a:srgbClr val="777777"/>
                </a:solidFill>
                <a:effectLst/>
                <a:latin typeface="Roboto" panose="02000000000000000000" pitchFamily="2" charset="0"/>
              </a:rPr>
              <a:t> 1929, </a:t>
            </a:r>
            <a:r>
              <a:rPr lang="en-US" sz="1800" b="0" i="0" dirty="0" err="1">
                <a:solidFill>
                  <a:srgbClr val="777777"/>
                </a:solidFill>
                <a:effectLst/>
                <a:latin typeface="Roboto" panose="02000000000000000000" pitchFamily="2" charset="0"/>
              </a:rPr>
              <a:t>berdiri</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Partai</a:t>
            </a:r>
            <a:r>
              <a:rPr lang="en-US" sz="1800" b="0" i="0" dirty="0">
                <a:solidFill>
                  <a:srgbClr val="777777"/>
                </a:solidFill>
                <a:effectLst/>
                <a:latin typeface="Roboto" panose="02000000000000000000" pitchFamily="2" charset="0"/>
              </a:rPr>
              <a:t> Nasional Indonesia yang </a:t>
            </a:r>
            <a:r>
              <a:rPr lang="en-US" sz="1800" b="0" i="0" dirty="0" err="1">
                <a:solidFill>
                  <a:srgbClr val="777777"/>
                </a:solidFill>
                <a:effectLst/>
                <a:latin typeface="Roboto" panose="02000000000000000000" pitchFamily="2" charset="0"/>
              </a:rPr>
              <a:t>memperjuangkan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penyebarluasan</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semangat</a:t>
            </a:r>
            <a:r>
              <a:rPr lang="en-US" sz="1800" b="0" i="0" dirty="0">
                <a:solidFill>
                  <a:srgbClr val="777777"/>
                </a:solidFill>
                <a:effectLst/>
                <a:latin typeface="Roboto" panose="02000000000000000000" pitchFamily="2" charset="0"/>
              </a:rPr>
              <a:t> </a:t>
            </a:r>
            <a:r>
              <a:rPr lang="en-US" sz="1800" b="0" i="0" dirty="0" err="1">
                <a:solidFill>
                  <a:srgbClr val="777777"/>
                </a:solidFill>
                <a:effectLst/>
                <a:latin typeface="Roboto" panose="02000000000000000000" pitchFamily="2" charset="0"/>
              </a:rPr>
              <a:t>koperasi</a:t>
            </a:r>
            <a:r>
              <a:rPr lang="en-US" sz="1800" b="0" i="0" dirty="0">
                <a:solidFill>
                  <a:srgbClr val="777777"/>
                </a:solidFill>
                <a:effectLst/>
                <a:latin typeface="Roboto" panose="02000000000000000000" pitchFamily="2" charset="0"/>
              </a:rPr>
              <a:t>.</a:t>
            </a:r>
            <a:endParaRPr lang="en-US" sz="1800" dirty="0"/>
          </a:p>
        </p:txBody>
      </p:sp>
    </p:spTree>
    <p:extLst>
      <p:ext uri="{BB962C8B-B14F-4D97-AF65-F5344CB8AC3E}">
        <p14:creationId xmlns:p14="http://schemas.microsoft.com/office/powerpoint/2010/main" val="1765119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CB8107-4BA8-6BD3-31F0-EC61F173FB2B}"/>
              </a:ext>
            </a:extLst>
          </p:cNvPr>
          <p:cNvSpPr>
            <a:spLocks noGrp="1"/>
          </p:cNvSpPr>
          <p:nvPr>
            <p:ph idx="1"/>
          </p:nvPr>
        </p:nvSpPr>
        <p:spPr>
          <a:xfrm>
            <a:off x="838200" y="696686"/>
            <a:ext cx="10515600" cy="5480277"/>
          </a:xfrm>
        </p:spPr>
        <p:txBody>
          <a:bodyPr>
            <a:normAutofit fontScale="77500" lnSpcReduction="20000"/>
          </a:bodyPr>
          <a:lstStyle/>
          <a:p>
            <a:pPr marL="0" indent="0">
              <a:buNone/>
            </a:pPr>
            <a:r>
              <a:rPr lang="en-US" b="0" i="0" dirty="0" err="1">
                <a:solidFill>
                  <a:srgbClr val="777777"/>
                </a:solidFill>
                <a:effectLst/>
                <a:latin typeface="Roboto" panose="02000000000000000000" pitchFamily="2" charset="0"/>
              </a:rPr>
              <a:t>Setelah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jepang</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berhasil</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menguasai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sebagian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besar</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daerah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asia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termasuk</a:t>
            </a:r>
            <a:r>
              <a:rPr lang="en-US" b="0" i="0" dirty="0">
                <a:solidFill>
                  <a:srgbClr val="777777"/>
                </a:solidFill>
                <a:effectLst/>
                <a:latin typeface="Roboto" panose="02000000000000000000" pitchFamily="2" charset="0"/>
              </a:rPr>
              <a:t> Indonesia, system </a:t>
            </a:r>
            <a:r>
              <a:rPr lang="en-US" b="0" i="0" dirty="0" err="1">
                <a:solidFill>
                  <a:srgbClr val="777777"/>
                </a:solidFill>
                <a:effectLst/>
                <a:latin typeface="Roboto" panose="02000000000000000000" pitchFamily="2" charset="0"/>
              </a:rPr>
              <a:t>pemerintahan</a:t>
            </a:r>
            <a:r>
              <a:rPr lang="en-US" b="0" i="0" dirty="0">
                <a:solidFill>
                  <a:srgbClr val="777777"/>
                </a:solidFill>
                <a:effectLst/>
                <a:latin typeface="Roboto" panose="02000000000000000000" pitchFamily="2" charset="0"/>
              </a:rPr>
              <a:t> pun </a:t>
            </a:r>
            <a:r>
              <a:rPr lang="en-US" b="0" i="0" dirty="0" err="1">
                <a:solidFill>
                  <a:srgbClr val="777777"/>
                </a:solidFill>
                <a:effectLst/>
                <a:latin typeface="Roboto" panose="02000000000000000000" pitchFamily="2" charset="0"/>
              </a:rPr>
              <a:t>berpindah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tangan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dari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pemerintahan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Hindia</a:t>
            </a:r>
            <a:r>
              <a:rPr lang="en-US" b="0" i="0" dirty="0">
                <a:solidFill>
                  <a:srgbClr val="777777"/>
                </a:solidFill>
                <a:effectLst/>
                <a:latin typeface="Roboto" panose="02000000000000000000" pitchFamily="2" charset="0"/>
              </a:rPr>
              <a:t>-Belanda </a:t>
            </a:r>
            <a:r>
              <a:rPr lang="en-US" b="0" i="0" dirty="0" err="1">
                <a:solidFill>
                  <a:srgbClr val="777777"/>
                </a:solidFill>
                <a:effectLst/>
                <a:latin typeface="Roboto" panose="02000000000000000000" pitchFamily="2" charset="0"/>
              </a:rPr>
              <a:t>ke</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pemerintahan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Jepang</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Jepang</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lalu</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mendirikan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kumiyai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namun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hal</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ini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hanya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dimanfaatkan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Jepang</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untuk</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mengeruk</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keuntungan</a:t>
            </a:r>
            <a:r>
              <a:rPr lang="en-US" b="0" i="0" dirty="0">
                <a:solidFill>
                  <a:srgbClr val="777777"/>
                </a:solidFill>
                <a:effectLst/>
                <a:latin typeface="Roboto" panose="02000000000000000000" pitchFamily="2" charset="0"/>
              </a:rPr>
              <a:t>, dan </a:t>
            </a:r>
            <a:r>
              <a:rPr lang="en-US" b="0" i="0" dirty="0" err="1">
                <a:solidFill>
                  <a:srgbClr val="777777"/>
                </a:solidFill>
                <a:effectLst/>
                <a:latin typeface="Roboto" panose="02000000000000000000" pitchFamily="2" charset="0"/>
              </a:rPr>
              <a:t>menyengsarakan</a:t>
            </a:r>
            <a:r>
              <a:rPr lang="en-US" b="0" i="0" dirty="0">
                <a:solidFill>
                  <a:srgbClr val="777777"/>
                </a:solidFill>
                <a:effectLst/>
                <a:latin typeface="Roboto" panose="02000000000000000000" pitchFamily="2" charset="0"/>
              </a:rPr>
              <a:t> rakyat Indonesia. </a:t>
            </a:r>
            <a:r>
              <a:rPr lang="en-US" b="0" i="0" dirty="0" err="1">
                <a:solidFill>
                  <a:srgbClr val="777777"/>
                </a:solidFill>
                <a:effectLst/>
                <a:latin typeface="Roboto" panose="02000000000000000000" pitchFamily="2" charset="0"/>
              </a:rPr>
              <a:t>Setelah</a:t>
            </a:r>
            <a:r>
              <a:rPr lang="en-US" b="0" i="0" dirty="0">
                <a:solidFill>
                  <a:srgbClr val="777777"/>
                </a:solidFill>
                <a:effectLst/>
                <a:latin typeface="Roboto" panose="02000000000000000000" pitchFamily="2" charset="0"/>
              </a:rPr>
              <a:t> Indonesia </a:t>
            </a:r>
            <a:r>
              <a:rPr lang="en-US" b="0" i="0" dirty="0" err="1">
                <a:solidFill>
                  <a:srgbClr val="777777"/>
                </a:solidFill>
                <a:effectLst/>
                <a:latin typeface="Roboto" panose="02000000000000000000" pitchFamily="2" charset="0"/>
              </a:rPr>
              <a:t>merdeka</a:t>
            </a:r>
            <a:r>
              <a:rPr lang="en-US" b="0" i="0" dirty="0">
                <a:solidFill>
                  <a:srgbClr val="777777"/>
                </a:solidFill>
                <a:effectLst/>
                <a:latin typeface="Roboto" panose="02000000000000000000" pitchFamily="2" charset="0"/>
              </a:rPr>
              <a:t>, pada </a:t>
            </a:r>
            <a:r>
              <a:rPr lang="en-US" b="0" i="0" dirty="0" err="1">
                <a:solidFill>
                  <a:srgbClr val="777777"/>
                </a:solidFill>
                <a:effectLst/>
                <a:latin typeface="Roboto" panose="02000000000000000000" pitchFamily="2" charset="0"/>
              </a:rPr>
              <a:t>tanggal</a:t>
            </a:r>
            <a:r>
              <a:rPr lang="en-US" b="0" i="0" dirty="0">
                <a:solidFill>
                  <a:srgbClr val="777777"/>
                </a:solidFill>
                <a:effectLst/>
                <a:latin typeface="Roboto" panose="02000000000000000000" pitchFamily="2" charset="0"/>
              </a:rPr>
              <a:t> 12 </a:t>
            </a:r>
            <a:r>
              <a:rPr lang="en-US" b="0" i="0" dirty="0" err="1">
                <a:solidFill>
                  <a:srgbClr val="777777"/>
                </a:solidFill>
                <a:effectLst/>
                <a:latin typeface="Roboto" panose="02000000000000000000" pitchFamily="2" charset="0"/>
              </a:rPr>
              <a:t>juli</a:t>
            </a:r>
            <a:r>
              <a:rPr lang="en-US" b="0" i="0" dirty="0">
                <a:solidFill>
                  <a:srgbClr val="777777"/>
                </a:solidFill>
                <a:effectLst/>
                <a:latin typeface="Roboto" panose="02000000000000000000" pitchFamily="2" charset="0"/>
              </a:rPr>
              <a:t> 1947, </a:t>
            </a:r>
            <a:r>
              <a:rPr lang="en-US" b="0" i="0" dirty="0" err="1">
                <a:solidFill>
                  <a:srgbClr val="777777"/>
                </a:solidFill>
                <a:effectLst/>
                <a:latin typeface="Roboto" panose="02000000000000000000" pitchFamily="2" charset="0"/>
              </a:rPr>
              <a:t>pergerakan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di Indonesia </a:t>
            </a:r>
            <a:r>
              <a:rPr lang="en-US" b="0" i="0" dirty="0" err="1">
                <a:solidFill>
                  <a:srgbClr val="777777"/>
                </a:solidFill>
                <a:effectLst/>
                <a:latin typeface="Roboto" panose="02000000000000000000" pitchFamily="2" charset="0"/>
              </a:rPr>
              <a:t>mengadakan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Kongres</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yang </a:t>
            </a:r>
            <a:r>
              <a:rPr lang="en-US" b="0" i="0" dirty="0" err="1">
                <a:solidFill>
                  <a:srgbClr val="777777"/>
                </a:solidFill>
                <a:effectLst/>
                <a:latin typeface="Roboto" panose="02000000000000000000" pitchFamily="2" charset="0"/>
              </a:rPr>
              <a:t>pertama</a:t>
            </a:r>
            <a:r>
              <a:rPr lang="en-US" b="0" i="0" dirty="0">
                <a:solidFill>
                  <a:srgbClr val="777777"/>
                </a:solidFill>
                <a:effectLst/>
                <a:latin typeface="Roboto" panose="02000000000000000000" pitchFamily="2" charset="0"/>
              </a:rPr>
              <a:t> di </a:t>
            </a:r>
            <a:r>
              <a:rPr lang="en-US" b="0" i="0" dirty="0" err="1">
                <a:solidFill>
                  <a:srgbClr val="777777"/>
                </a:solidFill>
                <a:effectLst/>
                <a:latin typeface="Roboto" panose="02000000000000000000" pitchFamily="2" charset="0"/>
              </a:rPr>
              <a:t>Tasikmalaya</a:t>
            </a:r>
            <a:r>
              <a:rPr lang="en-US" b="0" i="0" dirty="0">
                <a:solidFill>
                  <a:srgbClr val="777777"/>
                </a:solidFill>
                <a:effectLst/>
                <a:latin typeface="Roboto" panose="02000000000000000000" pitchFamily="2" charset="0"/>
              </a:rPr>
              <a:t>. Hari </a:t>
            </a:r>
            <a:r>
              <a:rPr lang="en-US" b="0" i="0" dirty="0" err="1">
                <a:solidFill>
                  <a:srgbClr val="777777"/>
                </a:solidFill>
                <a:effectLst/>
                <a:latin typeface="Roboto" panose="02000000000000000000" pitchFamily="2" charset="0"/>
              </a:rPr>
              <a:t>ini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kemudian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ditetapkan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sebagai</a:t>
            </a:r>
            <a:r>
              <a:rPr lang="en-US" b="0" i="0" dirty="0">
                <a:solidFill>
                  <a:srgbClr val="777777"/>
                </a:solidFill>
                <a:effectLst/>
                <a:latin typeface="Roboto" panose="02000000000000000000" pitchFamily="2" charset="0"/>
              </a:rPr>
              <a:t> Hari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Indonesia.Sekaligus</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membentuk</a:t>
            </a:r>
            <a:r>
              <a:rPr lang="en-US" b="0" i="0" dirty="0">
                <a:solidFill>
                  <a:srgbClr val="777777"/>
                </a:solidFill>
                <a:effectLst/>
                <a:latin typeface="Roboto" panose="02000000000000000000" pitchFamily="2" charset="0"/>
              </a:rPr>
              <a:t> Sentral </a:t>
            </a:r>
            <a:r>
              <a:rPr lang="en-US" b="0" i="0" dirty="0" err="1">
                <a:solidFill>
                  <a:srgbClr val="777777"/>
                </a:solidFill>
                <a:effectLst/>
                <a:latin typeface="Roboto" panose="02000000000000000000" pitchFamily="2" charset="0"/>
              </a:rPr>
              <a:t>Organisasi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Rakyat Indonesia (SOKRI) yang </a:t>
            </a:r>
            <a:r>
              <a:rPr lang="en-US" b="0" i="0" dirty="0" err="1">
                <a:solidFill>
                  <a:srgbClr val="777777"/>
                </a:solidFill>
                <a:effectLst/>
                <a:latin typeface="Roboto" panose="02000000000000000000" pitchFamily="2" charset="0"/>
              </a:rPr>
              <a:t>berkedudukan</a:t>
            </a:r>
            <a:r>
              <a:rPr lang="en-US" b="0" i="0" dirty="0">
                <a:solidFill>
                  <a:srgbClr val="777777"/>
                </a:solidFill>
                <a:effectLst/>
                <a:latin typeface="Roboto" panose="02000000000000000000" pitchFamily="2" charset="0"/>
              </a:rPr>
              <a:t> di </a:t>
            </a:r>
            <a:r>
              <a:rPr lang="en-US" b="0" i="0" dirty="0" err="1">
                <a:solidFill>
                  <a:srgbClr val="777777"/>
                </a:solidFill>
                <a:effectLst/>
                <a:latin typeface="Roboto" panose="02000000000000000000" pitchFamily="2" charset="0"/>
              </a:rPr>
              <a:t>Tasikmalaya</a:t>
            </a:r>
            <a:r>
              <a:rPr lang="en-US" b="0" i="0" dirty="0">
                <a:solidFill>
                  <a:srgbClr val="777777"/>
                </a:solidFill>
                <a:effectLst/>
                <a:latin typeface="Roboto" panose="02000000000000000000" pitchFamily="2" charset="0"/>
              </a:rPr>
              <a:t>.</a:t>
            </a:r>
          </a:p>
          <a:p>
            <a:pPr marL="0" indent="0">
              <a:buNone/>
            </a:pPr>
            <a:r>
              <a:rPr lang="en-US" b="0" i="0" dirty="0">
                <a:solidFill>
                  <a:srgbClr val="777777"/>
                </a:solidFill>
                <a:effectLst/>
                <a:latin typeface="Roboto" panose="02000000000000000000" pitchFamily="2" charset="0"/>
              </a:rPr>
              <a:t>Lalu </a:t>
            </a:r>
            <a:r>
              <a:rPr lang="en-US" b="0" i="0" dirty="0" err="1">
                <a:solidFill>
                  <a:srgbClr val="777777"/>
                </a:solidFill>
                <a:effectLst/>
                <a:latin typeface="Roboto" panose="02000000000000000000" pitchFamily="2" charset="0"/>
              </a:rPr>
              <a:t>kita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mengenal</a:t>
            </a:r>
            <a:r>
              <a:rPr lang="en-US" b="0" i="0" dirty="0">
                <a:solidFill>
                  <a:srgbClr val="777777"/>
                </a:solidFill>
                <a:effectLst/>
                <a:latin typeface="Roboto" panose="02000000000000000000" pitchFamily="2" charset="0"/>
              </a:rPr>
              <a:t> Moh. Hatta </a:t>
            </a:r>
            <a:r>
              <a:rPr lang="en-US" b="0" i="0" dirty="0" err="1">
                <a:solidFill>
                  <a:srgbClr val="777777"/>
                </a:solidFill>
                <a:effectLst/>
                <a:latin typeface="Roboto" panose="02000000000000000000" pitchFamily="2" charset="0"/>
              </a:rPr>
              <a:t>sebagai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bapak</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Beliau</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mengusulkan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didirikannya</a:t>
            </a:r>
            <a:r>
              <a:rPr lang="en-US" b="0" i="0" dirty="0">
                <a:solidFill>
                  <a:srgbClr val="777777"/>
                </a:solidFill>
                <a:effectLst/>
                <a:latin typeface="Roboto" panose="02000000000000000000" pitchFamily="2" charset="0"/>
              </a:rPr>
              <a:t> 3 </a:t>
            </a:r>
            <a:r>
              <a:rPr lang="en-US" b="0" i="0" dirty="0" err="1">
                <a:solidFill>
                  <a:srgbClr val="777777"/>
                </a:solidFill>
                <a:effectLst/>
                <a:latin typeface="Roboto" panose="02000000000000000000" pitchFamily="2" charset="0"/>
              </a:rPr>
              <a:t>macam</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a:t>
            </a:r>
          </a:p>
          <a:p>
            <a:pPr marL="0" indent="0">
              <a:buNone/>
            </a:pPr>
            <a:r>
              <a:rPr lang="en-US" b="0" i="1" dirty="0" err="1">
                <a:solidFill>
                  <a:srgbClr val="777777"/>
                </a:solidFill>
                <a:effectLst/>
                <a:latin typeface="Roboto" panose="02000000000000000000" pitchFamily="2" charset="0"/>
              </a:rPr>
              <a:t>Pertama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adalah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konsumsi</a:t>
            </a:r>
            <a:r>
              <a:rPr lang="en-US" b="0" i="0" dirty="0">
                <a:solidFill>
                  <a:srgbClr val="777777"/>
                </a:solidFill>
                <a:effectLst/>
                <a:latin typeface="Roboto" panose="02000000000000000000" pitchFamily="2" charset="0"/>
              </a:rPr>
              <a:t> yang </a:t>
            </a:r>
            <a:r>
              <a:rPr lang="en-US" b="0" i="0" dirty="0" err="1">
                <a:solidFill>
                  <a:srgbClr val="777777"/>
                </a:solidFill>
                <a:effectLst/>
                <a:latin typeface="Roboto" panose="02000000000000000000" pitchFamily="2" charset="0"/>
              </a:rPr>
              <a:t>terutama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melayani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kebutuhan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kaum</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buruh</a:t>
            </a:r>
            <a:r>
              <a:rPr lang="en-US" b="0" i="0" dirty="0">
                <a:solidFill>
                  <a:srgbClr val="777777"/>
                </a:solidFill>
                <a:effectLst/>
                <a:latin typeface="Roboto" panose="02000000000000000000" pitchFamily="2" charset="0"/>
              </a:rPr>
              <a:t> dan </a:t>
            </a:r>
            <a:r>
              <a:rPr lang="en-US" b="0" i="0" dirty="0" err="1">
                <a:solidFill>
                  <a:srgbClr val="777777"/>
                </a:solidFill>
                <a:effectLst/>
                <a:latin typeface="Roboto" panose="02000000000000000000" pitchFamily="2" charset="0"/>
              </a:rPr>
              <a:t>pegawai</a:t>
            </a:r>
            <a:r>
              <a:rPr lang="en-US" b="0" i="0" dirty="0">
                <a:solidFill>
                  <a:srgbClr val="777777"/>
                </a:solidFill>
                <a:effectLst/>
                <a:latin typeface="Roboto" panose="02000000000000000000" pitchFamily="2" charset="0"/>
              </a:rPr>
              <a:t>.</a:t>
            </a:r>
          </a:p>
          <a:p>
            <a:pPr marL="0" indent="0">
              <a:buNone/>
            </a:pPr>
            <a:r>
              <a:rPr lang="en-US" b="0" i="1" dirty="0" err="1">
                <a:solidFill>
                  <a:srgbClr val="777777"/>
                </a:solidFill>
                <a:effectLst/>
                <a:latin typeface="Roboto" panose="02000000000000000000" pitchFamily="2" charset="0"/>
              </a:rPr>
              <a:t>Kedua</a:t>
            </a:r>
            <a:r>
              <a:rPr lang="en-US" b="0" i="1" dirty="0">
                <a:solidFill>
                  <a:srgbClr val="777777"/>
                </a:solidFill>
                <a:effectLst/>
                <a:latin typeface="Roboto" panose="02000000000000000000" pitchFamily="2" charset="0"/>
              </a:rPr>
              <a:t>,</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adalah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produksi</a:t>
            </a:r>
            <a:r>
              <a:rPr lang="en-US" b="0" i="0" dirty="0">
                <a:solidFill>
                  <a:srgbClr val="777777"/>
                </a:solidFill>
                <a:effectLst/>
                <a:latin typeface="Roboto" panose="02000000000000000000" pitchFamily="2" charset="0"/>
              </a:rPr>
              <a:t> yang </a:t>
            </a:r>
            <a:r>
              <a:rPr lang="en-US" b="0" i="0" dirty="0" err="1">
                <a:solidFill>
                  <a:srgbClr val="777777"/>
                </a:solidFill>
                <a:effectLst/>
                <a:latin typeface="Roboto" panose="02000000000000000000" pitchFamily="2" charset="0"/>
              </a:rPr>
              <a:t>merupakan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wadah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kaum</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petani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termasuk</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peternak</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atau</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nelayan</a:t>
            </a:r>
            <a:r>
              <a:rPr lang="en-US" b="0" i="0" dirty="0">
                <a:solidFill>
                  <a:srgbClr val="777777"/>
                </a:solidFill>
                <a:effectLst/>
                <a:latin typeface="Roboto" panose="02000000000000000000" pitchFamily="2" charset="0"/>
              </a:rPr>
              <a:t>).</a:t>
            </a:r>
          </a:p>
          <a:p>
            <a:pPr marL="0" indent="0">
              <a:buNone/>
            </a:pPr>
            <a:r>
              <a:rPr lang="en-US" b="0" i="1" dirty="0" err="1">
                <a:solidFill>
                  <a:srgbClr val="777777"/>
                </a:solidFill>
                <a:effectLst/>
                <a:latin typeface="Roboto" panose="02000000000000000000" pitchFamily="2" charset="0"/>
              </a:rPr>
              <a:t>Ketiga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adalah</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kredit</a:t>
            </a:r>
            <a:r>
              <a:rPr lang="en-US" b="0" i="0" dirty="0">
                <a:solidFill>
                  <a:srgbClr val="777777"/>
                </a:solidFill>
                <a:effectLst/>
                <a:latin typeface="Roboto" panose="02000000000000000000" pitchFamily="2" charset="0"/>
              </a:rPr>
              <a:t> yang </a:t>
            </a:r>
            <a:r>
              <a:rPr lang="en-US" b="0" i="0" dirty="0" err="1">
                <a:solidFill>
                  <a:srgbClr val="777777"/>
                </a:solidFill>
                <a:effectLst/>
                <a:latin typeface="Roboto" panose="02000000000000000000" pitchFamily="2" charset="0"/>
              </a:rPr>
              <a:t>melayani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pedagang</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kecil</a:t>
            </a:r>
            <a:r>
              <a:rPr lang="en-US" b="0" i="0" dirty="0">
                <a:solidFill>
                  <a:srgbClr val="777777"/>
                </a:solidFill>
                <a:effectLst/>
                <a:latin typeface="Roboto" panose="02000000000000000000" pitchFamily="2" charset="0"/>
              </a:rPr>
              <a:t> dan </a:t>
            </a:r>
            <a:r>
              <a:rPr lang="en-US" b="0" i="0" dirty="0" err="1">
                <a:solidFill>
                  <a:srgbClr val="777777"/>
                </a:solidFill>
                <a:effectLst/>
                <a:latin typeface="Roboto" panose="02000000000000000000" pitchFamily="2" charset="0"/>
              </a:rPr>
              <a:t>pengusaha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kecil</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guna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memenuhi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kebutuhan</a:t>
            </a:r>
            <a:r>
              <a:rPr lang="en-US" b="0" i="0" dirty="0">
                <a:solidFill>
                  <a:srgbClr val="777777"/>
                </a:solidFill>
                <a:effectLst/>
                <a:latin typeface="Roboto" panose="02000000000000000000" pitchFamily="2" charset="0"/>
              </a:rPr>
              <a:t> modal.</a:t>
            </a:r>
          </a:p>
          <a:p>
            <a:pPr marL="0" indent="0">
              <a:buNone/>
            </a:pPr>
            <a:r>
              <a:rPr lang="en-US" b="0" i="0" dirty="0">
                <a:solidFill>
                  <a:srgbClr val="777777"/>
                </a:solidFill>
                <a:effectLst/>
                <a:latin typeface="Roboto" panose="02000000000000000000" pitchFamily="2" charset="0"/>
              </a:rPr>
              <a:t>Bung Hatta </a:t>
            </a:r>
            <a:r>
              <a:rPr lang="en-US" b="0" i="0" dirty="0" err="1">
                <a:solidFill>
                  <a:srgbClr val="777777"/>
                </a:solidFill>
                <a:effectLst/>
                <a:latin typeface="Roboto" panose="02000000000000000000" pitchFamily="2" charset="0"/>
              </a:rPr>
              <a:t>mengatakan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bahwa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tujuan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 yang </a:t>
            </a:r>
            <a:r>
              <a:rPr lang="en-US" b="0" i="0" dirty="0" err="1">
                <a:solidFill>
                  <a:srgbClr val="777777"/>
                </a:solidFill>
                <a:effectLst/>
                <a:latin typeface="Roboto" panose="02000000000000000000" pitchFamily="2" charset="0"/>
              </a:rPr>
              <a:t>sebenarnya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bukan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mencari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laba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atau</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keuntungan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namun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bertujuan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untuk</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memenuhi</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kebutuhan</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bersama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anggota</a:t>
            </a:r>
            <a:r>
              <a:rPr lang="en-US" b="0" i="0" dirty="0">
                <a:solidFill>
                  <a:srgbClr val="777777"/>
                </a:solidFill>
                <a:effectLst/>
                <a:latin typeface="Roboto" panose="02000000000000000000" pitchFamily="2" charset="0"/>
              </a:rPr>
              <a:t> </a:t>
            </a:r>
            <a:r>
              <a:rPr lang="en-US" b="0" i="0" dirty="0" err="1">
                <a:solidFill>
                  <a:srgbClr val="777777"/>
                </a:solidFill>
                <a:effectLst/>
                <a:latin typeface="Roboto" panose="02000000000000000000" pitchFamily="2" charset="0"/>
              </a:rPr>
              <a:t>koperasi</a:t>
            </a:r>
            <a:r>
              <a:rPr lang="en-US" b="0" i="0" dirty="0">
                <a:solidFill>
                  <a:srgbClr val="777777"/>
                </a:solidFill>
                <a:effectLst/>
                <a:latin typeface="Roboto" panose="02000000000000000000" pitchFamily="2" charset="0"/>
              </a:rPr>
              <a:t>.</a:t>
            </a:r>
            <a:endParaRPr lang="en-US" dirty="0"/>
          </a:p>
        </p:txBody>
      </p:sp>
    </p:spTree>
    <p:extLst>
      <p:ext uri="{BB962C8B-B14F-4D97-AF65-F5344CB8AC3E}">
        <p14:creationId xmlns:p14="http://schemas.microsoft.com/office/powerpoint/2010/main" val="1610572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5050F-0A5C-2946-51AE-77728DF600E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32E553D-A411-7A56-A405-35272F1F2A85}"/>
              </a:ext>
            </a:extLst>
          </p:cNvPr>
          <p:cNvSpPr>
            <a:spLocks noGrp="1"/>
          </p:cNvSpPr>
          <p:nvPr>
            <p:ph type="subTitle" idx="1"/>
          </p:nvPr>
        </p:nvSpPr>
        <p:spPr/>
        <p:txBody>
          <a:bodyPr/>
          <a:lstStyle/>
          <a:p>
            <a:endParaRPr lang="en-US"/>
          </a:p>
        </p:txBody>
      </p:sp>
      <p:sp>
        <p:nvSpPr>
          <p:cNvPr id="5" name="TextBox 4">
            <a:extLst>
              <a:ext uri="{FF2B5EF4-FFF2-40B4-BE49-F238E27FC236}">
                <a16:creationId xmlns:a16="http://schemas.microsoft.com/office/drawing/2014/main" id="{7724CB28-BCCC-1E5B-7463-AFDC98111276}"/>
              </a:ext>
            </a:extLst>
          </p:cNvPr>
          <p:cNvSpPr txBox="1"/>
          <p:nvPr/>
        </p:nvSpPr>
        <p:spPr>
          <a:xfrm>
            <a:off x="1676400" y="1262743"/>
            <a:ext cx="8991600" cy="3600986"/>
          </a:xfrm>
          <a:prstGeom prst="rect">
            <a:avLst/>
          </a:prstGeom>
          <a:noFill/>
        </p:spPr>
        <p:txBody>
          <a:bodyPr wrap="square">
            <a:spAutoFit/>
          </a:bodyPr>
          <a:lstStyle/>
          <a:p>
            <a:r>
              <a:rPr lang="en-US" sz="3200" b="1" dirty="0" err="1">
                <a:effectLst/>
              </a:rPr>
              <a:t>Tujuan</a:t>
            </a:r>
            <a:r>
              <a:rPr lang="en-US" sz="3200" b="1" dirty="0">
                <a:effectLst/>
              </a:rPr>
              <a:t> </a:t>
            </a:r>
            <a:r>
              <a:rPr lang="en-US" sz="3200" b="1" dirty="0" err="1">
                <a:effectLst/>
              </a:rPr>
              <a:t>Koperasi</a:t>
            </a:r>
            <a:endParaRPr lang="en-US" sz="3200" b="1" dirty="0">
              <a:effectLst/>
            </a:endParaRPr>
          </a:p>
          <a:p>
            <a:endParaRPr lang="en-US" sz="2800" b="0" i="0" dirty="0">
              <a:solidFill>
                <a:srgbClr val="1F1F1F"/>
              </a:solidFill>
              <a:latin typeface="Google Sans"/>
            </a:endParaRPr>
          </a:p>
          <a:p>
            <a:r>
              <a:rPr lang="en-US" sz="2800" b="0" i="0" dirty="0" err="1">
                <a:solidFill>
                  <a:srgbClr val="1F1F1F"/>
                </a:solidFill>
                <a:effectLst/>
                <a:latin typeface="Google Sans"/>
              </a:rPr>
              <a:t>Koperasi</a:t>
            </a:r>
            <a:r>
              <a:rPr lang="en-US" sz="2800" b="0" i="0" dirty="0">
                <a:solidFill>
                  <a:srgbClr val="1F1F1F"/>
                </a:solidFill>
                <a:effectLst/>
                <a:latin typeface="Google Sans"/>
              </a:rPr>
              <a:t> </a:t>
            </a:r>
            <a:r>
              <a:rPr lang="en-US" sz="2800" b="0" i="0" dirty="0" err="1">
                <a:solidFill>
                  <a:srgbClr val="1F1F1F"/>
                </a:solidFill>
                <a:effectLst/>
                <a:latin typeface="Google Sans"/>
              </a:rPr>
              <a:t>bertujuan</a:t>
            </a:r>
            <a:r>
              <a:rPr lang="en-US" sz="2800" b="0" i="0" dirty="0">
                <a:solidFill>
                  <a:srgbClr val="1F1F1F"/>
                </a:solidFill>
                <a:effectLst/>
                <a:latin typeface="Google Sans"/>
              </a:rPr>
              <a:t> </a:t>
            </a:r>
            <a:r>
              <a:rPr lang="en-US" sz="2800" b="0" i="0" dirty="0" err="1">
                <a:solidFill>
                  <a:srgbClr val="040C28"/>
                </a:solidFill>
                <a:effectLst/>
                <a:latin typeface="Google Sans"/>
              </a:rPr>
              <a:t>memajukan</a:t>
            </a:r>
            <a:r>
              <a:rPr lang="en-US" sz="2800" b="0" i="0" dirty="0">
                <a:solidFill>
                  <a:srgbClr val="040C28"/>
                </a:solidFill>
                <a:effectLst/>
                <a:latin typeface="Google Sans"/>
              </a:rPr>
              <a:t> </a:t>
            </a:r>
            <a:r>
              <a:rPr lang="en-US" sz="2800" b="0" i="0" dirty="0" err="1">
                <a:solidFill>
                  <a:srgbClr val="040C28"/>
                </a:solidFill>
                <a:effectLst/>
                <a:latin typeface="Google Sans"/>
              </a:rPr>
              <a:t>kesejahteraan</a:t>
            </a:r>
            <a:r>
              <a:rPr lang="en-US" sz="2800" b="0" i="0" dirty="0">
                <a:solidFill>
                  <a:srgbClr val="040C28"/>
                </a:solidFill>
                <a:effectLst/>
                <a:latin typeface="Google Sans"/>
              </a:rPr>
              <a:t> </a:t>
            </a:r>
            <a:r>
              <a:rPr lang="en-US" sz="2800" b="0" i="0" dirty="0" err="1">
                <a:solidFill>
                  <a:srgbClr val="040C28"/>
                </a:solidFill>
                <a:effectLst/>
                <a:latin typeface="Google Sans"/>
              </a:rPr>
              <a:t>anggota</a:t>
            </a:r>
            <a:r>
              <a:rPr lang="en-US" sz="2800" b="0" i="0" dirty="0">
                <a:solidFill>
                  <a:srgbClr val="040C28"/>
                </a:solidFill>
                <a:effectLst/>
                <a:latin typeface="Google Sans"/>
              </a:rPr>
              <a:t> pada </a:t>
            </a:r>
            <a:r>
              <a:rPr lang="en-US" sz="2800" b="0" i="0" dirty="0" err="1">
                <a:solidFill>
                  <a:srgbClr val="040C28"/>
                </a:solidFill>
                <a:effectLst/>
                <a:latin typeface="Google Sans"/>
              </a:rPr>
              <a:t>khususnya</a:t>
            </a:r>
            <a:r>
              <a:rPr lang="en-US" sz="2800" b="0" i="0" dirty="0">
                <a:solidFill>
                  <a:srgbClr val="040C28"/>
                </a:solidFill>
                <a:effectLst/>
                <a:latin typeface="Google Sans"/>
              </a:rPr>
              <a:t> dan </a:t>
            </a:r>
            <a:r>
              <a:rPr lang="en-US" sz="2800" b="0" i="0" dirty="0" err="1">
                <a:solidFill>
                  <a:srgbClr val="040C28"/>
                </a:solidFill>
                <a:effectLst/>
                <a:latin typeface="Google Sans"/>
              </a:rPr>
              <a:t>masyarakat</a:t>
            </a:r>
            <a:r>
              <a:rPr lang="en-US" sz="2800" b="0" i="0" dirty="0">
                <a:solidFill>
                  <a:srgbClr val="040C28"/>
                </a:solidFill>
                <a:effectLst/>
                <a:latin typeface="Google Sans"/>
              </a:rPr>
              <a:t> pada </a:t>
            </a:r>
            <a:r>
              <a:rPr lang="en-US" sz="2800" b="0" i="0" dirty="0" err="1">
                <a:solidFill>
                  <a:srgbClr val="040C28"/>
                </a:solidFill>
                <a:effectLst/>
                <a:latin typeface="Google Sans"/>
              </a:rPr>
              <a:t>umumnya</a:t>
            </a:r>
            <a:r>
              <a:rPr lang="en-US" sz="2800" b="0" i="0" dirty="0">
                <a:solidFill>
                  <a:srgbClr val="1F1F1F"/>
                </a:solidFill>
                <a:effectLst/>
                <a:latin typeface="Google Sans"/>
              </a:rPr>
              <a:t>. </a:t>
            </a:r>
            <a:r>
              <a:rPr lang="en-US" sz="2800" b="0" i="0" dirty="0" err="1">
                <a:solidFill>
                  <a:srgbClr val="1F1F1F"/>
                </a:solidFill>
                <a:effectLst/>
                <a:latin typeface="Google Sans"/>
              </a:rPr>
              <a:t>Secara</a:t>
            </a:r>
            <a:r>
              <a:rPr lang="en-US" sz="2800" b="0" i="0" dirty="0">
                <a:solidFill>
                  <a:srgbClr val="1F1F1F"/>
                </a:solidFill>
                <a:effectLst/>
                <a:latin typeface="Google Sans"/>
              </a:rPr>
              <a:t> </a:t>
            </a:r>
            <a:r>
              <a:rPr lang="en-US" sz="2800" b="0" i="0" dirty="0" err="1">
                <a:solidFill>
                  <a:srgbClr val="1F1F1F"/>
                </a:solidFill>
                <a:effectLst/>
                <a:latin typeface="Google Sans"/>
              </a:rPr>
              <a:t>luas</a:t>
            </a:r>
            <a:r>
              <a:rPr lang="en-US" sz="2800" b="0" i="0" dirty="0">
                <a:solidFill>
                  <a:srgbClr val="1F1F1F"/>
                </a:solidFill>
                <a:effectLst/>
                <a:latin typeface="Google Sans"/>
              </a:rPr>
              <a:t>, </a:t>
            </a:r>
            <a:r>
              <a:rPr lang="en-US" sz="2800" b="0" i="0" dirty="0" err="1">
                <a:solidFill>
                  <a:srgbClr val="1F1F1F"/>
                </a:solidFill>
                <a:effectLst/>
                <a:latin typeface="Google Sans"/>
              </a:rPr>
              <a:t>koperasi</a:t>
            </a:r>
            <a:r>
              <a:rPr lang="en-US" sz="2800" b="0" i="0" dirty="0">
                <a:solidFill>
                  <a:srgbClr val="1F1F1F"/>
                </a:solidFill>
                <a:effectLst/>
                <a:latin typeface="Google Sans"/>
              </a:rPr>
              <a:t> juga </a:t>
            </a:r>
            <a:r>
              <a:rPr lang="en-US" sz="2800" b="0" i="0" dirty="0" err="1">
                <a:solidFill>
                  <a:srgbClr val="1F1F1F"/>
                </a:solidFill>
                <a:effectLst/>
                <a:latin typeface="Google Sans"/>
              </a:rPr>
              <a:t>ikut</a:t>
            </a:r>
            <a:r>
              <a:rPr lang="en-US" sz="2800" b="0" i="0" dirty="0">
                <a:solidFill>
                  <a:srgbClr val="1F1F1F"/>
                </a:solidFill>
                <a:effectLst/>
                <a:latin typeface="Google Sans"/>
              </a:rPr>
              <a:t> </a:t>
            </a:r>
            <a:r>
              <a:rPr lang="en-US" sz="2800" b="0" i="0" dirty="0" err="1">
                <a:solidFill>
                  <a:srgbClr val="1F1F1F"/>
                </a:solidFill>
                <a:effectLst/>
                <a:latin typeface="Google Sans"/>
              </a:rPr>
              <a:t>membangun</a:t>
            </a:r>
            <a:r>
              <a:rPr lang="en-US" sz="2800" b="0" i="0" dirty="0">
                <a:solidFill>
                  <a:srgbClr val="1F1F1F"/>
                </a:solidFill>
                <a:effectLst/>
                <a:latin typeface="Google Sans"/>
              </a:rPr>
              <a:t> </a:t>
            </a:r>
            <a:r>
              <a:rPr lang="en-US" sz="2800" b="0" i="0" dirty="0" err="1">
                <a:solidFill>
                  <a:srgbClr val="1F1F1F"/>
                </a:solidFill>
                <a:effectLst/>
                <a:latin typeface="Google Sans"/>
              </a:rPr>
              <a:t>tatanan</a:t>
            </a:r>
            <a:r>
              <a:rPr lang="en-US" sz="2800" b="0" i="0" dirty="0">
                <a:solidFill>
                  <a:srgbClr val="1F1F1F"/>
                </a:solidFill>
                <a:effectLst/>
                <a:latin typeface="Google Sans"/>
              </a:rPr>
              <a:t> </a:t>
            </a:r>
            <a:r>
              <a:rPr lang="en-US" sz="2800" b="0" i="0" dirty="0" err="1">
                <a:solidFill>
                  <a:srgbClr val="1F1F1F"/>
                </a:solidFill>
                <a:effectLst/>
                <a:latin typeface="Google Sans"/>
              </a:rPr>
              <a:t>perekonomian</a:t>
            </a:r>
            <a:r>
              <a:rPr lang="en-US" sz="2800" b="0" i="0" dirty="0">
                <a:solidFill>
                  <a:srgbClr val="1F1F1F"/>
                </a:solidFill>
                <a:effectLst/>
                <a:latin typeface="Google Sans"/>
              </a:rPr>
              <a:t> </a:t>
            </a:r>
            <a:r>
              <a:rPr lang="en-US" sz="2800" b="0" i="0" dirty="0" err="1">
                <a:solidFill>
                  <a:srgbClr val="1F1F1F"/>
                </a:solidFill>
                <a:effectLst/>
                <a:latin typeface="Google Sans"/>
              </a:rPr>
              <a:t>nasional</a:t>
            </a:r>
            <a:r>
              <a:rPr lang="en-US" sz="2800" b="0" i="0" dirty="0">
                <a:solidFill>
                  <a:srgbClr val="1F1F1F"/>
                </a:solidFill>
                <a:effectLst/>
                <a:latin typeface="Google Sans"/>
              </a:rPr>
              <a:t> </a:t>
            </a:r>
            <a:r>
              <a:rPr lang="en-US" sz="2800" b="0" i="0" dirty="0" err="1">
                <a:solidFill>
                  <a:srgbClr val="1F1F1F"/>
                </a:solidFill>
                <a:effectLst/>
                <a:latin typeface="Google Sans"/>
              </a:rPr>
              <a:t>dalam</a:t>
            </a:r>
            <a:r>
              <a:rPr lang="en-US" sz="2800" b="0" i="0" dirty="0">
                <a:solidFill>
                  <a:srgbClr val="1F1F1F"/>
                </a:solidFill>
                <a:effectLst/>
                <a:latin typeface="Google Sans"/>
              </a:rPr>
              <a:t> </a:t>
            </a:r>
            <a:r>
              <a:rPr lang="en-US" sz="2800" b="0" i="0" dirty="0" err="1">
                <a:solidFill>
                  <a:srgbClr val="1F1F1F"/>
                </a:solidFill>
                <a:effectLst/>
                <a:latin typeface="Google Sans"/>
              </a:rPr>
              <a:t>rangka</a:t>
            </a:r>
            <a:r>
              <a:rPr lang="en-US" sz="2800" b="0" i="0" dirty="0">
                <a:solidFill>
                  <a:srgbClr val="1F1F1F"/>
                </a:solidFill>
                <a:effectLst/>
                <a:latin typeface="Google Sans"/>
              </a:rPr>
              <a:t> </a:t>
            </a:r>
            <a:r>
              <a:rPr lang="en-US" sz="2800" b="0" i="0" dirty="0" err="1">
                <a:solidFill>
                  <a:srgbClr val="1F1F1F"/>
                </a:solidFill>
                <a:effectLst/>
                <a:latin typeface="Google Sans"/>
              </a:rPr>
              <a:t>mewujudkan</a:t>
            </a:r>
            <a:r>
              <a:rPr lang="en-US" sz="2800" b="0" i="0" dirty="0">
                <a:solidFill>
                  <a:srgbClr val="1F1F1F"/>
                </a:solidFill>
                <a:effectLst/>
                <a:latin typeface="Google Sans"/>
              </a:rPr>
              <a:t> </a:t>
            </a:r>
            <a:r>
              <a:rPr lang="en-US" sz="2800" b="0" i="0" dirty="0" err="1">
                <a:solidFill>
                  <a:srgbClr val="1F1F1F"/>
                </a:solidFill>
                <a:effectLst/>
                <a:latin typeface="Google Sans"/>
              </a:rPr>
              <a:t>masyarakat</a:t>
            </a:r>
            <a:r>
              <a:rPr lang="en-US" sz="2800" b="0" i="0" dirty="0">
                <a:solidFill>
                  <a:srgbClr val="1F1F1F"/>
                </a:solidFill>
                <a:effectLst/>
                <a:latin typeface="Google Sans"/>
              </a:rPr>
              <a:t> yang </a:t>
            </a:r>
            <a:r>
              <a:rPr lang="en-US" sz="2800" b="0" i="0" dirty="0" err="1">
                <a:solidFill>
                  <a:srgbClr val="1F1F1F"/>
                </a:solidFill>
                <a:effectLst/>
                <a:latin typeface="Google Sans"/>
              </a:rPr>
              <a:t>maju</a:t>
            </a:r>
            <a:r>
              <a:rPr lang="en-US" sz="2800" b="0" i="0" dirty="0">
                <a:solidFill>
                  <a:srgbClr val="1F1F1F"/>
                </a:solidFill>
                <a:effectLst/>
                <a:latin typeface="Google Sans"/>
              </a:rPr>
              <a:t>, </a:t>
            </a:r>
            <a:r>
              <a:rPr lang="en-US" sz="2800" b="0" i="0" dirty="0" err="1">
                <a:solidFill>
                  <a:srgbClr val="1F1F1F"/>
                </a:solidFill>
                <a:effectLst/>
                <a:latin typeface="Google Sans"/>
              </a:rPr>
              <a:t>adil</a:t>
            </a:r>
            <a:r>
              <a:rPr lang="en-US" sz="2800" b="0" i="0" dirty="0">
                <a:solidFill>
                  <a:srgbClr val="1F1F1F"/>
                </a:solidFill>
                <a:effectLst/>
                <a:latin typeface="Google Sans"/>
              </a:rPr>
              <a:t>, dan </a:t>
            </a:r>
            <a:r>
              <a:rPr lang="en-US" sz="2800" b="0" i="0" dirty="0" err="1">
                <a:solidFill>
                  <a:srgbClr val="1F1F1F"/>
                </a:solidFill>
                <a:effectLst/>
                <a:latin typeface="Google Sans"/>
              </a:rPr>
              <a:t>makmur</a:t>
            </a:r>
            <a:r>
              <a:rPr lang="en-US" sz="2800" b="0" i="0" dirty="0">
                <a:solidFill>
                  <a:srgbClr val="1F1F1F"/>
                </a:solidFill>
                <a:effectLst/>
                <a:latin typeface="Google Sans"/>
              </a:rPr>
              <a:t> </a:t>
            </a:r>
            <a:r>
              <a:rPr lang="en-US" sz="2800" b="0" i="0" dirty="0" err="1">
                <a:solidFill>
                  <a:srgbClr val="1F1F1F"/>
                </a:solidFill>
                <a:effectLst/>
                <a:latin typeface="Google Sans"/>
              </a:rPr>
              <a:t>berlandaskan</a:t>
            </a:r>
            <a:r>
              <a:rPr lang="en-US" sz="2800" b="0" i="0" dirty="0">
                <a:solidFill>
                  <a:srgbClr val="1F1F1F"/>
                </a:solidFill>
                <a:effectLst/>
                <a:latin typeface="Google Sans"/>
              </a:rPr>
              <a:t> Pancasila dan </a:t>
            </a:r>
            <a:r>
              <a:rPr lang="en-US" sz="2800" b="0" i="0" dirty="0" err="1">
                <a:solidFill>
                  <a:srgbClr val="1F1F1F"/>
                </a:solidFill>
                <a:effectLst/>
                <a:latin typeface="Google Sans"/>
              </a:rPr>
              <a:t>Undang-Undang</a:t>
            </a:r>
            <a:r>
              <a:rPr lang="en-US" sz="2800" b="0" i="0" dirty="0">
                <a:solidFill>
                  <a:srgbClr val="1F1F1F"/>
                </a:solidFill>
                <a:effectLst/>
                <a:latin typeface="Google Sans"/>
              </a:rPr>
              <a:t> Dasar 1945.</a:t>
            </a:r>
            <a:endParaRPr lang="en-US" sz="2800" dirty="0"/>
          </a:p>
        </p:txBody>
      </p:sp>
    </p:spTree>
    <p:extLst>
      <p:ext uri="{BB962C8B-B14F-4D97-AF65-F5344CB8AC3E}">
        <p14:creationId xmlns:p14="http://schemas.microsoft.com/office/powerpoint/2010/main" val="4052138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08F86-712E-14FD-9C08-53D76E2BADB1}"/>
              </a:ext>
            </a:extLst>
          </p:cNvPr>
          <p:cNvSpPr>
            <a:spLocks noGrp="1"/>
          </p:cNvSpPr>
          <p:nvPr>
            <p:ph type="title"/>
          </p:nvPr>
        </p:nvSpPr>
        <p:spPr>
          <a:xfrm>
            <a:off x="913775" y="618518"/>
            <a:ext cx="10364451" cy="110826"/>
          </a:xfrm>
        </p:spPr>
        <p:txBody>
          <a:bodyPr>
            <a:normAutofit fontScale="90000"/>
          </a:bodyPr>
          <a:lstStyle/>
          <a:p>
            <a:r>
              <a:rPr lang="en-US" dirty="0"/>
              <a:t>HAK DAN KEWAJIBAN ANGGOTA KOPERASI</a:t>
            </a:r>
          </a:p>
        </p:txBody>
      </p:sp>
      <p:sp>
        <p:nvSpPr>
          <p:cNvPr id="3" name="Content Placeholder 2">
            <a:extLst>
              <a:ext uri="{FF2B5EF4-FFF2-40B4-BE49-F238E27FC236}">
                <a16:creationId xmlns:a16="http://schemas.microsoft.com/office/drawing/2014/main" id="{9F8A6383-AC91-5D96-4440-83D18659D045}"/>
              </a:ext>
            </a:extLst>
          </p:cNvPr>
          <p:cNvSpPr>
            <a:spLocks noGrp="1"/>
          </p:cNvSpPr>
          <p:nvPr>
            <p:ph idx="1"/>
          </p:nvPr>
        </p:nvSpPr>
        <p:spPr>
          <a:xfrm>
            <a:off x="913775" y="968829"/>
            <a:ext cx="10364452" cy="4822372"/>
          </a:xfrm>
        </p:spPr>
        <p:txBody>
          <a:bodyPr>
            <a:normAutofit fontScale="25000" lnSpcReduction="20000"/>
          </a:bodyPr>
          <a:lstStyle/>
          <a:p>
            <a:pPr marL="0" indent="0" algn="l">
              <a:buNone/>
            </a:pPr>
            <a:r>
              <a:rPr lang="en-US" b="1" i="0" dirty="0">
                <a:solidFill>
                  <a:srgbClr val="171347"/>
                </a:solidFill>
                <a:effectLst/>
                <a:latin typeface="Nunito Sans" pitchFamily="2" charset="0"/>
              </a:rPr>
              <a:t> </a:t>
            </a:r>
            <a:r>
              <a:rPr lang="en-US" sz="6400" b="1" i="0" dirty="0" err="1">
                <a:solidFill>
                  <a:srgbClr val="171347"/>
                </a:solidFill>
                <a:effectLst/>
                <a:latin typeface="Nunito Sans" pitchFamily="2" charset="0"/>
              </a:rPr>
              <a:t>Kewajiban</a:t>
            </a:r>
            <a:r>
              <a:rPr lang="en-US" sz="6400" b="1" i="0" dirty="0">
                <a:solidFill>
                  <a:srgbClr val="171347"/>
                </a:solidFill>
                <a:effectLst/>
                <a:latin typeface="Nunito Sans" pitchFamily="2" charset="0"/>
              </a:rPr>
              <a:t> </a:t>
            </a:r>
            <a:r>
              <a:rPr lang="en-US" sz="6400" b="1" i="0" dirty="0" err="1">
                <a:solidFill>
                  <a:srgbClr val="171347"/>
                </a:solidFill>
                <a:effectLst/>
                <a:latin typeface="Nunito Sans" pitchFamily="2" charset="0"/>
              </a:rPr>
              <a:t>Anggota</a:t>
            </a:r>
            <a:r>
              <a:rPr lang="en-US" sz="6400" b="1" i="0" dirty="0">
                <a:solidFill>
                  <a:srgbClr val="171347"/>
                </a:solidFill>
                <a:effectLst/>
                <a:latin typeface="Nunito Sans" pitchFamily="2" charset="0"/>
              </a:rPr>
              <a:t> :</a:t>
            </a:r>
          </a:p>
          <a:p>
            <a:pPr algn="l">
              <a:buFont typeface="+mj-lt"/>
              <a:buAutoNum type="arabicPeriod"/>
            </a:pPr>
            <a:r>
              <a:rPr lang="en-US" sz="6400" b="0" i="0" dirty="0" err="1">
                <a:solidFill>
                  <a:srgbClr val="718096"/>
                </a:solidFill>
                <a:effectLst/>
                <a:latin typeface="Nunito Sans" pitchFamily="2" charset="0"/>
              </a:rPr>
              <a:t>Mematuhi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Anggaran</a:t>
            </a:r>
            <a:r>
              <a:rPr lang="en-US" sz="6400" b="0" i="0" dirty="0">
                <a:solidFill>
                  <a:srgbClr val="718096"/>
                </a:solidFill>
                <a:effectLst/>
                <a:latin typeface="Nunito Sans" pitchFamily="2" charset="0"/>
              </a:rPr>
              <a:t> Dasar dan </a:t>
            </a:r>
            <a:r>
              <a:rPr lang="en-US" sz="6400" b="0" i="0" dirty="0" err="1">
                <a:solidFill>
                  <a:srgbClr val="718096"/>
                </a:solidFill>
                <a:effectLst/>
                <a:latin typeface="Nunito Sans" pitchFamily="2" charset="0"/>
              </a:rPr>
              <a:t>Anggaran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Rumah</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Tangga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serta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keputusan</a:t>
            </a:r>
            <a:r>
              <a:rPr lang="en-US" sz="6400" b="0" i="0" dirty="0">
                <a:solidFill>
                  <a:srgbClr val="718096"/>
                </a:solidFill>
                <a:effectLst/>
                <a:latin typeface="Nunito Sans" pitchFamily="2" charset="0"/>
              </a:rPr>
              <a:t> yang </a:t>
            </a:r>
            <a:r>
              <a:rPr lang="en-US" sz="6400" b="0" i="0" dirty="0" err="1">
                <a:solidFill>
                  <a:srgbClr val="718096"/>
                </a:solidFill>
                <a:effectLst/>
                <a:latin typeface="Nunito Sans" pitchFamily="2" charset="0"/>
              </a:rPr>
              <a:t>telah</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disepakati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dalam</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Rapat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Anggota</a:t>
            </a:r>
            <a:r>
              <a:rPr lang="en-US" sz="6400" b="0" i="0" dirty="0">
                <a:solidFill>
                  <a:srgbClr val="718096"/>
                </a:solidFill>
                <a:effectLst/>
                <a:latin typeface="Nunito Sans" pitchFamily="2" charset="0"/>
              </a:rPr>
              <a:t>.</a:t>
            </a:r>
          </a:p>
          <a:p>
            <a:pPr algn="l">
              <a:buFont typeface="+mj-lt"/>
              <a:buAutoNum type="arabicPeriod"/>
            </a:pPr>
            <a:r>
              <a:rPr lang="en-US" sz="6400" b="0" i="0" dirty="0" err="1">
                <a:solidFill>
                  <a:srgbClr val="718096"/>
                </a:solidFill>
                <a:effectLst/>
                <a:latin typeface="Nunito Sans" pitchFamily="2" charset="0"/>
              </a:rPr>
              <a:t>Berpartisipasi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dalam</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kegiatan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usaha</a:t>
            </a:r>
            <a:r>
              <a:rPr lang="en-US" sz="6400" b="0" i="0" dirty="0">
                <a:solidFill>
                  <a:srgbClr val="718096"/>
                </a:solidFill>
                <a:effectLst/>
                <a:latin typeface="Nunito Sans" pitchFamily="2" charset="0"/>
              </a:rPr>
              <a:t> yang </a:t>
            </a:r>
            <a:r>
              <a:rPr lang="en-US" sz="6400" b="0" i="0" dirty="0" err="1">
                <a:solidFill>
                  <a:srgbClr val="718096"/>
                </a:solidFill>
                <a:effectLst/>
                <a:latin typeface="Nunito Sans" pitchFamily="2" charset="0"/>
              </a:rPr>
              <a:t>diselenggarakan</a:t>
            </a:r>
            <a:r>
              <a:rPr lang="en-US" sz="6400" b="0" i="0" dirty="0">
                <a:solidFill>
                  <a:srgbClr val="718096"/>
                </a:solidFill>
                <a:effectLst/>
                <a:latin typeface="Nunito Sans" pitchFamily="2" charset="0"/>
              </a:rPr>
              <a:t> oleh </a:t>
            </a:r>
            <a:r>
              <a:rPr lang="en-US" sz="6400" b="0" i="0" dirty="0" err="1">
                <a:solidFill>
                  <a:srgbClr val="718096"/>
                </a:solidFill>
                <a:effectLst/>
                <a:latin typeface="Nunito Sans" pitchFamily="2" charset="0"/>
              </a:rPr>
              <a:t>Koperasi</a:t>
            </a:r>
            <a:r>
              <a:rPr lang="en-US" sz="6400" b="0" i="0" dirty="0">
                <a:solidFill>
                  <a:srgbClr val="718096"/>
                </a:solidFill>
                <a:effectLst/>
                <a:latin typeface="Nunito Sans" pitchFamily="2" charset="0"/>
              </a:rPr>
              <a:t>.</a:t>
            </a:r>
          </a:p>
          <a:p>
            <a:pPr algn="l">
              <a:buFont typeface="+mj-lt"/>
              <a:buAutoNum type="arabicPeriod"/>
            </a:pPr>
            <a:r>
              <a:rPr lang="en-US" sz="6400" b="0" i="0" dirty="0" err="1">
                <a:solidFill>
                  <a:srgbClr val="718096"/>
                </a:solidFill>
                <a:effectLst/>
                <a:latin typeface="Nunito Sans" pitchFamily="2" charset="0"/>
              </a:rPr>
              <a:t>Mengembangkan</a:t>
            </a:r>
            <a:r>
              <a:rPr lang="en-US" sz="6400" b="0" i="0" dirty="0">
                <a:solidFill>
                  <a:srgbClr val="718096"/>
                </a:solidFill>
                <a:effectLst/>
                <a:latin typeface="Nunito Sans" pitchFamily="2" charset="0"/>
              </a:rPr>
              <a:t> dan </a:t>
            </a:r>
            <a:r>
              <a:rPr lang="en-US" sz="6400" b="0" i="0" dirty="0" err="1">
                <a:solidFill>
                  <a:srgbClr val="718096"/>
                </a:solidFill>
                <a:effectLst/>
                <a:latin typeface="Nunito Sans" pitchFamily="2" charset="0"/>
              </a:rPr>
              <a:t>memelihara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kebersamaan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berdasar</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atas</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asas</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kekeluargaan</a:t>
            </a:r>
            <a:r>
              <a:rPr lang="en-US" sz="6400" b="0" i="0" dirty="0">
                <a:solidFill>
                  <a:srgbClr val="718096"/>
                </a:solidFill>
                <a:effectLst/>
                <a:latin typeface="Nunito Sans" pitchFamily="2" charset="0"/>
              </a:rPr>
              <a:t>.</a:t>
            </a:r>
          </a:p>
          <a:p>
            <a:pPr marL="0" indent="0" algn="l">
              <a:buNone/>
            </a:pPr>
            <a:endParaRPr lang="en-US" sz="6400" b="1" dirty="0">
              <a:solidFill>
                <a:srgbClr val="171347"/>
              </a:solidFill>
              <a:latin typeface="Nunito Sans" pitchFamily="2" charset="0"/>
            </a:endParaRPr>
          </a:p>
          <a:p>
            <a:pPr marL="0" indent="0" algn="l">
              <a:buNone/>
            </a:pPr>
            <a:r>
              <a:rPr lang="en-US" sz="6400" b="1" i="0" dirty="0">
                <a:solidFill>
                  <a:srgbClr val="171347"/>
                </a:solidFill>
                <a:effectLst/>
                <a:latin typeface="Nunito Sans" pitchFamily="2" charset="0"/>
              </a:rPr>
              <a:t>Hak </a:t>
            </a:r>
            <a:r>
              <a:rPr lang="en-US" sz="6400" b="1" i="0" dirty="0" err="1">
                <a:solidFill>
                  <a:srgbClr val="171347"/>
                </a:solidFill>
                <a:effectLst/>
                <a:latin typeface="Nunito Sans" pitchFamily="2" charset="0"/>
              </a:rPr>
              <a:t>Anggota</a:t>
            </a:r>
            <a:r>
              <a:rPr lang="en-US" sz="6400" b="1" i="0" dirty="0">
                <a:solidFill>
                  <a:srgbClr val="171347"/>
                </a:solidFill>
                <a:effectLst/>
                <a:latin typeface="Nunito Sans" pitchFamily="2" charset="0"/>
              </a:rPr>
              <a:t> :</a:t>
            </a:r>
          </a:p>
          <a:p>
            <a:pPr algn="l">
              <a:buFont typeface="+mj-lt"/>
              <a:buAutoNum type="arabicPeriod"/>
            </a:pPr>
            <a:r>
              <a:rPr lang="en-US" sz="6400" b="0" i="0" dirty="0" err="1">
                <a:solidFill>
                  <a:srgbClr val="718096"/>
                </a:solidFill>
                <a:effectLst/>
                <a:latin typeface="Nunito Sans" pitchFamily="2" charset="0"/>
              </a:rPr>
              <a:t>Menghadiri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menyatakan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pendapat</a:t>
            </a:r>
            <a:r>
              <a:rPr lang="en-US" sz="6400" b="0" i="0" dirty="0">
                <a:solidFill>
                  <a:srgbClr val="718096"/>
                </a:solidFill>
                <a:effectLst/>
                <a:latin typeface="Nunito Sans" pitchFamily="2" charset="0"/>
              </a:rPr>
              <a:t>, dan </a:t>
            </a:r>
            <a:r>
              <a:rPr lang="en-US" sz="6400" b="0" i="0" dirty="0" err="1">
                <a:solidFill>
                  <a:srgbClr val="718096"/>
                </a:solidFill>
                <a:effectLst/>
                <a:latin typeface="Nunito Sans" pitchFamily="2" charset="0"/>
              </a:rPr>
              <a:t>memberikan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suara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dalam</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Rapat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Anggota</a:t>
            </a:r>
            <a:r>
              <a:rPr lang="en-US" sz="6400" b="0" i="0" dirty="0">
                <a:solidFill>
                  <a:srgbClr val="718096"/>
                </a:solidFill>
                <a:effectLst/>
                <a:latin typeface="Nunito Sans" pitchFamily="2" charset="0"/>
              </a:rPr>
              <a:t>.</a:t>
            </a:r>
          </a:p>
          <a:p>
            <a:pPr algn="l">
              <a:buFont typeface="+mj-lt"/>
              <a:buAutoNum type="arabicPeriod"/>
            </a:pPr>
            <a:r>
              <a:rPr lang="en-US" sz="6400" b="0" i="0" dirty="0" err="1">
                <a:solidFill>
                  <a:srgbClr val="718096"/>
                </a:solidFill>
                <a:effectLst/>
                <a:latin typeface="Nunito Sans" pitchFamily="2" charset="0"/>
              </a:rPr>
              <a:t>Memilih</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atau</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dipilih</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menjadi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aggota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Pengurus</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atau</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Pengawas</a:t>
            </a:r>
            <a:r>
              <a:rPr lang="en-US" sz="6400" b="0" i="0" dirty="0">
                <a:solidFill>
                  <a:srgbClr val="718096"/>
                </a:solidFill>
                <a:effectLst/>
                <a:latin typeface="Nunito Sans" pitchFamily="2" charset="0"/>
              </a:rPr>
              <a:t>.</a:t>
            </a:r>
          </a:p>
          <a:p>
            <a:pPr algn="l">
              <a:buFont typeface="+mj-lt"/>
              <a:buAutoNum type="arabicPeriod"/>
            </a:pPr>
            <a:r>
              <a:rPr lang="en-US" sz="6400" b="0" i="0" dirty="0" err="1">
                <a:solidFill>
                  <a:srgbClr val="718096"/>
                </a:solidFill>
                <a:effectLst/>
                <a:latin typeface="Nunito Sans" pitchFamily="2" charset="0"/>
              </a:rPr>
              <a:t>Meminta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diadakan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Rapat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Anggota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menurut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ketentuan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dalam</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Anggaran</a:t>
            </a:r>
            <a:r>
              <a:rPr lang="en-US" sz="6400" b="0" i="0" dirty="0">
                <a:solidFill>
                  <a:srgbClr val="718096"/>
                </a:solidFill>
                <a:effectLst/>
                <a:latin typeface="Nunito Sans" pitchFamily="2" charset="0"/>
              </a:rPr>
              <a:t> Dasar.</a:t>
            </a:r>
          </a:p>
          <a:p>
            <a:pPr algn="l">
              <a:buFont typeface="+mj-lt"/>
              <a:buAutoNum type="arabicPeriod"/>
            </a:pPr>
            <a:r>
              <a:rPr lang="en-US" sz="6400" b="0" i="0" dirty="0" err="1">
                <a:solidFill>
                  <a:srgbClr val="718096"/>
                </a:solidFill>
                <a:effectLst/>
                <a:latin typeface="Nunito Sans" pitchFamily="2" charset="0"/>
              </a:rPr>
              <a:t>Mengemukakan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pendapat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atau</a:t>
            </a:r>
            <a:r>
              <a:rPr lang="en-US" sz="6400" b="0" i="0" dirty="0">
                <a:solidFill>
                  <a:srgbClr val="718096"/>
                </a:solidFill>
                <a:effectLst/>
                <a:latin typeface="Nunito Sans" pitchFamily="2" charset="0"/>
              </a:rPr>
              <a:t> saran </a:t>
            </a:r>
            <a:r>
              <a:rPr lang="en-US" sz="6400" b="0" i="0" dirty="0" err="1">
                <a:solidFill>
                  <a:srgbClr val="718096"/>
                </a:solidFill>
                <a:effectLst/>
                <a:latin typeface="Nunito Sans" pitchFamily="2" charset="0"/>
              </a:rPr>
              <a:t>kepada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pengurus</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diluar</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Rapat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Anggota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baik</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diminta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maupun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tidak</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diminta</a:t>
            </a:r>
            <a:r>
              <a:rPr lang="en-US" sz="6400" b="0" i="0" dirty="0">
                <a:solidFill>
                  <a:srgbClr val="718096"/>
                </a:solidFill>
                <a:effectLst/>
                <a:latin typeface="Nunito Sans" pitchFamily="2" charset="0"/>
              </a:rPr>
              <a:t>.</a:t>
            </a:r>
          </a:p>
          <a:p>
            <a:pPr algn="l">
              <a:buFont typeface="+mj-lt"/>
              <a:buAutoNum type="arabicPeriod"/>
            </a:pPr>
            <a:r>
              <a:rPr lang="en-US" sz="6400" b="0" i="0" dirty="0" err="1">
                <a:solidFill>
                  <a:srgbClr val="718096"/>
                </a:solidFill>
                <a:effectLst/>
                <a:latin typeface="Nunito Sans" pitchFamily="2" charset="0"/>
              </a:rPr>
              <a:t>Memanfaatkan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Koperasi</a:t>
            </a:r>
            <a:r>
              <a:rPr lang="en-US" sz="6400" b="0" i="0" dirty="0">
                <a:solidFill>
                  <a:srgbClr val="718096"/>
                </a:solidFill>
                <a:effectLst/>
                <a:latin typeface="Nunito Sans" pitchFamily="2" charset="0"/>
              </a:rPr>
              <a:t> dan </a:t>
            </a:r>
            <a:r>
              <a:rPr lang="en-US" sz="6400" b="0" i="0" dirty="0" err="1">
                <a:solidFill>
                  <a:srgbClr val="718096"/>
                </a:solidFill>
                <a:effectLst/>
                <a:latin typeface="Nunito Sans" pitchFamily="2" charset="0"/>
              </a:rPr>
              <a:t>mendapat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pelayanan</a:t>
            </a:r>
            <a:r>
              <a:rPr lang="en-US" sz="6400" b="0" i="0" dirty="0">
                <a:solidFill>
                  <a:srgbClr val="718096"/>
                </a:solidFill>
                <a:effectLst/>
                <a:latin typeface="Nunito Sans" pitchFamily="2" charset="0"/>
              </a:rPr>
              <a:t> yang </a:t>
            </a:r>
            <a:r>
              <a:rPr lang="en-US" sz="6400" b="0" i="0" dirty="0" err="1">
                <a:solidFill>
                  <a:srgbClr val="718096"/>
                </a:solidFill>
                <a:effectLst/>
                <a:latin typeface="Nunito Sans" pitchFamily="2" charset="0"/>
              </a:rPr>
              <a:t>antara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sesama</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aggota</a:t>
            </a:r>
            <a:r>
              <a:rPr lang="en-US" sz="6400" b="0" i="0" dirty="0">
                <a:solidFill>
                  <a:srgbClr val="718096"/>
                </a:solidFill>
                <a:effectLst/>
                <a:latin typeface="Nunito Sans" pitchFamily="2" charset="0"/>
              </a:rPr>
              <a:t>.</a:t>
            </a:r>
          </a:p>
          <a:p>
            <a:pPr algn="l">
              <a:buFont typeface="+mj-lt"/>
              <a:buAutoNum type="arabicPeriod"/>
            </a:pPr>
            <a:r>
              <a:rPr lang="en-US" sz="6400" b="0" i="0" dirty="0" err="1">
                <a:solidFill>
                  <a:srgbClr val="718096"/>
                </a:solidFill>
                <a:effectLst/>
                <a:latin typeface="Nunito Sans" pitchFamily="2" charset="0"/>
              </a:rPr>
              <a:t>Mendapatkan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keterangan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mengenai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perkembangan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Koperasi</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menurut</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ketentuan</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dalam</a:t>
            </a:r>
            <a:r>
              <a:rPr lang="en-US" sz="6400" b="0" i="0" dirty="0">
                <a:solidFill>
                  <a:srgbClr val="718096"/>
                </a:solidFill>
                <a:effectLst/>
                <a:latin typeface="Nunito Sans" pitchFamily="2" charset="0"/>
              </a:rPr>
              <a:t> </a:t>
            </a:r>
            <a:r>
              <a:rPr lang="en-US" sz="6400" b="0" i="0" dirty="0" err="1">
                <a:solidFill>
                  <a:srgbClr val="718096"/>
                </a:solidFill>
                <a:effectLst/>
                <a:latin typeface="Nunito Sans" pitchFamily="2" charset="0"/>
              </a:rPr>
              <a:t>Anggaran</a:t>
            </a:r>
            <a:r>
              <a:rPr lang="en-US" sz="6400" b="0" i="0" dirty="0">
                <a:solidFill>
                  <a:srgbClr val="718096"/>
                </a:solidFill>
                <a:effectLst/>
                <a:latin typeface="Nunito Sans" pitchFamily="2" charset="0"/>
              </a:rPr>
              <a:t> Dasar.</a:t>
            </a:r>
          </a:p>
          <a:p>
            <a:pPr marL="0" indent="0">
              <a:buNone/>
            </a:pPr>
            <a:endParaRPr lang="en-US" dirty="0"/>
          </a:p>
        </p:txBody>
      </p:sp>
    </p:spTree>
    <p:extLst>
      <p:ext uri="{BB962C8B-B14F-4D97-AF65-F5344CB8AC3E}">
        <p14:creationId xmlns:p14="http://schemas.microsoft.com/office/powerpoint/2010/main" val="530235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E84BF-6441-61AC-0646-090E51A86035}"/>
              </a:ext>
            </a:extLst>
          </p:cNvPr>
          <p:cNvSpPr>
            <a:spLocks noGrp="1"/>
          </p:cNvSpPr>
          <p:nvPr>
            <p:ph type="ctrTitle"/>
          </p:nvPr>
        </p:nvSpPr>
        <p:spPr>
          <a:xfrm>
            <a:off x="1524000" y="468087"/>
            <a:ext cx="9144000" cy="1937656"/>
          </a:xfrm>
        </p:spPr>
        <p:txBody>
          <a:bodyPr>
            <a:normAutofit fontScale="90000"/>
          </a:bodyPr>
          <a:lstStyle/>
          <a:p>
            <a:pPr algn="l"/>
            <a:br>
              <a:rPr lang="es-ES" sz="2700" b="0" i="0" u="sng" strike="noStrike" dirty="0">
                <a:effectLst/>
                <a:latin typeface="Arial" panose="020B0604020202020204" pitchFamily="34" charset="0"/>
                <a:hlinkClick r:id="rId2"/>
              </a:rPr>
            </a:br>
            <a:br>
              <a:rPr lang="es-ES" sz="2700" b="0" i="0" u="sng" strike="noStrike" dirty="0">
                <a:effectLst/>
                <a:latin typeface="Arial" panose="020B0604020202020204" pitchFamily="34" charset="0"/>
                <a:hlinkClick r:id="rId2"/>
              </a:rPr>
            </a:br>
            <a:br>
              <a:rPr lang="es-ES" sz="2700" b="0" i="0" u="sng" strike="noStrike" dirty="0">
                <a:effectLst/>
                <a:latin typeface="Arial" panose="020B0604020202020204" pitchFamily="34" charset="0"/>
                <a:hlinkClick r:id="rId2"/>
              </a:rPr>
            </a:br>
            <a:r>
              <a:rPr lang="sv-SE" sz="2700" b="0" i="0" u="sng" strike="noStrike" dirty="0">
                <a:effectLst/>
                <a:latin typeface="Arial" panose="020B0604020202020204" pitchFamily="34" charset="0"/>
                <a:hlinkClick r:id="rId2"/>
              </a:rPr>
              <a:t>HAPUSNYA STATUS BADAN HUKUM KOPERASI</a:t>
            </a:r>
            <a:br>
              <a:rPr lang="es-ES" sz="2700" b="0" i="0" u="sng" strike="noStrike" dirty="0">
                <a:effectLst/>
                <a:latin typeface="Arial" panose="020B0604020202020204" pitchFamily="34" charset="0"/>
                <a:hlinkClick r:id="rId2"/>
              </a:rPr>
            </a:br>
            <a:br>
              <a:rPr lang="es-ES" sz="2700" b="0" i="0" u="sng" strike="noStrike" dirty="0">
                <a:effectLst/>
                <a:latin typeface="Arial" panose="020B0604020202020204" pitchFamily="34" charset="0"/>
                <a:hlinkClick r:id="rId2"/>
              </a:rPr>
            </a:br>
            <a:r>
              <a:rPr lang="es-ES" sz="2200" b="0" i="0" strike="noStrike" dirty="0">
                <a:effectLst/>
                <a:latin typeface="Arial" panose="020B0604020202020204" pitchFamily="34" charset="0"/>
                <a:hlinkClick r:id="rId2"/>
              </a:rPr>
              <a:t>UU </a:t>
            </a:r>
            <a:r>
              <a:rPr lang="es-ES" sz="2200" b="0" i="0" strike="noStrike" dirty="0" err="1">
                <a:effectLst/>
                <a:latin typeface="Arial" panose="020B0604020202020204" pitchFamily="34" charset="0"/>
                <a:hlinkClick r:id="rId2"/>
              </a:rPr>
              <a:t>Nomor</a:t>
            </a:r>
            <a:r>
              <a:rPr lang="es-ES" sz="2200" b="0" i="0" strike="noStrike" dirty="0">
                <a:effectLst/>
                <a:latin typeface="Arial" panose="020B0604020202020204" pitchFamily="34" charset="0"/>
                <a:hlinkClick r:id="rId2"/>
              </a:rPr>
              <a:t> 25 </a:t>
            </a:r>
            <a:r>
              <a:rPr lang="es-ES" sz="2200" b="0" i="0" strike="noStrike" dirty="0" err="1">
                <a:effectLst/>
                <a:latin typeface="Arial" panose="020B0604020202020204" pitchFamily="34" charset="0"/>
                <a:hlinkClick r:id="rId2"/>
              </a:rPr>
              <a:t>Tahun</a:t>
            </a:r>
            <a:r>
              <a:rPr lang="es-ES" sz="2200" b="0" i="0" strike="noStrike" dirty="0">
                <a:effectLst/>
                <a:latin typeface="Arial" panose="020B0604020202020204" pitchFamily="34" charset="0"/>
                <a:hlinkClick r:id="rId2"/>
              </a:rPr>
              <a:t> 1992.pdf - </a:t>
            </a:r>
            <a:r>
              <a:rPr lang="es-ES" sz="2200" b="0" i="0" strike="noStrike" dirty="0" err="1">
                <a:effectLst/>
                <a:latin typeface="Arial" panose="020B0604020202020204" pitchFamily="34" charset="0"/>
                <a:hlinkClick r:id="rId2"/>
              </a:rPr>
              <a:t>Peraturan</a:t>
            </a:r>
            <a:r>
              <a:rPr lang="es-ES" sz="2200" b="0" i="0" strike="noStrike" dirty="0">
                <a:effectLst/>
                <a:latin typeface="Arial" panose="020B0604020202020204" pitchFamily="34" charset="0"/>
                <a:hlinkClick r:id="rId2"/>
              </a:rPr>
              <a:t> BPK</a:t>
            </a:r>
            <a:br>
              <a:rPr lang="es-ES" sz="800" b="0" i="0" u="sng" strike="noStrike" dirty="0">
                <a:effectLst/>
                <a:latin typeface="Arial" panose="020B0604020202020204" pitchFamily="34" charset="0"/>
              </a:rPr>
            </a:br>
            <a:r>
              <a:rPr lang="en-US" sz="2000" b="0" i="0" dirty="0">
                <a:solidFill>
                  <a:srgbClr val="1F1F1F"/>
                </a:solidFill>
                <a:effectLst/>
                <a:latin typeface="Google Sans"/>
              </a:rPr>
              <a:t>(2) Status badan </a:t>
            </a:r>
            <a:r>
              <a:rPr lang="en-US" sz="2000" b="0" i="0" dirty="0" err="1">
                <a:solidFill>
                  <a:srgbClr val="1F1F1F"/>
                </a:solidFill>
                <a:effectLst/>
                <a:latin typeface="Google Sans"/>
              </a:rPr>
              <a:t>hukum</a:t>
            </a:r>
            <a:r>
              <a:rPr lang="en-US" sz="2000" b="0" i="0" dirty="0">
                <a:solidFill>
                  <a:srgbClr val="1F1F1F"/>
                </a:solidFill>
                <a:effectLst/>
                <a:latin typeface="Google Sans"/>
              </a:rPr>
              <a:t> </a:t>
            </a:r>
            <a:r>
              <a:rPr lang="en-US" sz="2000" b="0" i="0" dirty="0" err="1">
                <a:solidFill>
                  <a:srgbClr val="1F1F1F"/>
                </a:solidFill>
                <a:effectLst/>
                <a:latin typeface="Google Sans"/>
              </a:rPr>
              <a:t>Koperasi</a:t>
            </a:r>
            <a:r>
              <a:rPr lang="en-US" sz="2000" b="0" i="0" dirty="0">
                <a:solidFill>
                  <a:srgbClr val="1F1F1F"/>
                </a:solidFill>
                <a:effectLst/>
                <a:latin typeface="Google Sans"/>
              </a:rPr>
              <a:t> </a:t>
            </a:r>
            <a:r>
              <a:rPr lang="en-US" sz="2000" b="0" i="0" dirty="0">
                <a:solidFill>
                  <a:srgbClr val="040C28"/>
                </a:solidFill>
                <a:effectLst/>
                <a:latin typeface="Google Sans"/>
              </a:rPr>
              <a:t>hapus </a:t>
            </a:r>
            <a:r>
              <a:rPr lang="en-US" sz="2000" b="0" i="0" dirty="0" err="1">
                <a:solidFill>
                  <a:srgbClr val="040C28"/>
                </a:solidFill>
                <a:effectLst/>
                <a:latin typeface="Google Sans"/>
              </a:rPr>
              <a:t>sejak</a:t>
            </a:r>
            <a:r>
              <a:rPr lang="en-US" sz="2000" b="0" i="0" dirty="0">
                <a:solidFill>
                  <a:srgbClr val="040C28"/>
                </a:solidFill>
                <a:effectLst/>
                <a:latin typeface="Google Sans"/>
              </a:rPr>
              <a:t> </a:t>
            </a:r>
            <a:r>
              <a:rPr lang="en-US" sz="2000" b="0" i="0" dirty="0" err="1">
                <a:solidFill>
                  <a:srgbClr val="040C28"/>
                </a:solidFill>
                <a:effectLst/>
                <a:latin typeface="Google Sans"/>
              </a:rPr>
              <a:t>tanggal</a:t>
            </a:r>
            <a:r>
              <a:rPr lang="en-US" sz="2000" b="0" i="0" dirty="0">
                <a:solidFill>
                  <a:srgbClr val="040C28"/>
                </a:solidFill>
                <a:effectLst/>
                <a:latin typeface="Google Sans"/>
              </a:rPr>
              <a:t> </a:t>
            </a:r>
            <a:r>
              <a:rPr lang="en-US" sz="2000" b="0" i="0" dirty="0" err="1">
                <a:solidFill>
                  <a:srgbClr val="040C28"/>
                </a:solidFill>
                <a:effectLst/>
                <a:latin typeface="Google Sans"/>
              </a:rPr>
              <a:t>pengumuman</a:t>
            </a:r>
            <a:r>
              <a:rPr lang="en-US" sz="2000" b="0" i="0" dirty="0">
                <a:solidFill>
                  <a:srgbClr val="040C28"/>
                </a:solidFill>
                <a:effectLst/>
                <a:latin typeface="Google Sans"/>
              </a:rPr>
              <a:t> </a:t>
            </a:r>
            <a:r>
              <a:rPr lang="en-US" sz="2000" b="0" i="0" dirty="0" err="1">
                <a:solidFill>
                  <a:srgbClr val="040C28"/>
                </a:solidFill>
                <a:effectLst/>
                <a:latin typeface="Google Sans"/>
              </a:rPr>
              <a:t>pembubaran</a:t>
            </a:r>
            <a:r>
              <a:rPr lang="en-US" sz="2000" b="0" i="0" dirty="0">
                <a:solidFill>
                  <a:srgbClr val="040C28"/>
                </a:solidFill>
                <a:effectLst/>
                <a:latin typeface="Google Sans"/>
              </a:rPr>
              <a:t> </a:t>
            </a:r>
            <a:r>
              <a:rPr lang="en-US" sz="2000" b="0" i="0" dirty="0" err="1">
                <a:solidFill>
                  <a:srgbClr val="040C28"/>
                </a:solidFill>
                <a:effectLst/>
                <a:latin typeface="Google Sans"/>
              </a:rPr>
              <a:t>Koperasi</a:t>
            </a:r>
            <a:r>
              <a:rPr lang="en-US" sz="2000" b="0" i="0" dirty="0">
                <a:solidFill>
                  <a:srgbClr val="040C28"/>
                </a:solidFill>
                <a:effectLst/>
                <a:latin typeface="Google Sans"/>
              </a:rPr>
              <a:t> </a:t>
            </a:r>
            <a:r>
              <a:rPr lang="en-US" sz="2000" b="0" i="0" dirty="0" err="1">
                <a:solidFill>
                  <a:srgbClr val="040C28"/>
                </a:solidFill>
                <a:effectLst/>
                <a:latin typeface="Google Sans"/>
              </a:rPr>
              <a:t>tersebut</a:t>
            </a:r>
            <a:r>
              <a:rPr lang="en-US" sz="2000" b="0" i="0" dirty="0">
                <a:solidFill>
                  <a:srgbClr val="040C28"/>
                </a:solidFill>
                <a:effectLst/>
                <a:latin typeface="Google Sans"/>
              </a:rPr>
              <a:t> </a:t>
            </a:r>
            <a:r>
              <a:rPr lang="en-US" sz="2000" b="0" i="0" dirty="0" err="1">
                <a:solidFill>
                  <a:srgbClr val="040C28"/>
                </a:solidFill>
                <a:effectLst/>
                <a:latin typeface="Google Sans"/>
              </a:rPr>
              <a:t>dalam</a:t>
            </a:r>
            <a:r>
              <a:rPr lang="en-US" sz="2000" b="0" i="0" dirty="0">
                <a:solidFill>
                  <a:srgbClr val="040C28"/>
                </a:solidFill>
                <a:effectLst/>
                <a:latin typeface="Google Sans"/>
              </a:rPr>
              <a:t> </a:t>
            </a:r>
            <a:r>
              <a:rPr lang="en-US" sz="2000" b="0" i="0" dirty="0" err="1">
                <a:solidFill>
                  <a:srgbClr val="040C28"/>
                </a:solidFill>
                <a:effectLst/>
                <a:latin typeface="Google Sans"/>
              </a:rPr>
              <a:t>Berita</a:t>
            </a:r>
            <a:r>
              <a:rPr lang="en-US" sz="2000" b="0" i="0" dirty="0">
                <a:solidFill>
                  <a:srgbClr val="040C28"/>
                </a:solidFill>
                <a:effectLst/>
                <a:latin typeface="Google Sans"/>
              </a:rPr>
              <a:t> Negara Republik Indonesia</a:t>
            </a:r>
            <a:r>
              <a:rPr lang="en-US" sz="800" b="0" i="0" dirty="0">
                <a:solidFill>
                  <a:srgbClr val="1F1F1F"/>
                </a:solidFill>
                <a:effectLst/>
                <a:latin typeface="Google Sans"/>
              </a:rPr>
              <a:t>.</a:t>
            </a:r>
            <a:endParaRPr lang="en-US" dirty="0"/>
          </a:p>
        </p:txBody>
      </p:sp>
    </p:spTree>
    <p:extLst>
      <p:ext uri="{BB962C8B-B14F-4D97-AF65-F5344CB8AC3E}">
        <p14:creationId xmlns:p14="http://schemas.microsoft.com/office/powerpoint/2010/main" val="1715665139"/>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38</TotalTime>
  <Words>773</Words>
  <Application>Microsoft Office PowerPoint</Application>
  <PresentationFormat>Widescreen</PresentationFormat>
  <Paragraphs>25</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Google Sans</vt:lpstr>
      <vt:lpstr>Nunito Sans</vt:lpstr>
      <vt:lpstr>Roboto</vt:lpstr>
      <vt:lpstr>Tw Cen MT</vt:lpstr>
      <vt:lpstr>Droplet</vt:lpstr>
      <vt:lpstr>           SEJARAH KOPERASI  Koperasi pertama kali diperkenalkan oleh seorang berkebangsaan Skotlandia, yang bernama Robert Owen (1771-1858). Setelah koperasi berkembang dan diterapkan di beberapa Negara-negara eropa. Koperasi pun mulai masuk dan berkembang di Indonesia.  Di Indonesia koperasi mulai diperkenalkan oleh Patih R. Aria Wiria Atmaja pada tahun 1896, dengan melihat banyaknyak para pegawai negeri yang tersiksa dan menderita akibat bunga yang terlalu tinggi dari rentenir yang memberikan pinjaman uang. Melihat penderitaan tersebut Patih R. Aria Wiria Atmaja lalu mendirikan Bank untuk para pegawai negeri, beliau mengadopsi system serupa dengan yang ada di jerman yakni mendirikan koperasi kredit. Beliau berniat membantu orang-orang agar tidak lagi berurusan dengan renternir yang pasti akan memberikan bunga yang tinggi.  seorang asisten residen Belanda bernama De Wolffvan Westerrode, merespon tindakan Patih R. Aria Wiria, sewaktu mengunjungi Jerman De Wolffvan Westerrode menganjurkan akan mengubah Bank Pertolongan Tabungan yang sudah ada menjadi Bank Pertolongan, Tabungan dan Pertanian.   </vt:lpstr>
      <vt:lpstr>                    Setelah itu koperasi mulai cepat berkembang di Indonesia, hal ini juga didorong sifat orang-orang Indonesia yang cenderung bergotong royong dan kekeluargaan sesuai dengan prinsip koperasi. Bahkan untuk mengansitipasi perkembangan ekonomi yang berkembang pesat pemerintahan Hindia-Belanda pada saat itu mengeluarkan peraturan perundangan tentang perkoperasian. Pertama, diterbitkan Peraturan Perkumpulan Koperasi No. 43, Tahun 1915, lalu pada tahun 1927 dikeluarkan pula Peraturan No. 91, Tahun 1927, yang mengatur Perkumpulan-Perkumpulan Koperasi bagi golongan Bumiputra. Pada tahun 1933, Pemerintah Hindia-Belanda menetapkan Peraturan Umum Perkumpulan-Perkumpulan Koperasi No. 21, Tahun 1933. Peraturan tahun 1933 itu, hanya diberlakukan bagi golongan yang tunduk kepada tatanan hukum Barat, sedangkan Peraturan tahun 1927, berlaku bagi golongan Bumiputra.  Setelah pemerintahan Hindia-belanda menunjukkan sikap diskriminasi dalam peraturan yang dibuatnya. Pada tahun 1908 Dr. Sutomo yang merupakan pendiri dari Boedi Utomo memberikan perananya bagi gerakan koperasi untuk memperbaiki kondisi kehidupan rakyat.  Serikat Dagang Islam (SDI) 1927, Dibentuk bertujuan untuk memperjuangkan kedudukan ekonomi pengusah-pengusaha pribumi. Kemudian pada tahun 1929, berdiri Partai Nasional Indonesia yang memperjuangkan penyebarluasan semangat koperasi.</vt:lpstr>
      <vt:lpstr>PowerPoint Presentation</vt:lpstr>
      <vt:lpstr>PowerPoint Presentation</vt:lpstr>
      <vt:lpstr>HAK DAN KEWAJIBAN ANGGOTA KOPERASI</vt:lpstr>
      <vt:lpstr>   HAPUSNYA STATUS BADAN HUKUM KOPERASI  UU Nomor 25 Tahun 1992.pdf - Peraturan BPK (2) Status badan hukum Koperasi hapus sejak tanggal pengumuman pembubaran Koperasi tersebut dalam Berita Negara Republik Indonesia.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Yuni admin</dc:creator>
  <cp:lastModifiedBy>Yuni admin</cp:lastModifiedBy>
  <cp:revision>1</cp:revision>
  <dcterms:created xsi:type="dcterms:W3CDTF">2024-11-10T15:22:55Z</dcterms:created>
  <dcterms:modified xsi:type="dcterms:W3CDTF">2024-11-10T16:01:00Z</dcterms:modified>
</cp:coreProperties>
</file>