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332" r:id="rId3"/>
    <p:sldId id="346" r:id="rId4"/>
    <p:sldId id="348" r:id="rId5"/>
    <p:sldId id="349" r:id="rId6"/>
    <p:sldId id="351" r:id="rId7"/>
    <p:sldId id="352" r:id="rId8"/>
    <p:sldId id="300" r:id="rId9"/>
  </p:sldIdLst>
  <p:sldSz cx="9144000" cy="6858000" type="screen4x3"/>
  <p:notesSz cx="7045325" cy="9345613"/>
  <p:custDataLst>
    <p:tags r:id="rId1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70" autoAdjust="0"/>
    <p:restoredTop sz="94580" autoAdjust="0"/>
  </p:normalViewPr>
  <p:slideViewPr>
    <p:cSldViewPr>
      <p:cViewPr varScale="1">
        <p:scale>
          <a:sx n="70" d="100"/>
          <a:sy n="70" d="100"/>
        </p:scale>
        <p:origin x="1206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HUKUM KENEGARAAN </a:t>
            </a:r>
            <a:endParaRPr lang="en-US" sz="3600" b="1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PEMISAHAN DAN PEMBAGIAN KEKUASAAN</a:t>
            </a:r>
          </a:p>
          <a:p>
            <a:pPr algn="ctr"/>
            <a:r>
              <a:rPr lang="id-ID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</a:t>
            </a:r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4</a:t>
            </a:r>
            <a:endParaRPr lang="en-US" sz="36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755576" y="548680"/>
            <a:ext cx="7488832" cy="5494784"/>
          </a:xfrm>
        </p:spPr>
        <p:txBody>
          <a:bodyPr>
            <a:normAutofit fontScale="25000" lnSpcReduction="20000"/>
          </a:bodyPr>
          <a:lstStyle/>
          <a:p>
            <a:r>
              <a:rPr lang="en-US" sz="11200" b="1" dirty="0" err="1"/>
              <a:t>Pemisahan</a:t>
            </a:r>
            <a:r>
              <a:rPr lang="en-US" sz="11200" b="1" dirty="0"/>
              <a:t> </a:t>
            </a:r>
            <a:r>
              <a:rPr lang="en-US" sz="11200" b="1" dirty="0" err="1" smtClean="0"/>
              <a:t>Kekuasaan</a:t>
            </a:r>
            <a:endParaRPr lang="en-US" sz="11200" b="1" dirty="0" smtClean="0"/>
          </a:p>
          <a:p>
            <a:pPr algn="l"/>
            <a:endParaRPr lang="en-US" sz="9600" dirty="0"/>
          </a:p>
          <a:p>
            <a:pPr marL="404813" indent="-404813" algn="l"/>
            <a:r>
              <a:rPr lang="en-US" sz="9600" dirty="0" err="1" smtClean="0">
                <a:solidFill>
                  <a:schemeClr val="tx1"/>
                </a:solidFill>
              </a:rPr>
              <a:t>Pemisahan</a:t>
            </a:r>
            <a:r>
              <a:rPr lang="en-US" sz="9600" dirty="0" smtClean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kekuasaan</a:t>
            </a:r>
            <a:r>
              <a:rPr lang="en-US" sz="9600" dirty="0">
                <a:solidFill>
                  <a:schemeClr val="tx1"/>
                </a:solidFill>
              </a:rPr>
              <a:t> (separation of power</a:t>
            </a:r>
            <a:r>
              <a:rPr lang="en-US" sz="9600" dirty="0" smtClean="0">
                <a:solidFill>
                  <a:schemeClr val="tx1"/>
                </a:solidFill>
              </a:rPr>
              <a:t>)</a:t>
            </a:r>
          </a:p>
          <a:p>
            <a:pPr marL="404813" indent="-404813" algn="l">
              <a:buFont typeface="Wingdings" panose="05000000000000000000" pitchFamily="2" charset="2"/>
              <a:buChar char="Ø"/>
            </a:pPr>
            <a:r>
              <a:rPr lang="nn-NO" sz="9600" dirty="0">
                <a:solidFill>
                  <a:schemeClr val="tx1"/>
                </a:solidFill>
              </a:rPr>
              <a:t>sebuah </a:t>
            </a:r>
            <a:r>
              <a:rPr lang="nn-NO" sz="9600" b="1" dirty="0">
                <a:solidFill>
                  <a:schemeClr val="tx1"/>
                </a:solidFill>
              </a:rPr>
              <a:t>konsep dalam ilmu hukum dan ketatanegaraan</a:t>
            </a:r>
            <a:r>
              <a:rPr lang="nn-NO" sz="9600" dirty="0">
                <a:solidFill>
                  <a:schemeClr val="tx1"/>
                </a:solidFill>
              </a:rPr>
              <a:t> </a:t>
            </a:r>
            <a:r>
              <a:rPr lang="nn-NO" sz="9600" dirty="0" smtClean="0">
                <a:solidFill>
                  <a:schemeClr val="tx1"/>
                </a:solidFill>
              </a:rPr>
              <a:t>yang </a:t>
            </a:r>
            <a:r>
              <a:rPr lang="en-US" sz="9600" dirty="0" err="1">
                <a:solidFill>
                  <a:schemeClr val="tx1"/>
                </a:solidFill>
              </a:rPr>
              <a:t>menyatakan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bahwa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kekuasaan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negara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harus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dipisahkan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menjadi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beberapa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bagian</a:t>
            </a:r>
            <a:r>
              <a:rPr lang="en-US" sz="9600" dirty="0">
                <a:solidFill>
                  <a:schemeClr val="tx1"/>
                </a:solidFill>
              </a:rPr>
              <a:t> yang </a:t>
            </a:r>
            <a:r>
              <a:rPr lang="en-US" sz="9600" b="1" dirty="0" err="1">
                <a:solidFill>
                  <a:schemeClr val="tx1"/>
                </a:solidFill>
              </a:rPr>
              <a:t>berdiri</a:t>
            </a:r>
            <a:r>
              <a:rPr lang="en-US" sz="9600" b="1" dirty="0">
                <a:solidFill>
                  <a:schemeClr val="tx1"/>
                </a:solidFill>
              </a:rPr>
              <a:t> </a:t>
            </a:r>
            <a:r>
              <a:rPr lang="en-US" sz="9600" b="1" dirty="0" err="1">
                <a:solidFill>
                  <a:schemeClr val="tx1"/>
                </a:solidFill>
              </a:rPr>
              <a:t>sendiri</a:t>
            </a:r>
            <a:r>
              <a:rPr lang="en-US" sz="9600" b="1" dirty="0">
                <a:solidFill>
                  <a:schemeClr val="tx1"/>
                </a:solidFill>
              </a:rPr>
              <a:t> </a:t>
            </a:r>
            <a:r>
              <a:rPr lang="en-US" sz="9600" b="1" dirty="0" err="1">
                <a:solidFill>
                  <a:schemeClr val="tx1"/>
                </a:solidFill>
              </a:rPr>
              <a:t>dan</a:t>
            </a:r>
            <a:r>
              <a:rPr lang="en-US" sz="9600" b="1" dirty="0">
                <a:solidFill>
                  <a:schemeClr val="tx1"/>
                </a:solidFill>
              </a:rPr>
              <a:t> </a:t>
            </a:r>
            <a:r>
              <a:rPr lang="en-US" sz="9600" b="1" dirty="0" err="1">
                <a:solidFill>
                  <a:schemeClr val="tx1"/>
                </a:solidFill>
              </a:rPr>
              <a:t>tidak</a:t>
            </a:r>
            <a:r>
              <a:rPr lang="en-US" sz="9600" b="1" dirty="0">
                <a:solidFill>
                  <a:schemeClr val="tx1"/>
                </a:solidFill>
              </a:rPr>
              <a:t> </a:t>
            </a:r>
            <a:r>
              <a:rPr lang="en-US" sz="9600" b="1" dirty="0" err="1">
                <a:solidFill>
                  <a:schemeClr val="tx1"/>
                </a:solidFill>
              </a:rPr>
              <a:t>saling</a:t>
            </a:r>
            <a:r>
              <a:rPr lang="en-US" sz="9600" b="1" dirty="0">
                <a:solidFill>
                  <a:schemeClr val="tx1"/>
                </a:solidFill>
              </a:rPr>
              <a:t> </a:t>
            </a:r>
            <a:r>
              <a:rPr lang="en-US" sz="9600" b="1" dirty="0" err="1">
                <a:solidFill>
                  <a:schemeClr val="tx1"/>
                </a:solidFill>
              </a:rPr>
              <a:t>mencampuri</a:t>
            </a:r>
            <a:r>
              <a:rPr lang="en-US" sz="9600" dirty="0">
                <a:solidFill>
                  <a:schemeClr val="tx1"/>
                </a:solidFill>
              </a:rPr>
              <a:t>, agar </a:t>
            </a:r>
            <a:r>
              <a:rPr lang="en-US" sz="9600" b="1" dirty="0" err="1">
                <a:solidFill>
                  <a:schemeClr val="tx1"/>
                </a:solidFill>
              </a:rPr>
              <a:t>tidak</a:t>
            </a:r>
            <a:r>
              <a:rPr lang="en-US" sz="9600" b="1" dirty="0">
                <a:solidFill>
                  <a:schemeClr val="tx1"/>
                </a:solidFill>
              </a:rPr>
              <a:t> </a:t>
            </a:r>
            <a:r>
              <a:rPr lang="en-US" sz="9600" b="1" dirty="0" err="1">
                <a:solidFill>
                  <a:schemeClr val="tx1"/>
                </a:solidFill>
              </a:rPr>
              <a:t>terjadi</a:t>
            </a:r>
            <a:r>
              <a:rPr lang="en-US" sz="9600" b="1" dirty="0">
                <a:solidFill>
                  <a:schemeClr val="tx1"/>
                </a:solidFill>
              </a:rPr>
              <a:t> </a:t>
            </a:r>
            <a:r>
              <a:rPr lang="en-US" sz="9600" b="1" dirty="0" err="1">
                <a:solidFill>
                  <a:schemeClr val="tx1"/>
                </a:solidFill>
              </a:rPr>
              <a:t>penyalahgunaan</a:t>
            </a:r>
            <a:r>
              <a:rPr lang="en-US" sz="9600" b="1" dirty="0">
                <a:solidFill>
                  <a:schemeClr val="tx1"/>
                </a:solidFill>
              </a:rPr>
              <a:t> </a:t>
            </a:r>
            <a:r>
              <a:rPr lang="en-US" sz="9600" b="1" dirty="0" err="1">
                <a:solidFill>
                  <a:schemeClr val="tx1"/>
                </a:solidFill>
              </a:rPr>
              <a:t>kekuasaan</a:t>
            </a:r>
            <a:r>
              <a:rPr lang="en-US" sz="9600" dirty="0">
                <a:solidFill>
                  <a:schemeClr val="tx1"/>
                </a:solidFill>
              </a:rPr>
              <a:t>. </a:t>
            </a:r>
            <a:endParaRPr lang="en-US" sz="9600" dirty="0" smtClean="0">
              <a:solidFill>
                <a:schemeClr val="tx1"/>
              </a:solidFill>
            </a:endParaRPr>
          </a:p>
          <a:p>
            <a:pPr algn="l"/>
            <a:endParaRPr lang="en-US" sz="9600" dirty="0" smtClean="0">
              <a:solidFill>
                <a:schemeClr val="tx1"/>
              </a:solidFill>
            </a:endParaRPr>
          </a:p>
          <a:p>
            <a:pPr marL="404813" indent="-404813" algn="l"/>
            <a:r>
              <a:rPr lang="en-US" sz="9600" dirty="0" err="1">
                <a:solidFill>
                  <a:schemeClr val="tx1"/>
                </a:solidFill>
              </a:rPr>
              <a:t>Pemisahan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kekuasaan</a:t>
            </a:r>
            <a:r>
              <a:rPr lang="en-US" sz="9600" dirty="0">
                <a:solidFill>
                  <a:schemeClr val="tx1"/>
                </a:solidFill>
              </a:rPr>
              <a:t> (</a:t>
            </a:r>
            <a:r>
              <a:rPr lang="en-US" sz="9600" i="1" dirty="0">
                <a:solidFill>
                  <a:schemeClr val="tx1"/>
                </a:solidFill>
              </a:rPr>
              <a:t>separation of powers</a:t>
            </a:r>
            <a:r>
              <a:rPr lang="en-US" sz="9600" dirty="0">
                <a:solidFill>
                  <a:schemeClr val="tx1"/>
                </a:solidFill>
              </a:rPr>
              <a:t>) </a:t>
            </a:r>
            <a:r>
              <a:rPr lang="en-US" sz="9600" dirty="0" err="1">
                <a:solidFill>
                  <a:schemeClr val="tx1"/>
                </a:solidFill>
              </a:rPr>
              <a:t>bertujuan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smtClean="0">
                <a:solidFill>
                  <a:schemeClr val="tx1"/>
                </a:solidFill>
              </a:rPr>
              <a:t>:</a:t>
            </a:r>
          </a:p>
          <a:p>
            <a:pPr marL="404813" indent="-404813" algn="l">
              <a:buAutoNum type="arabicPeriod"/>
            </a:pPr>
            <a:r>
              <a:rPr lang="sv-SE" sz="9600" dirty="0" smtClean="0">
                <a:solidFill>
                  <a:schemeClr val="tx1"/>
                </a:solidFill>
              </a:rPr>
              <a:t>Mencegah </a:t>
            </a:r>
            <a:r>
              <a:rPr lang="sv-SE" sz="9600" dirty="0">
                <a:solidFill>
                  <a:schemeClr val="tx1"/>
                </a:solidFill>
              </a:rPr>
              <a:t>terjadinya kekuasaan yang absolut atau </a:t>
            </a:r>
            <a:r>
              <a:rPr lang="sv-SE" sz="9600" dirty="0" smtClean="0">
                <a:solidFill>
                  <a:schemeClr val="tx1"/>
                </a:solidFill>
              </a:rPr>
              <a:t>otoriter</a:t>
            </a:r>
          </a:p>
          <a:p>
            <a:pPr marL="404813" indent="-404813" algn="l">
              <a:buAutoNum type="arabicPeriod"/>
            </a:pPr>
            <a:r>
              <a:rPr lang="en-US" sz="9600" dirty="0" err="1">
                <a:solidFill>
                  <a:schemeClr val="tx1"/>
                </a:solidFill>
              </a:rPr>
              <a:t>Menjamin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adanya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sistem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kontrol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dan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keseimbangan</a:t>
            </a:r>
            <a:r>
              <a:rPr lang="en-US" sz="9600" dirty="0">
                <a:solidFill>
                  <a:schemeClr val="tx1"/>
                </a:solidFill>
              </a:rPr>
              <a:t> (</a:t>
            </a:r>
            <a:r>
              <a:rPr lang="en-US" sz="9600" i="1" dirty="0">
                <a:solidFill>
                  <a:schemeClr val="tx1"/>
                </a:solidFill>
              </a:rPr>
              <a:t>checks and balances</a:t>
            </a:r>
            <a:r>
              <a:rPr lang="en-US" sz="9600" dirty="0" smtClean="0">
                <a:solidFill>
                  <a:schemeClr val="tx1"/>
                </a:solidFill>
              </a:rPr>
              <a:t>).</a:t>
            </a:r>
          </a:p>
          <a:p>
            <a:pPr marL="404813" indent="-404813" algn="l">
              <a:buAutoNum type="arabicPeriod"/>
            </a:pPr>
            <a:r>
              <a:rPr lang="en-US" sz="9600" dirty="0" err="1">
                <a:solidFill>
                  <a:schemeClr val="tx1"/>
                </a:solidFill>
              </a:rPr>
              <a:t>Memberikan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kejelasan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fungsi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dan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tanggung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jawab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setiap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lembaga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negara</a:t>
            </a:r>
            <a:r>
              <a:rPr lang="en-US" sz="9600" dirty="0">
                <a:solidFill>
                  <a:schemeClr val="tx1"/>
                </a:solidFill>
              </a:rPr>
              <a:t>.</a:t>
            </a:r>
            <a:endParaRPr lang="en-US" sz="9600" dirty="0" smtClean="0">
              <a:solidFill>
                <a:schemeClr val="tx1"/>
              </a:solidFill>
            </a:endParaRPr>
          </a:p>
          <a:p>
            <a:pPr marL="404813" indent="-404813" algn="l">
              <a:buFont typeface="Wingdings" panose="05000000000000000000" pitchFamily="2" charset="2"/>
              <a:buChar char="Ø"/>
            </a:pPr>
            <a:endParaRPr lang="en-US" sz="9600" dirty="0" smtClean="0"/>
          </a:p>
          <a:p>
            <a:pPr algn="l"/>
            <a:endParaRPr lang="en-US" sz="9600" dirty="0"/>
          </a:p>
          <a:p>
            <a:pPr marL="338138" indent="-338138" algn="l">
              <a:buAutoNum type="arabicPeriod"/>
            </a:pPr>
            <a:endParaRPr lang="en-US" sz="7200" dirty="0"/>
          </a:p>
          <a:p>
            <a:pPr algn="l"/>
            <a:endParaRPr lang="en-US" sz="9600" dirty="0"/>
          </a:p>
          <a:p>
            <a:pPr algn="l"/>
            <a:endParaRPr lang="en-US" sz="7400" b="1" dirty="0"/>
          </a:p>
          <a:p>
            <a:pPr algn="just"/>
            <a:endParaRPr lang="en-US" sz="9600" b="1" dirty="0">
              <a:solidFill>
                <a:srgbClr val="2C3249"/>
              </a:solidFill>
              <a:ea typeface="Martel Sans" pitchFamily="34" charset="-122"/>
            </a:endParaRPr>
          </a:p>
          <a:p>
            <a:pPr algn="just"/>
            <a:endParaRPr lang="en-US" sz="8000" dirty="0">
              <a:solidFill>
                <a:srgbClr val="2C3249"/>
              </a:solidFill>
              <a:ea typeface="Martel Sans" pitchFamily="34" charset="-122"/>
            </a:endParaRPr>
          </a:p>
          <a:p>
            <a:pPr algn="just"/>
            <a:endParaRPr lang="en-US" sz="8000" dirty="0">
              <a:solidFill>
                <a:srgbClr val="2C3249"/>
              </a:solidFill>
              <a:ea typeface="Martel Sans" pitchFamily="34" charset="-122"/>
            </a:endParaRPr>
          </a:p>
          <a:p>
            <a:pPr marL="571500" indent="-571500" algn="just">
              <a:buFont typeface="Wingdings" panose="05000000000000000000" pitchFamily="2" charset="2"/>
              <a:buChar char="Ø"/>
            </a:pPr>
            <a:endParaRPr lang="en-US" sz="4200" dirty="0">
              <a:solidFill>
                <a:srgbClr val="2C3249"/>
              </a:solidFill>
              <a:latin typeface="Martel Sans" pitchFamily="34" charset="0"/>
              <a:cs typeface="Martel Sans" pitchFamily="34" charset="-120"/>
            </a:endParaRPr>
          </a:p>
          <a:p>
            <a:pPr algn="just"/>
            <a:endParaRPr lang="en-US" sz="4200" dirty="0"/>
          </a:p>
          <a:p>
            <a:pPr algn="l"/>
            <a:endParaRPr lang="en-US" sz="4200" dirty="0">
              <a:solidFill>
                <a:schemeClr val="tx1"/>
              </a:solidFill>
            </a:endParaRPr>
          </a:p>
          <a:p>
            <a:pPr algn="l"/>
            <a:endParaRPr lang="en-US" sz="5000" dirty="0">
              <a:solidFill>
                <a:schemeClr val="tx1"/>
              </a:solidFill>
            </a:endParaRPr>
          </a:p>
          <a:p>
            <a:pPr algn="l"/>
            <a:endParaRPr lang="en-US" dirty="0">
              <a:solidFill>
                <a:schemeClr val="tx1"/>
              </a:solidFill>
              <a:latin typeface="Instrument Sans Medium" pitchFamily="34" charset="0"/>
            </a:endParaRPr>
          </a:p>
          <a:p>
            <a:pPr algn="l"/>
            <a:endParaRPr lang="en-US" dirty="0">
              <a:solidFill>
                <a:schemeClr val="tx1"/>
              </a:solidFill>
            </a:endParaRPr>
          </a:p>
          <a:p>
            <a:pPr algn="l"/>
            <a:endParaRPr lang="en-US" b="1" dirty="0">
              <a:solidFill>
                <a:schemeClr val="tx1"/>
              </a:solidFill>
            </a:endParaRPr>
          </a:p>
          <a:p>
            <a:pPr algn="l"/>
            <a:endParaRPr lang="en-US" b="1" dirty="0">
              <a:solidFill>
                <a:schemeClr val="tx1"/>
              </a:solidFill>
            </a:endParaRPr>
          </a:p>
          <a:p>
            <a:pPr algn="l"/>
            <a:endParaRPr lang="en-US" b="1" dirty="0">
              <a:solidFill>
                <a:schemeClr val="tx1"/>
              </a:solidFill>
            </a:endParaRPr>
          </a:p>
          <a:p>
            <a:pPr algn="l"/>
            <a:endParaRPr lang="en-US" b="1" dirty="0">
              <a:solidFill>
                <a:schemeClr val="tx1"/>
              </a:solidFill>
            </a:endParaRPr>
          </a:p>
          <a:p>
            <a:pPr algn="l"/>
            <a:endParaRPr lang="en-US" b="1" dirty="0">
              <a:solidFill>
                <a:schemeClr val="tx1"/>
              </a:solidFill>
            </a:endParaRPr>
          </a:p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.</a:t>
            </a:r>
          </a:p>
          <a:p>
            <a:pPr algn="l"/>
            <a:endParaRPr lang="en-US" b="1" dirty="0">
              <a:solidFill>
                <a:schemeClr val="tx1"/>
              </a:solidFill>
            </a:endParaRPr>
          </a:p>
          <a:p>
            <a:pPr algn="l"/>
            <a:endParaRPr lang="en-US" b="1" dirty="0">
              <a:solidFill>
                <a:schemeClr val="tx1"/>
              </a:solidFill>
            </a:endParaRPr>
          </a:p>
          <a:p>
            <a:pPr algn="l"/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69244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99592" y="764704"/>
            <a:ext cx="7272808" cy="5472608"/>
          </a:xfrm>
        </p:spPr>
        <p:txBody>
          <a:bodyPr>
            <a:normAutofit/>
          </a:bodyPr>
          <a:lstStyle/>
          <a:p>
            <a:r>
              <a:rPr lang="en-US" b="1" dirty="0" err="1">
                <a:solidFill>
                  <a:schemeClr val="tx1"/>
                </a:solidFill>
              </a:rPr>
              <a:t>Pembagian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Kekuasaan</a:t>
            </a:r>
            <a:endParaRPr lang="en-US" b="1" dirty="0" smtClean="0">
              <a:solidFill>
                <a:schemeClr val="tx1"/>
              </a:solidFill>
            </a:endParaRPr>
          </a:p>
          <a:p>
            <a:endParaRPr lang="en-US" b="1" dirty="0" smtClean="0">
              <a:solidFill>
                <a:schemeClr val="tx1"/>
              </a:solidFill>
            </a:endParaRPr>
          </a:p>
          <a:p>
            <a:pPr algn="l"/>
            <a:r>
              <a:rPr lang="en-US" sz="2400" b="1" dirty="0" err="1" smtClean="0">
                <a:solidFill>
                  <a:schemeClr val="tx1"/>
                </a:solidFill>
              </a:rPr>
              <a:t>Pembagian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kekuasaan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adalah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konsep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dalam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sistem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ketatanegaraan</a:t>
            </a:r>
            <a:r>
              <a:rPr lang="en-US" sz="2400" dirty="0">
                <a:solidFill>
                  <a:schemeClr val="tx1"/>
                </a:solidFill>
              </a:rPr>
              <a:t> yang </a:t>
            </a:r>
            <a:r>
              <a:rPr lang="en-US" sz="2400" dirty="0" err="1">
                <a:solidFill>
                  <a:schemeClr val="tx1"/>
                </a:solidFill>
              </a:rPr>
              <a:t>menyatakan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bahwa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kekuasaan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negara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dibagi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kepada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beberapa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lembaga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berdasarkan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fungsinya</a:t>
            </a:r>
            <a:r>
              <a:rPr lang="en-US" sz="2400" b="1" dirty="0">
                <a:solidFill>
                  <a:schemeClr val="tx1"/>
                </a:solidFill>
              </a:rPr>
              <a:t>, </a:t>
            </a:r>
            <a:r>
              <a:rPr lang="en-US" sz="2400" b="1" dirty="0" err="1">
                <a:solidFill>
                  <a:schemeClr val="tx1"/>
                </a:solidFill>
              </a:rPr>
              <a:t>namun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tetap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saling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berhubungan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dan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saling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mengawasi</a:t>
            </a:r>
            <a:r>
              <a:rPr lang="en-US" sz="2400" dirty="0" smtClean="0">
                <a:solidFill>
                  <a:schemeClr val="tx1"/>
                </a:solidFill>
              </a:rPr>
              <a:t>.</a:t>
            </a:r>
          </a:p>
          <a:p>
            <a:pPr algn="l"/>
            <a:endParaRPr lang="en-US" sz="2400" dirty="0">
              <a:solidFill>
                <a:schemeClr val="tx1"/>
              </a:solidFill>
            </a:endParaRPr>
          </a:p>
          <a:p>
            <a:pPr algn="l"/>
            <a:r>
              <a:rPr lang="en-US" sz="2400" dirty="0" err="1">
                <a:solidFill>
                  <a:schemeClr val="tx1"/>
                </a:solidFill>
              </a:rPr>
              <a:t>Pembagian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ini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didasarkan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pada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fungsi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lembaga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negara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dalam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sistem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ketatanegaraan</a:t>
            </a:r>
            <a:r>
              <a:rPr lang="en-US" sz="2400" dirty="0">
                <a:solidFill>
                  <a:schemeClr val="tx1"/>
                </a:solidFill>
              </a:rPr>
              <a:t>. </a:t>
            </a:r>
            <a:r>
              <a:rPr lang="en-US" sz="2400" dirty="0" err="1">
                <a:solidFill>
                  <a:schemeClr val="tx1"/>
                </a:solidFill>
              </a:rPr>
              <a:t>Kekuasaan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tidak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terpusat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pada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satu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lembaga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saja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melainkan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dibagi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kepada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beberapa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lembaga</a:t>
            </a:r>
            <a:r>
              <a:rPr lang="en-US" sz="2400" dirty="0">
                <a:solidFill>
                  <a:schemeClr val="tx1"/>
                </a:solidFill>
              </a:rPr>
              <a:t> yang </a:t>
            </a:r>
            <a:r>
              <a:rPr lang="en-US" sz="2400" dirty="0" err="1">
                <a:solidFill>
                  <a:schemeClr val="tx1"/>
                </a:solidFill>
              </a:rPr>
              <a:t>sejajar</a:t>
            </a:r>
            <a:r>
              <a:rPr lang="en-US" sz="2400" dirty="0">
                <a:solidFill>
                  <a:schemeClr val="tx1"/>
                </a:solidFill>
              </a:rPr>
              <a:t> (</a:t>
            </a:r>
            <a:r>
              <a:rPr lang="en-US" sz="2400" dirty="0" smtClean="0">
                <a:solidFill>
                  <a:schemeClr val="tx1"/>
                </a:solidFill>
              </a:rPr>
              <a:t>horizontal)</a:t>
            </a:r>
            <a:endParaRPr lang="en-US" sz="2400" dirty="0" smtClean="0">
              <a:solidFill>
                <a:schemeClr val="tx1"/>
              </a:solidFill>
            </a:endParaRPr>
          </a:p>
          <a:p>
            <a:pPr algn="l"/>
            <a:endParaRPr lang="en-US" dirty="0"/>
          </a:p>
          <a:p>
            <a:pPr algn="just"/>
            <a:endParaRPr lang="nn-NO" dirty="0">
              <a:solidFill>
                <a:schemeClr val="tx1"/>
              </a:solidFill>
            </a:endParaRPr>
          </a:p>
          <a:p>
            <a:pPr algn="just"/>
            <a:endParaRPr lang="en-US" dirty="0">
              <a:solidFill>
                <a:schemeClr val="tx1"/>
              </a:solidFill>
            </a:endParaRPr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8194039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755576" y="764704"/>
            <a:ext cx="7056784" cy="4514056"/>
          </a:xfrm>
        </p:spPr>
        <p:txBody>
          <a:bodyPr/>
          <a:lstStyle/>
          <a:p>
            <a:pPr algn="l"/>
            <a:r>
              <a:rPr lang="en-US" dirty="0" err="1">
                <a:solidFill>
                  <a:schemeClr val="tx1"/>
                </a:solidFill>
              </a:rPr>
              <a:t>Berbeda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dengan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pemisahan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kekuasaan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bersifat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tegas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kaku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b="1" dirty="0" err="1">
                <a:solidFill>
                  <a:schemeClr val="tx1"/>
                </a:solidFill>
              </a:rPr>
              <a:t>pembagian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kekuasaan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lebih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fleksibel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karena</a:t>
            </a:r>
            <a:r>
              <a:rPr lang="en-US" dirty="0">
                <a:solidFill>
                  <a:schemeClr val="tx1"/>
                </a:solidFill>
              </a:rPr>
              <a:t>:</a:t>
            </a:r>
          </a:p>
          <a:p>
            <a:pPr algn="l"/>
            <a:r>
              <a:rPr lang="en-US" dirty="0" err="1">
                <a:solidFill>
                  <a:schemeClr val="tx1"/>
                </a:solidFill>
              </a:rPr>
              <a:t>Masing-masing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lembaga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memiliki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fungsi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tertentu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pPr algn="l"/>
            <a:r>
              <a:rPr lang="en-US" dirty="0" err="1">
                <a:solidFill>
                  <a:schemeClr val="tx1"/>
                </a:solidFill>
              </a:rPr>
              <a:t>Namun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tetap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saling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terkait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dan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bekerja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sama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dalam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menjalankan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pemerintahan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pPr algn="l"/>
            <a:r>
              <a:rPr lang="en-US" dirty="0" err="1">
                <a:solidFill>
                  <a:schemeClr val="tx1"/>
                </a:solidFill>
              </a:rPr>
              <a:t>Prinsip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b="1" dirty="0">
                <a:solidFill>
                  <a:schemeClr val="tx1"/>
                </a:solidFill>
              </a:rPr>
              <a:t>checks and balances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tetap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dijalankan</a:t>
            </a:r>
            <a:r>
              <a:rPr lang="en-US" dirty="0"/>
              <a:t>.</a:t>
            </a:r>
          </a:p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2871238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27584" y="596779"/>
            <a:ext cx="7344816" cy="5018112"/>
          </a:xfrm>
        </p:spPr>
        <p:txBody>
          <a:bodyPr/>
          <a:lstStyle/>
          <a:p>
            <a:r>
              <a:rPr lang="en-US" sz="2400" b="1" dirty="0" err="1">
                <a:solidFill>
                  <a:schemeClr val="tx1"/>
                </a:solidFill>
              </a:rPr>
              <a:t>Perbedaan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Pemisahan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smtClean="0">
                <a:solidFill>
                  <a:schemeClr val="tx1"/>
                </a:solidFill>
              </a:rPr>
              <a:t>&amp;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Pembagian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Kekuasaan</a:t>
            </a:r>
            <a:endParaRPr lang="en-US" sz="2400" b="1" dirty="0" smtClean="0">
              <a:solidFill>
                <a:schemeClr val="tx1"/>
              </a:solidFill>
            </a:endParaRPr>
          </a:p>
          <a:p>
            <a:pPr algn="l"/>
            <a:endParaRPr lang="en-US" dirty="0" smtClean="0">
              <a:solidFill>
                <a:schemeClr val="tx1"/>
              </a:solidFill>
            </a:endParaRPr>
          </a:p>
          <a:p>
            <a:pPr algn="l"/>
            <a:r>
              <a:rPr lang="en-US" b="1" dirty="0" err="1" smtClean="0">
                <a:solidFill>
                  <a:schemeClr val="tx1"/>
                </a:solidFill>
              </a:rPr>
              <a:t>Pemisahan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Kekuasaan</a:t>
            </a:r>
            <a:r>
              <a:rPr lang="en-US" dirty="0" smtClean="0">
                <a:solidFill>
                  <a:schemeClr val="tx1"/>
                </a:solidFill>
              </a:rPr>
              <a:t>: </a:t>
            </a:r>
            <a:r>
              <a:rPr lang="en-US" dirty="0" err="1">
                <a:solidFill>
                  <a:schemeClr val="tx1"/>
                </a:solidFill>
              </a:rPr>
              <a:t>Tiap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lembaga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berdiri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sendiri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tidak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saling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campur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tangan</a:t>
            </a:r>
            <a:endParaRPr lang="en-US" dirty="0" smtClean="0">
              <a:solidFill>
                <a:schemeClr val="tx1"/>
              </a:solidFill>
            </a:endParaRPr>
          </a:p>
          <a:p>
            <a:pPr algn="l"/>
            <a:endParaRPr lang="en-US" dirty="0" smtClean="0">
              <a:solidFill>
                <a:schemeClr val="tx1"/>
              </a:solidFill>
            </a:endParaRPr>
          </a:p>
          <a:p>
            <a:pPr algn="l"/>
            <a:r>
              <a:rPr lang="en-US" b="1" dirty="0" err="1">
                <a:solidFill>
                  <a:schemeClr val="tx1"/>
                </a:solidFill>
              </a:rPr>
              <a:t>Pembagian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Kekuasaan</a:t>
            </a:r>
            <a:r>
              <a:rPr lang="en-US" dirty="0">
                <a:solidFill>
                  <a:schemeClr val="tx1"/>
                </a:solidFill>
              </a:rPr>
              <a:t>: Ada </a:t>
            </a:r>
            <a:r>
              <a:rPr lang="en-US" dirty="0" err="1">
                <a:solidFill>
                  <a:schemeClr val="tx1"/>
                </a:solidFill>
              </a:rPr>
              <a:t>koordinasi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pengawasan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antar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lembaga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pPr algn="l"/>
            <a:r>
              <a:rPr lang="en-US" dirty="0" err="1">
                <a:solidFill>
                  <a:schemeClr val="tx1"/>
                </a:solidFill>
              </a:rPr>
              <a:t>Pemisahan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lebih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kaku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pembagian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lebih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dinamis</a:t>
            </a:r>
            <a:r>
              <a:rPr lang="en-US" dirty="0"/>
              <a:t>.</a:t>
            </a:r>
          </a:p>
          <a:p>
            <a:pPr algn="l"/>
            <a:endParaRPr lang="en-US" dirty="0"/>
          </a:p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7239873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27584" y="620688"/>
            <a:ext cx="6944816" cy="5018112"/>
          </a:xfrm>
        </p:spPr>
        <p:txBody>
          <a:bodyPr/>
          <a:lstStyle/>
          <a:p>
            <a:r>
              <a:rPr lang="en-US" b="1" dirty="0" err="1"/>
              <a:t>Pembagian</a:t>
            </a:r>
            <a:r>
              <a:rPr lang="en-US" b="1" dirty="0"/>
              <a:t> </a:t>
            </a:r>
            <a:r>
              <a:rPr lang="en-US" b="1" dirty="0" err="1"/>
              <a:t>Kekuasaan</a:t>
            </a:r>
            <a:r>
              <a:rPr lang="en-US" b="1" dirty="0"/>
              <a:t> </a:t>
            </a:r>
            <a:r>
              <a:rPr lang="en-US" b="1" dirty="0" err="1"/>
              <a:t>Secara</a:t>
            </a:r>
            <a:r>
              <a:rPr lang="en-US" b="1" dirty="0"/>
              <a:t> </a:t>
            </a:r>
            <a:r>
              <a:rPr lang="en-US" b="1" dirty="0" err="1" smtClean="0"/>
              <a:t>Vertikal</a:t>
            </a:r>
            <a:r>
              <a:rPr lang="en-US" b="1" dirty="0" smtClean="0"/>
              <a:t> </a:t>
            </a:r>
          </a:p>
          <a:p>
            <a:endParaRPr lang="en-US" b="1" dirty="0" smtClean="0"/>
          </a:p>
          <a:p>
            <a:pPr algn="just"/>
            <a:r>
              <a:rPr lang="en-US" dirty="0" err="1" smtClean="0">
                <a:solidFill>
                  <a:schemeClr val="tx1"/>
                </a:solidFill>
              </a:rPr>
              <a:t>Pembagian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antara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pemerintah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pusat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pemerintah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daerah</a:t>
            </a:r>
            <a:r>
              <a:rPr lang="en-US" dirty="0" smtClean="0">
                <a:solidFill>
                  <a:schemeClr val="tx1"/>
                </a:solidFill>
              </a:rPr>
              <a:t>:</a:t>
            </a:r>
            <a:endParaRPr lang="en-US" dirty="0">
              <a:solidFill>
                <a:schemeClr val="tx1"/>
              </a:solidFill>
            </a:endParaRPr>
          </a:p>
          <a:p>
            <a:pPr marL="519113" indent="-519113" algn="just"/>
            <a:r>
              <a:rPr lang="en-US" dirty="0" smtClean="0">
                <a:solidFill>
                  <a:schemeClr val="tx1"/>
                </a:solidFill>
              </a:rPr>
              <a:t>1. </a:t>
            </a:r>
            <a:r>
              <a:rPr lang="en-US" dirty="0" err="1" smtClean="0">
                <a:solidFill>
                  <a:schemeClr val="tx1"/>
                </a:solidFill>
              </a:rPr>
              <a:t>Pemerintah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Pusat</a:t>
            </a:r>
            <a:r>
              <a:rPr lang="en-US" dirty="0">
                <a:solidFill>
                  <a:schemeClr val="tx1"/>
                </a:solidFill>
              </a:rPr>
              <a:t>: </a:t>
            </a:r>
            <a:r>
              <a:rPr lang="en-US" dirty="0" err="1">
                <a:solidFill>
                  <a:schemeClr val="tx1"/>
                </a:solidFill>
              </a:rPr>
              <a:t>urusan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nasional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seperti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pertahanan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moneter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luar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negeri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pPr marL="395288" indent="-395288" algn="just">
              <a:tabLst>
                <a:tab pos="395288" algn="l"/>
              </a:tabLst>
            </a:pPr>
            <a:r>
              <a:rPr lang="en-US" dirty="0" smtClean="0">
                <a:solidFill>
                  <a:schemeClr val="tx1"/>
                </a:solidFill>
              </a:rPr>
              <a:t>2. </a:t>
            </a:r>
            <a:r>
              <a:rPr lang="en-US" dirty="0" err="1" smtClean="0">
                <a:solidFill>
                  <a:schemeClr val="tx1"/>
                </a:solidFill>
              </a:rPr>
              <a:t>Pemerintah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Daerah: </a:t>
            </a:r>
            <a:r>
              <a:rPr lang="en-US" dirty="0" err="1">
                <a:solidFill>
                  <a:schemeClr val="tx1"/>
                </a:solidFill>
              </a:rPr>
              <a:t>otonomi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daerah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pendidikan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kesehatan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dll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pPr marL="395288" indent="-395288" algn="just"/>
            <a:r>
              <a:rPr lang="en-US" dirty="0" smtClean="0">
                <a:solidFill>
                  <a:schemeClr val="tx1"/>
                </a:solidFill>
              </a:rPr>
              <a:t>3. </a:t>
            </a:r>
            <a:r>
              <a:rPr lang="en-US" dirty="0" err="1" smtClean="0">
                <a:solidFill>
                  <a:schemeClr val="tx1"/>
                </a:solidFill>
              </a:rPr>
              <a:t>Dasar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hukum</a:t>
            </a:r>
            <a:r>
              <a:rPr lang="en-US" dirty="0">
                <a:solidFill>
                  <a:schemeClr val="tx1"/>
                </a:solidFill>
              </a:rPr>
              <a:t>: </a:t>
            </a:r>
            <a:r>
              <a:rPr lang="en-US" dirty="0" err="1">
                <a:solidFill>
                  <a:schemeClr val="tx1"/>
                </a:solidFill>
              </a:rPr>
              <a:t>Pasal</a:t>
            </a:r>
            <a:r>
              <a:rPr lang="en-US" dirty="0">
                <a:solidFill>
                  <a:schemeClr val="tx1"/>
                </a:solidFill>
              </a:rPr>
              <a:t> 18 UUD 1945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UU 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Pemerintahan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Daerah.</a:t>
            </a:r>
          </a:p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164297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27584" y="1052736"/>
            <a:ext cx="7128792" cy="4586064"/>
          </a:xfrm>
        </p:spPr>
        <p:txBody>
          <a:bodyPr/>
          <a:lstStyle/>
          <a:p>
            <a:r>
              <a:rPr lang="en-US" b="1" dirty="0" err="1">
                <a:solidFill>
                  <a:schemeClr val="tx1"/>
                </a:solidFill>
              </a:rPr>
              <a:t>Tujuan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Pembagian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Kekuasaan</a:t>
            </a:r>
            <a:endParaRPr lang="en-US" b="1" dirty="0" smtClean="0">
              <a:solidFill>
                <a:schemeClr val="tx1"/>
              </a:solidFill>
            </a:endParaRPr>
          </a:p>
          <a:p>
            <a:endParaRPr lang="en-US" dirty="0" smtClean="0">
              <a:solidFill>
                <a:schemeClr val="tx1"/>
              </a:solidFill>
            </a:endParaRPr>
          </a:p>
          <a:p>
            <a:pPr algn="l"/>
            <a:r>
              <a:rPr lang="sv-SE" dirty="0" smtClean="0">
                <a:solidFill>
                  <a:schemeClr val="tx1"/>
                </a:solidFill>
              </a:rPr>
              <a:t>1. Menghindari </a:t>
            </a:r>
            <a:r>
              <a:rPr lang="sv-SE" dirty="0">
                <a:solidFill>
                  <a:schemeClr val="tx1"/>
                </a:solidFill>
              </a:rPr>
              <a:t>terpusatnya kekuasaan.</a:t>
            </a:r>
          </a:p>
          <a:p>
            <a:pPr algn="l"/>
            <a:r>
              <a:rPr lang="sv-SE" dirty="0" smtClean="0">
                <a:solidFill>
                  <a:schemeClr val="tx1"/>
                </a:solidFill>
              </a:rPr>
              <a:t>2. Menjamin </a:t>
            </a:r>
            <a:r>
              <a:rPr lang="sv-SE" dirty="0">
                <a:solidFill>
                  <a:schemeClr val="tx1"/>
                </a:solidFill>
              </a:rPr>
              <a:t>hak-hak warga negara.</a:t>
            </a:r>
          </a:p>
          <a:p>
            <a:pPr marL="341313" indent="-341313" algn="l"/>
            <a:r>
              <a:rPr lang="sv-SE" dirty="0" smtClean="0">
                <a:solidFill>
                  <a:schemeClr val="tx1"/>
                </a:solidFill>
              </a:rPr>
              <a:t>3.  </a:t>
            </a:r>
            <a:r>
              <a:rPr lang="sv-SE" dirty="0">
                <a:solidFill>
                  <a:schemeClr val="tx1"/>
                </a:solidFill>
              </a:rPr>
              <a:t>Meningkatkan efisiensi dan efektivitas pemerintahan.</a:t>
            </a:r>
          </a:p>
          <a:p>
            <a:pPr marL="341313" indent="-341313" algn="l"/>
            <a:r>
              <a:rPr lang="sv-SE" dirty="0" smtClean="0">
                <a:solidFill>
                  <a:schemeClr val="tx1"/>
                </a:solidFill>
              </a:rPr>
              <a:t>4. Menegakkan </a:t>
            </a:r>
            <a:r>
              <a:rPr lang="sv-SE" dirty="0">
                <a:solidFill>
                  <a:schemeClr val="tx1"/>
                </a:solidFill>
              </a:rPr>
              <a:t>prinsip negara hukum dan demokrasi.</a:t>
            </a:r>
          </a:p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9059848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dirty="0"/>
              <a:t>	</a:t>
            </a:r>
          </a:p>
          <a:p>
            <a:endParaRPr lang="en-US" sz="4000" b="1" dirty="0"/>
          </a:p>
          <a:p>
            <a:endParaRPr lang="id-ID" sz="2400" b="1" dirty="0">
              <a:sym typeface="Wingdings" panose="05000000000000000000" pitchFamily="2" charset="2"/>
            </a:endParaRPr>
          </a:p>
          <a:p>
            <a:r>
              <a:rPr lang="id-ID" sz="4000" b="1" dirty="0">
                <a:solidFill>
                  <a:schemeClr val="tx1"/>
                </a:solidFill>
                <a:sym typeface="Wingdings" panose="05000000000000000000" pitchFamily="2" charset="2"/>
              </a:rPr>
              <a:t> </a:t>
            </a:r>
            <a:r>
              <a:rPr lang="en-US" sz="4000" b="1" dirty="0">
                <a:solidFill>
                  <a:schemeClr val="tx1"/>
                </a:solidFill>
              </a:rPr>
              <a:t>END</a:t>
            </a:r>
            <a:r>
              <a:rPr lang="id-ID" sz="4000" b="1" dirty="0">
                <a:solidFill>
                  <a:schemeClr val="tx1"/>
                </a:solidFill>
              </a:rPr>
              <a:t> </a:t>
            </a:r>
            <a:r>
              <a:rPr lang="id-ID" sz="4000" b="1" dirty="0">
                <a:solidFill>
                  <a:schemeClr val="tx1"/>
                </a:solidFill>
                <a:sym typeface="Wingdings" panose="05000000000000000000" pitchFamily="2" charset="2"/>
              </a:rPr>
              <a:t></a:t>
            </a:r>
            <a:endParaRPr lang="en-US" sz="4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6348</TotalTime>
  <Words>310</Words>
  <Application>Microsoft Office PowerPoint</Application>
  <PresentationFormat>On-screen Show (4:3)</PresentationFormat>
  <Paragraphs>66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6" baseType="lpstr">
      <vt:lpstr>Arial</vt:lpstr>
      <vt:lpstr>Calibri</vt:lpstr>
      <vt:lpstr>Cambria</vt:lpstr>
      <vt:lpstr>Instrument Sans Medium</vt:lpstr>
      <vt:lpstr>Martel Sans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Adminbsm</cp:lastModifiedBy>
  <cp:revision>594</cp:revision>
  <cp:lastPrinted>2017-08-29T02:54:51Z</cp:lastPrinted>
  <dcterms:created xsi:type="dcterms:W3CDTF">2010-04-18T12:06:30Z</dcterms:created>
  <dcterms:modified xsi:type="dcterms:W3CDTF">2025-04-13T16:42:14Z</dcterms:modified>
</cp:coreProperties>
</file>