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4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3E0F6A-C4AE-4E09-B01E-17808F6BCF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DA3BC3-5D46-42A4-B7D1-A6F1712654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C59B9-3E56-4E11-905B-FEC359A0B64C}" type="datetimeFigureOut">
              <a:rPr lang="en-ID" smtClean="0"/>
              <a:t>17/04/2024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A1E0C8-B74B-44A9-865E-68EA35EFE8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F25BCE-B45E-4A41-8ADC-05FDA1B45E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9CC7A-BF01-4D8A-A648-7E114E4879E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51152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C7FB3-5BC3-427B-B011-2C4B925BA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18034-0EB6-4EFC-9A75-874D93230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4B9CD-562B-4136-BD08-841510FD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A3E6-1F47-45FE-89AC-0CEB8DF27C0D}" type="datetimeFigureOut">
              <a:rPr lang="en-ID" smtClean="0"/>
              <a:t>17/04/2024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BFB54-3B51-4292-8687-01BCAAC9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4BC25-745F-48AE-90F5-37844DA64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5D9C-7B35-43B8-A76F-D5AB454CDCD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9934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2316B-8008-43B1-8FF8-54674F9A8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4D35D9-3FED-475A-8F5D-C925B622E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1E187-480B-4F99-96B3-CB3114E20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A3E6-1F47-45FE-89AC-0CEB8DF27C0D}" type="datetimeFigureOut">
              <a:rPr lang="en-ID" smtClean="0"/>
              <a:t>17/04/2024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7B399-18BB-4C0C-A40F-2C234881D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4C868-896C-40B8-B9C4-855707359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5D9C-7B35-43B8-A76F-D5AB454CDCD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0643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26E8E0-AE66-46E1-8138-4700A430D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634CA2-AA86-425C-B7BB-B3E80BC8D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99846-B75C-4496-850A-D974B3D4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A3E6-1F47-45FE-89AC-0CEB8DF27C0D}" type="datetimeFigureOut">
              <a:rPr lang="en-ID" smtClean="0"/>
              <a:t>17/04/2024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DD5E2-0F81-4534-BDEA-A04C6A162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DD05C-9017-4F9F-90A1-655B52DD1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5D9C-7B35-43B8-A76F-D5AB454CDCD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318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AE244-862A-43B6-A0EB-2E1032303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470BC-7380-4451-885B-D0614469B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4935B-EA0F-4355-B23E-BBEB9B7C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A3E6-1F47-45FE-89AC-0CEB8DF27C0D}" type="datetimeFigureOut">
              <a:rPr lang="en-ID" smtClean="0"/>
              <a:t>17/04/2024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1B493-475D-46E4-9E72-E8667A255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074DB-0617-42E6-9525-FAD9CEB5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5D9C-7B35-43B8-A76F-D5AB454CDCD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95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25A5B-B1B9-4B39-9541-4FAB06E6A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F52FE-5F8C-4831-BE49-7D2CC7306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C8EF0-B8C8-49CB-B057-1705358F8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A3E6-1F47-45FE-89AC-0CEB8DF27C0D}" type="datetimeFigureOut">
              <a:rPr lang="en-ID" smtClean="0"/>
              <a:t>17/04/2024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7AED9-69B4-4F07-AF86-F896FFE9A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E824F-C5E5-4A42-BD91-B6915169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5D9C-7B35-43B8-A76F-D5AB454CDCD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6302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59C9E-AA92-4044-9D0A-A7FFD02D6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1AD26-0A0B-40EA-A9CB-FC5BE7F04E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BE3C0-9FEE-47CC-B0F7-678F32F95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E8C472-6D19-4106-B73A-07E8087A3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A3E6-1F47-45FE-89AC-0CEB8DF27C0D}" type="datetimeFigureOut">
              <a:rPr lang="en-ID" smtClean="0"/>
              <a:t>17/04/2024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1EBD8-3E36-4FCB-84E7-5ADEDD669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37B74-AB8F-4A70-AC1B-D4E279437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5D9C-7B35-43B8-A76F-D5AB454CDCD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2634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D807B-B453-4030-8918-C872C468F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CA646-43CD-4DFD-8420-6877654C2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21759-D22E-4BE4-A35F-EBDF7E20B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2C0CC-B65A-4056-8130-73789EDD3E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862713-E300-4246-BD9C-E8735D0C8A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D18A88-06CE-498F-8BB3-E760D3D4D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A3E6-1F47-45FE-89AC-0CEB8DF27C0D}" type="datetimeFigureOut">
              <a:rPr lang="en-ID" smtClean="0"/>
              <a:t>17/04/2024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70E6BD-084B-4CC0-9ADE-DDB734996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C8F6FC-C94B-496E-BAC7-379348BA4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5D9C-7B35-43B8-A76F-D5AB454CDCD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90705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361B0-84F4-4AFC-8C2C-659BE0BC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8525BF-0DA6-478E-A8CD-0748BAF70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A3E6-1F47-45FE-89AC-0CEB8DF27C0D}" type="datetimeFigureOut">
              <a:rPr lang="en-ID" smtClean="0"/>
              <a:t>17/04/2024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B11B5C-927C-43D6-A355-F4CEE233B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E26985-615B-4ED1-B668-CAF8DF991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5D9C-7B35-43B8-A76F-D5AB454CDCD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9142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503BC9-49F9-4A58-AC6C-770D47AE6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A3E6-1F47-45FE-89AC-0CEB8DF27C0D}" type="datetimeFigureOut">
              <a:rPr lang="en-ID" smtClean="0"/>
              <a:t>17/04/2024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6CE2D9-025F-4EE5-9024-A93ECB927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B8D29-8292-4C83-9442-86290714F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5D9C-7B35-43B8-A76F-D5AB454CDCD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327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AF170-9C6B-4419-BA3A-CA6C935D6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D3AF8-EE36-4E30-A975-4AF8FF27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80423-5760-4D2A-B2B7-B4F18377F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E3988-C572-4A52-8F9B-34E962686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A3E6-1F47-45FE-89AC-0CEB8DF27C0D}" type="datetimeFigureOut">
              <a:rPr lang="en-ID" smtClean="0"/>
              <a:t>17/04/2024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2E71A-1413-4BEF-8865-E3D252F6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2B074-84F3-4012-8DB7-B0F2DB0CF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5D9C-7B35-43B8-A76F-D5AB454CDCD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382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D0088-CE60-46F9-8D7A-569BCE89A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B2F7FF-C633-4753-8FB3-D905534950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363F01-3832-4A8B-A757-398CE628B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1C371-A848-4AA3-97AA-B10890DCA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A3E6-1F47-45FE-89AC-0CEB8DF27C0D}" type="datetimeFigureOut">
              <a:rPr lang="en-ID" smtClean="0"/>
              <a:t>17/04/2024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BDD4E-3BDF-44E9-97B5-5FBDB57D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6D822-9ACB-4003-B2C8-04DFE1332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5D9C-7B35-43B8-A76F-D5AB454CDCD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2609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EE4097-1CB0-4EC9-B271-70DFE8893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7700C-20D8-42A1-A569-578FFCCA2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BFBFA-4DFA-4AF0-AC19-74D19E0B4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4A3E6-1F47-45FE-89AC-0CEB8DF27C0D}" type="datetimeFigureOut">
              <a:rPr lang="en-ID" smtClean="0"/>
              <a:t>17/04/2024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33001-4078-46B3-845E-1EA38F85B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26A9B-8481-497B-9ABB-3BAF9B964D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85D9C-7B35-43B8-A76F-D5AB454CDCD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8432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F36715-BE79-4F07-ABEF-82D155488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652DFB-8E2D-41A6-AF7C-DA323210A8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Job Analysis, Job Description, Job </a:t>
            </a:r>
            <a:r>
              <a:rPr lang="en-US" b="1" dirty="0" err="1"/>
              <a:t>Spesification</a:t>
            </a:r>
            <a:r>
              <a:rPr lang="en-US" b="1" dirty="0"/>
              <a:t> </a:t>
            </a:r>
            <a:endParaRPr lang="en-ID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8C0EB2-1ECF-4B23-894A-69099F1B15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Pertemuan</a:t>
            </a:r>
            <a:r>
              <a:rPr lang="en-US" dirty="0"/>
              <a:t> 6</a:t>
            </a:r>
          </a:p>
          <a:p>
            <a:r>
              <a:rPr lang="en-US" dirty="0"/>
              <a:t>Mata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37399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5E056E-A641-4FD5-ADF5-59B304C8E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B823C4-F184-4FEC-961F-5EC12A945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730326"/>
            <a:ext cx="11419293" cy="4651002"/>
          </a:xfrm>
        </p:spPr>
        <p:txBody>
          <a:bodyPr>
            <a:noAutofit/>
          </a:bodyPr>
          <a:lstStyle/>
          <a:p>
            <a:r>
              <a:rPr lang="id-ID" sz="2800" b="1" i="1" dirty="0"/>
              <a:t>Assessor</a:t>
            </a:r>
            <a:r>
              <a:rPr lang="id-ID" sz="2800" dirty="0"/>
              <a:t> : untuk melakukan analisa terhadap pemegang jabatan</a:t>
            </a:r>
          </a:p>
          <a:p>
            <a:r>
              <a:rPr lang="id-ID" sz="2800" b="1" i="1" dirty="0"/>
              <a:t>Perencana Karir</a:t>
            </a:r>
            <a:r>
              <a:rPr lang="id-ID" sz="2800" dirty="0"/>
              <a:t> : untuk menempatkan individu sesuai dengan peran, tanggungjawab dan kebutuhan organisasi</a:t>
            </a:r>
          </a:p>
          <a:p>
            <a:r>
              <a:rPr lang="id-ID" sz="2800" b="1" dirty="0"/>
              <a:t>Perencanaan dan Pengembangan Organisasi (</a:t>
            </a:r>
            <a:r>
              <a:rPr lang="id-ID" sz="2800" b="1" i="1" dirty="0"/>
              <a:t>Organization Development &amp; Planner</a:t>
            </a:r>
            <a:r>
              <a:rPr lang="id-ID" sz="2800" dirty="0"/>
              <a:t>) : untuk membuat perencanaan pengembangan organisasi yang membutuhkan pemahaman tentang jabatan dan jenis peran / tanggungjawab yang diperlukan</a:t>
            </a:r>
          </a:p>
          <a:p>
            <a:r>
              <a:rPr lang="id-ID" sz="2800" b="1" i="1" dirty="0"/>
              <a:t>Job Evaluator</a:t>
            </a:r>
            <a:r>
              <a:rPr lang="id-ID" sz="2800" dirty="0"/>
              <a:t> : untuk membobot jabatan dan membandingkan jabatan lain di dalam organisasi</a:t>
            </a:r>
          </a:p>
          <a:p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527958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42A302-4010-438A-9D59-769663B75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51153C0-9F62-4230-A92A-8EDBA5889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83916"/>
            <a:ext cx="11381874" cy="1143000"/>
          </a:xfrm>
        </p:spPr>
        <p:txBody>
          <a:bodyPr>
            <a:normAutofit/>
          </a:bodyPr>
          <a:lstStyle/>
          <a:p>
            <a:r>
              <a:rPr lang="id-ID" sz="5400" b="1" dirty="0"/>
              <a:t>Tujuan Job Description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69BDFD-BA0E-47D2-B72A-02B0A0FDE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91508"/>
            <a:ext cx="11381874" cy="3933092"/>
          </a:xfrm>
        </p:spPr>
        <p:txBody>
          <a:bodyPr>
            <a:normAutofit/>
          </a:bodyPr>
          <a:lstStyle/>
          <a:p>
            <a:pPr lvl="0"/>
            <a:r>
              <a:rPr lang="id-ID" sz="2800" dirty="0"/>
              <a:t>Konsistensi pekerjaan menjamin kehidupan bisnis yang teratur</a:t>
            </a:r>
          </a:p>
          <a:p>
            <a:pPr lvl="0"/>
            <a:r>
              <a:rPr lang="id-ID" sz="2800" dirty="0"/>
              <a:t>Keberhasilan atau kegagalan semua organisasi tergantung pada prinsip : ”Adanya Jabatan yang benar yang dilakukan oleh orang-orang yang benar dengan cara yang benar “</a:t>
            </a:r>
          </a:p>
          <a:p>
            <a:pPr lvl="0"/>
            <a:r>
              <a:rPr lang="id-ID" sz="2800" dirty="0"/>
              <a:t>Bahwa seperti waktu kita diserap untuk bekerja, oleh karena itu harus ada penyusunan </a:t>
            </a:r>
            <a:r>
              <a:rPr lang="id-ID" sz="2800" i="1" dirty="0"/>
              <a:t>job description</a:t>
            </a:r>
            <a:r>
              <a:rPr lang="id-ID" sz="2800" dirty="0"/>
              <a:t> yang baku dan benar</a:t>
            </a:r>
          </a:p>
        </p:txBody>
      </p:sp>
    </p:spTree>
    <p:extLst>
      <p:ext uri="{BB962C8B-B14F-4D97-AF65-F5344CB8AC3E}">
        <p14:creationId xmlns:p14="http://schemas.microsoft.com/office/powerpoint/2010/main" val="2423386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C6CF93-BC6C-4888-A9D0-C3CFDF3DE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F4D1F33-B984-4BD4-AB3E-AEBB57F14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1898"/>
            <a:ext cx="11734800" cy="1143000"/>
          </a:xfrm>
        </p:spPr>
        <p:txBody>
          <a:bodyPr>
            <a:normAutofit/>
          </a:bodyPr>
          <a:lstStyle/>
          <a:p>
            <a:r>
              <a:rPr lang="id-ID" sz="4800" b="1" dirty="0"/>
              <a:t>Elemen-elemen Job Description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EBE89E-A887-4179-93EE-358AACF54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64898"/>
            <a:ext cx="11734800" cy="4059702"/>
          </a:xfrm>
        </p:spPr>
        <p:txBody>
          <a:bodyPr>
            <a:normAutofit/>
          </a:bodyPr>
          <a:lstStyle/>
          <a:p>
            <a:pPr lvl="0"/>
            <a:r>
              <a:rPr lang="id-ID" sz="2800" i="1" dirty="0"/>
              <a:t>Job Identification</a:t>
            </a:r>
            <a:r>
              <a:rPr lang="id-ID" sz="2800" dirty="0"/>
              <a:t> </a:t>
            </a:r>
            <a:r>
              <a:rPr lang="en-US" sz="2800" dirty="0"/>
              <a:t>(</a:t>
            </a:r>
            <a:r>
              <a:rPr lang="id-ID" sz="2800" dirty="0"/>
              <a:t>Identifikasi Pekerjaan</a:t>
            </a:r>
            <a:r>
              <a:rPr lang="en-US" sz="2800" dirty="0"/>
              <a:t>)</a:t>
            </a:r>
            <a:endParaRPr lang="id-ID" sz="2800" dirty="0"/>
          </a:p>
          <a:p>
            <a:pPr lvl="0"/>
            <a:r>
              <a:rPr lang="en-US" sz="2800" i="1" dirty="0"/>
              <a:t>Job Objective</a:t>
            </a:r>
            <a:r>
              <a:rPr lang="en-US" sz="2800" dirty="0"/>
              <a:t> (</a:t>
            </a:r>
            <a:r>
              <a:rPr lang="id-ID" sz="2800" dirty="0"/>
              <a:t>Tujuan Pekerjaan</a:t>
            </a:r>
            <a:r>
              <a:rPr lang="en-US" sz="2800" dirty="0"/>
              <a:t>)</a:t>
            </a:r>
            <a:endParaRPr lang="id-ID" sz="2800" dirty="0"/>
          </a:p>
          <a:p>
            <a:pPr lvl="0"/>
            <a:r>
              <a:rPr lang="en-US" sz="2800" i="1" dirty="0"/>
              <a:t>Duties and Responsibilities</a:t>
            </a:r>
            <a:r>
              <a:rPr lang="en-US" sz="2800" dirty="0"/>
              <a:t> (</a:t>
            </a:r>
            <a:r>
              <a:rPr lang="id-ID" sz="2800" dirty="0"/>
              <a:t>Tugas Dan Tanggung Jawab</a:t>
            </a:r>
            <a:r>
              <a:rPr lang="en-US" sz="2800" dirty="0"/>
              <a:t>)</a:t>
            </a:r>
            <a:endParaRPr lang="id-ID" sz="2800" dirty="0"/>
          </a:p>
          <a:p>
            <a:pPr lvl="0"/>
            <a:r>
              <a:rPr lang="en-US" sz="2800" i="1" dirty="0"/>
              <a:t>Relationships</a:t>
            </a:r>
            <a:r>
              <a:rPr lang="en-US" sz="2800" dirty="0"/>
              <a:t> (</a:t>
            </a:r>
            <a:r>
              <a:rPr lang="id-ID" sz="2800" dirty="0"/>
              <a:t>Hubungan</a:t>
            </a:r>
            <a:r>
              <a:rPr lang="en-US" sz="2800" dirty="0"/>
              <a:t>)</a:t>
            </a:r>
            <a:endParaRPr lang="id-ID" sz="2800" dirty="0"/>
          </a:p>
          <a:p>
            <a:pPr lvl="0"/>
            <a:r>
              <a:rPr lang="en-US" sz="2800" i="1" dirty="0"/>
              <a:t>Know-How</a:t>
            </a:r>
            <a:r>
              <a:rPr lang="en-US" sz="2800" dirty="0"/>
              <a:t> (</a:t>
            </a:r>
            <a:r>
              <a:rPr lang="id-ID" sz="2800" dirty="0"/>
              <a:t>Pengetahuan</a:t>
            </a:r>
            <a:r>
              <a:rPr lang="en-US" sz="2800" dirty="0"/>
              <a:t>/</a:t>
            </a:r>
            <a:r>
              <a:rPr lang="en-US" sz="2800" dirty="0" err="1"/>
              <a:t>Mengetahui-Bagaimana</a:t>
            </a:r>
            <a:r>
              <a:rPr lang="en-US" sz="2800" dirty="0"/>
              <a:t>)</a:t>
            </a:r>
            <a:endParaRPr lang="id-ID" sz="2800" dirty="0"/>
          </a:p>
          <a:p>
            <a:pPr lvl="0"/>
            <a:r>
              <a:rPr lang="en-US" sz="2800" i="1" dirty="0"/>
              <a:t>Problem Solving</a:t>
            </a:r>
            <a:r>
              <a:rPr lang="en-US" sz="2800" dirty="0"/>
              <a:t> (</a:t>
            </a:r>
            <a:r>
              <a:rPr lang="id-ID" sz="2800" dirty="0"/>
              <a:t>Pemecahan Masalah</a:t>
            </a:r>
            <a:r>
              <a:rPr lang="en-US" sz="2800" dirty="0"/>
              <a:t>)</a:t>
            </a:r>
            <a:endParaRPr lang="id-ID" sz="2800" dirty="0"/>
          </a:p>
          <a:p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613556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CE32AB-E3F5-42BD-8A17-C6913B239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9FA2054-F9E2-4F41-BAEF-1E71A3EAA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74" y="901036"/>
            <a:ext cx="11430000" cy="1143000"/>
          </a:xfrm>
        </p:spPr>
        <p:txBody>
          <a:bodyPr>
            <a:normAutofit/>
          </a:bodyPr>
          <a:lstStyle/>
          <a:p>
            <a:r>
              <a:rPr lang="id-ID" b="1" dirty="0"/>
              <a:t>Standar Pedoman Penulisan Job Description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7985C7-0FF0-4368-948D-BD9875D32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52356"/>
            <a:ext cx="11430000" cy="4444995"/>
          </a:xfrm>
        </p:spPr>
        <p:txBody>
          <a:bodyPr>
            <a:noAutofit/>
          </a:bodyPr>
          <a:lstStyle/>
          <a:p>
            <a:pPr lvl="0"/>
            <a:r>
              <a:rPr lang="en-US" sz="2200" dirty="0"/>
              <a:t>D</a:t>
            </a:r>
            <a:r>
              <a:rPr lang="id-ID" sz="2200" dirty="0"/>
              <a:t>aftar </a:t>
            </a:r>
            <a:r>
              <a:rPr lang="en-US" sz="2200" dirty="0" err="1"/>
              <a:t>tugas</a:t>
            </a:r>
            <a:r>
              <a:rPr lang="en-US" sz="2200" dirty="0"/>
              <a:t> </a:t>
            </a:r>
            <a:r>
              <a:rPr lang="id-ID" sz="2200" dirty="0"/>
              <a:t>d</a:t>
            </a:r>
            <a:r>
              <a:rPr lang="en-US" sz="2200" dirty="0"/>
              <a:t>an </a:t>
            </a:r>
            <a:r>
              <a:rPr lang="id-ID" sz="2200" dirty="0"/>
              <a:t>tanggung jawab dalam urutan yang logis</a:t>
            </a:r>
          </a:p>
          <a:p>
            <a:pPr lvl="0"/>
            <a:r>
              <a:rPr lang="id-ID" sz="2200" dirty="0"/>
              <a:t>Tugas </a:t>
            </a:r>
            <a:r>
              <a:rPr lang="en-US" sz="2200" dirty="0" err="1"/>
              <a:t>bagian</a:t>
            </a:r>
            <a:r>
              <a:rPr lang="id-ID" sz="2200" dirty="0"/>
              <a:t> terpisah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tanggung</a:t>
            </a:r>
            <a:r>
              <a:rPr lang="en-US" sz="2200" dirty="0"/>
              <a:t> </a:t>
            </a:r>
            <a:r>
              <a:rPr lang="en-US" sz="2200" dirty="0" err="1"/>
              <a:t>jawab</a:t>
            </a:r>
            <a:r>
              <a:rPr lang="en-US" sz="2200" dirty="0"/>
              <a:t> </a:t>
            </a:r>
            <a:r>
              <a:rPr lang="id-ID" sz="2200" dirty="0"/>
              <a:t>jelas, </a:t>
            </a:r>
            <a:r>
              <a:rPr lang="en-US" sz="2200" dirty="0" err="1"/>
              <a:t>sederhana</a:t>
            </a:r>
            <a:r>
              <a:rPr lang="en-US" sz="2200" dirty="0"/>
              <a:t> </a:t>
            </a:r>
            <a:r>
              <a:rPr lang="id-ID" sz="2200" dirty="0"/>
              <a:t>dan ringkas</a:t>
            </a:r>
          </a:p>
          <a:p>
            <a:pPr lvl="0"/>
            <a:r>
              <a:rPr lang="id-ID" sz="2200" dirty="0"/>
              <a:t>Memulai setiap kalimat dengan kata kerja tindakan</a:t>
            </a:r>
          </a:p>
          <a:p>
            <a:pPr lvl="0"/>
            <a:r>
              <a:rPr lang="id-ID" sz="2200" dirty="0"/>
              <a:t>Menggunakan istilah kuantitatif </a:t>
            </a:r>
            <a:r>
              <a:rPr lang="en-US" sz="2200" dirty="0" err="1"/>
              <a:t>dimana</a:t>
            </a:r>
            <a:r>
              <a:rPr lang="id-ID" sz="2200" dirty="0"/>
              <a:t> memungkinkan untuk mencapai objektivitas yang lebih besar dan kejelasan</a:t>
            </a:r>
          </a:p>
          <a:p>
            <a:pPr lvl="0"/>
            <a:r>
              <a:rPr lang="en-US" sz="2200" dirty="0" err="1"/>
              <a:t>Menggunakan</a:t>
            </a:r>
            <a:r>
              <a:rPr lang="en-US" sz="2200" dirty="0"/>
              <a:t> </a:t>
            </a:r>
            <a:r>
              <a:rPr lang="en-US" sz="2200" dirty="0" err="1"/>
              <a:t>istilah</a:t>
            </a:r>
            <a:r>
              <a:rPr lang="en-US" sz="2200" dirty="0"/>
              <a:t> </a:t>
            </a:r>
            <a:r>
              <a:rPr lang="id-ID" sz="2200" dirty="0"/>
              <a:t>khusus daripada yang tidak jelas</a:t>
            </a:r>
          </a:p>
          <a:p>
            <a:pPr lvl="0"/>
            <a:r>
              <a:rPr lang="id-ID" sz="2200" dirty="0"/>
              <a:t>Menggunakan </a:t>
            </a:r>
            <a:r>
              <a:rPr lang="en-US" sz="2200" dirty="0" err="1"/>
              <a:t>terminologi</a:t>
            </a:r>
            <a:r>
              <a:rPr lang="en-US" sz="2200" dirty="0"/>
              <a:t> yang </a:t>
            </a:r>
            <a:r>
              <a:rPr lang="en-US" sz="2200" dirty="0" err="1"/>
              <a:t>terstandar</a:t>
            </a:r>
            <a:endParaRPr lang="id-ID" sz="2200" dirty="0"/>
          </a:p>
          <a:p>
            <a:pPr lvl="0"/>
            <a:r>
              <a:rPr lang="en-US" sz="2200" dirty="0"/>
              <a:t>J</a:t>
            </a:r>
            <a:r>
              <a:rPr lang="id-ID" sz="2200" dirty="0"/>
              <a:t>awab pertanyaan apa, bagaimana, kapan, mengapa.</a:t>
            </a:r>
            <a:r>
              <a:rPr lang="en-US" sz="2200" dirty="0"/>
              <a:t> I</a:t>
            </a:r>
            <a:r>
              <a:rPr lang="id-ID" sz="2200" dirty="0"/>
              <a:t>ni akan membantu menghasilkan deskripsi pekerjaan lengkap</a:t>
            </a:r>
          </a:p>
          <a:p>
            <a:r>
              <a:rPr lang="id-ID" sz="2200" dirty="0"/>
              <a:t>Jelas identitas hasil akhir atau standar kinerja yang akan dievaluasi</a:t>
            </a:r>
          </a:p>
          <a:p>
            <a:pPr marL="0" indent="0">
              <a:buNone/>
            </a:pPr>
            <a:endParaRPr lang="id-ID" sz="2200" dirty="0"/>
          </a:p>
        </p:txBody>
      </p:sp>
    </p:spTree>
    <p:extLst>
      <p:ext uri="{BB962C8B-B14F-4D97-AF65-F5344CB8AC3E}">
        <p14:creationId xmlns:p14="http://schemas.microsoft.com/office/powerpoint/2010/main" val="1632663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B0BA91-6696-4F11-9301-659F146F6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FD8B9BE-1B9F-4738-BE46-552A77874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29" y="1138198"/>
            <a:ext cx="10345693" cy="973912"/>
          </a:xfrm>
        </p:spPr>
        <p:txBody>
          <a:bodyPr>
            <a:normAutofit/>
          </a:bodyPr>
          <a:lstStyle/>
          <a:p>
            <a:r>
              <a:rPr lang="id-ID" sz="4400" b="1" dirty="0"/>
              <a:t>Job Spesification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7FF18EF-B504-49AD-A0EA-A3620E61A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153" y="2340532"/>
            <a:ext cx="10345693" cy="3508977"/>
          </a:xfrm>
        </p:spPr>
        <p:txBody>
          <a:bodyPr>
            <a:normAutofit/>
          </a:bodyPr>
          <a:lstStyle/>
          <a:p>
            <a:r>
              <a:rPr lang="id-ID" sz="3200" dirty="0"/>
              <a:t>Spesifikasi jabatan </a:t>
            </a:r>
            <a:r>
              <a:rPr lang="id-ID" sz="3200" i="1" dirty="0"/>
              <a:t>(job specification)</a:t>
            </a:r>
            <a:r>
              <a:rPr lang="id-ID" sz="3200" dirty="0"/>
              <a:t> menunjukkan siapa yang melakukan pekerjaan itu dan faktor-faktor manusia yang diisyaratkan </a:t>
            </a:r>
            <a:r>
              <a:rPr lang="id-ID" sz="3200" b="1" dirty="0"/>
              <a:t>(Handoko : 1996</a:t>
            </a:r>
            <a:r>
              <a:rPr lang="id-ID" sz="3200" dirty="0"/>
              <a:t>). </a:t>
            </a:r>
          </a:p>
          <a:p>
            <a:pPr marL="68580" indent="0">
              <a:buNone/>
            </a:pP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4078678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C9BDDB-C09C-4DD9-8C51-A2DC838AC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446092F-EA45-4F88-96EF-3DEC101E6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531" y="908905"/>
            <a:ext cx="10616050" cy="1143000"/>
          </a:xfrm>
        </p:spPr>
        <p:txBody>
          <a:bodyPr>
            <a:noAutofit/>
          </a:bodyPr>
          <a:lstStyle/>
          <a:p>
            <a:r>
              <a:rPr lang="id-ID" b="1" dirty="0"/>
              <a:t>Beberapa Hal Dalam</a:t>
            </a:r>
            <a:r>
              <a:rPr lang="en-US" b="1" dirty="0"/>
              <a:t> </a:t>
            </a:r>
            <a:r>
              <a:rPr lang="id-ID" b="1" dirty="0"/>
              <a:t>Job Spesification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84ED90-9194-4BAA-BDBD-DDB10F83D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2323652"/>
            <a:ext cx="10242129" cy="3913660"/>
          </a:xfrm>
        </p:spPr>
        <p:txBody>
          <a:bodyPr>
            <a:noAutofit/>
          </a:bodyPr>
          <a:lstStyle/>
          <a:p>
            <a:pPr lvl="0"/>
            <a:r>
              <a:rPr lang="id-ID" sz="3200" dirty="0"/>
              <a:t>Persyaratan pendidikan, latihan, dan pengalaman kerja</a:t>
            </a:r>
          </a:p>
          <a:p>
            <a:pPr lvl="0"/>
            <a:r>
              <a:rPr lang="id-ID" sz="3200" dirty="0"/>
              <a:t>Persyaratan pengetahuan dan keterampilan</a:t>
            </a:r>
          </a:p>
          <a:p>
            <a:pPr lvl="0"/>
            <a:r>
              <a:rPr lang="id-ID" sz="3200" dirty="0"/>
              <a:t>Persyaratan fisik dan mental</a:t>
            </a:r>
          </a:p>
          <a:p>
            <a:r>
              <a:rPr lang="id-ID" sz="3200" dirty="0"/>
              <a:t>Persyaratan umur dan jenis kelami</a:t>
            </a:r>
            <a:r>
              <a:rPr lang="en-US" sz="3200" dirty="0"/>
              <a:t>n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727547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B1E88B-7547-49F6-9CE3-31173C464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E402F94-EC2A-4B61-8BF5-088E2AFC3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89" y="798904"/>
            <a:ext cx="9967567" cy="973912"/>
          </a:xfrm>
        </p:spPr>
        <p:txBody>
          <a:bodyPr/>
          <a:lstStyle/>
          <a:p>
            <a:r>
              <a:rPr lang="id-ID" b="1" dirty="0"/>
              <a:t>Tujuan Job Spesification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E233A3-AEEF-4056-8B9E-936B5B911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2060848"/>
            <a:ext cx="9616487" cy="4248472"/>
          </a:xfrm>
        </p:spPr>
        <p:txBody>
          <a:bodyPr>
            <a:noAutofit/>
          </a:bodyPr>
          <a:lstStyle/>
          <a:p>
            <a:pPr lvl="0"/>
            <a:r>
              <a:rPr lang="id-ID" sz="3200" dirty="0"/>
              <a:t>Menemukan pekerja yang prospektif</a:t>
            </a:r>
            <a:r>
              <a:rPr lang="id-ID" sz="3200" b="1" dirty="0"/>
              <a:t> </a:t>
            </a:r>
            <a:endParaRPr lang="id-ID" sz="3200" dirty="0"/>
          </a:p>
          <a:p>
            <a:r>
              <a:rPr lang="id-ID" sz="3200" dirty="0"/>
              <a:t>Rincian spesifikasi jabatan</a:t>
            </a:r>
          </a:p>
          <a:p>
            <a:pPr lvl="0"/>
            <a:r>
              <a:rPr lang="id-ID" sz="3200" dirty="0"/>
              <a:t>Sebagai orientasi untuk calon karyawan</a:t>
            </a:r>
          </a:p>
          <a:p>
            <a:pPr lvl="0"/>
            <a:r>
              <a:rPr lang="id-ID" sz="3200" dirty="0"/>
              <a:t>Mengidentifikasi kompetensi  Karyawan</a:t>
            </a:r>
          </a:p>
          <a:p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4227961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F57CFD-0DCC-4EDC-BA68-F2219BB7E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18AD122-6FAB-4A7C-9C69-52C99CD2D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836712"/>
            <a:ext cx="10073689" cy="936104"/>
          </a:xfrm>
        </p:spPr>
        <p:txBody>
          <a:bodyPr>
            <a:noAutofit/>
          </a:bodyPr>
          <a:lstStyle/>
          <a:p>
            <a:r>
              <a:rPr lang="id-ID" b="1" dirty="0"/>
              <a:t>Manfaat Job Spesification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6CC232-53BB-42BF-8069-ADC5D7F1D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1916832"/>
            <a:ext cx="10530887" cy="3960440"/>
          </a:xfrm>
        </p:spPr>
        <p:txBody>
          <a:bodyPr>
            <a:noAutofit/>
          </a:bodyPr>
          <a:lstStyle/>
          <a:p>
            <a:pPr lvl="0" algn="just"/>
            <a:r>
              <a:rPr lang="id-ID" sz="3000" dirty="0"/>
              <a:t>Sebagai dasar untuk melakukan evaluasi jabatan</a:t>
            </a:r>
          </a:p>
          <a:p>
            <a:pPr lvl="0" algn="just"/>
            <a:r>
              <a:rPr lang="id-ID" sz="3000" dirty="0"/>
              <a:t>Sebagai dasar untuk menentukan standar hasil kerja seseorang</a:t>
            </a:r>
          </a:p>
          <a:p>
            <a:pPr lvl="0" algn="just"/>
            <a:r>
              <a:rPr lang="id-ID" sz="3000" dirty="0"/>
              <a:t> Sebagai dasar untuk melakukan rekruitmen, seleksi, dan  penempatan pegawai baru</a:t>
            </a:r>
            <a:endParaRPr lang="en-US" sz="3000" dirty="0"/>
          </a:p>
          <a:p>
            <a:pPr lvl="0" algn="just"/>
            <a:r>
              <a:rPr lang="id-ID" dirty="0"/>
              <a:t>Sebagai dasar untuk merancang program pendidikan dan pelatihan</a:t>
            </a:r>
          </a:p>
          <a:p>
            <a:pPr lvl="0" algn="just"/>
            <a:r>
              <a:rPr lang="id-ID" dirty="0"/>
              <a:t>Sebagai dasar untuk mengembangkan program kesehatan dan keselamatan kerja</a:t>
            </a:r>
          </a:p>
          <a:p>
            <a:pPr algn="just"/>
            <a:endParaRPr lang="id-ID" dirty="0"/>
          </a:p>
          <a:p>
            <a:pPr lvl="0" algn="just"/>
            <a:endParaRPr lang="id-ID" sz="3000" dirty="0"/>
          </a:p>
        </p:txBody>
      </p:sp>
    </p:spTree>
    <p:extLst>
      <p:ext uri="{BB962C8B-B14F-4D97-AF65-F5344CB8AC3E}">
        <p14:creationId xmlns:p14="http://schemas.microsoft.com/office/powerpoint/2010/main" val="366254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FCB7224-C4C7-4241-B8C4-4B8E174BF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601D8DAD-D895-44DE-8262-C35D20842176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36922" y="471491"/>
            <a:ext cx="3744416" cy="377955"/>
          </a:xfrm>
          <a:prstGeom prst="rect">
            <a:avLst/>
          </a:prstGeom>
          <a:solidFill>
            <a:srgbClr val="DBEEF3"/>
          </a:solidFill>
          <a:ln w="9525" algn="ctr">
            <a:solidFill>
              <a:srgbClr val="DBEEF3"/>
            </a:solidFill>
            <a:miter lim="800000"/>
            <a:headEnd type="none" w="lg" len="lg"/>
            <a:tailEnd type="none" w="lg" len="lg"/>
          </a:ln>
        </p:spPr>
        <p:txBody>
          <a:bodyPr tIns="84406" bIns="84406" anchor="ctr"/>
          <a:lstStyle/>
          <a:p>
            <a:pPr>
              <a:buClr>
                <a:srgbClr val="3366CC"/>
              </a:buClr>
            </a:pPr>
            <a:r>
              <a:rPr lang="en-US" sz="1662" b="1" dirty="0">
                <a:ea typeface="굴림" pitchFamily="34" charset="-127"/>
              </a:rPr>
              <a:t>Job Description</a:t>
            </a:r>
            <a:endParaRPr lang="en-US" sz="1662" dirty="0">
              <a:ea typeface="굴림" pitchFamily="34" charset="-127"/>
            </a:endParaRPr>
          </a:p>
        </p:txBody>
      </p:sp>
      <p:sp>
        <p:nvSpPr>
          <p:cNvPr id="6" name="Oval 2">
            <a:extLst>
              <a:ext uri="{FF2B5EF4-FFF2-40B4-BE49-F238E27FC236}">
                <a16:creationId xmlns:a16="http://schemas.microsoft.com/office/drawing/2014/main" id="{9B4802BE-26DB-4D9E-B1A8-50B79499304D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98735" y="500194"/>
            <a:ext cx="272562" cy="27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altLang="ko-KR" sz="1662" b="1" dirty="0">
                <a:solidFill>
                  <a:schemeClr val="bg1"/>
                </a:solidFill>
                <a:ea typeface="굴림" pitchFamily="34" charset="-127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C08956-6BBF-48B4-8681-8AEFA00FBE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3" t="16401" r="14563" b="5901"/>
          <a:stretch/>
        </p:blipFill>
        <p:spPr>
          <a:xfrm>
            <a:off x="1345976" y="1348364"/>
            <a:ext cx="8928992" cy="550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28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98810A8-2FF3-45D5-85E0-08D19DC3F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D5AB7F-2EF0-453D-8033-156C49623F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5" t="31800" r="24801" b="12201"/>
          <a:stretch/>
        </p:blipFill>
        <p:spPr>
          <a:xfrm>
            <a:off x="792876" y="1772816"/>
            <a:ext cx="10296995" cy="43817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8FE2B844-0736-4072-8439-79EF59206B91}"/>
              </a:ext>
            </a:extLst>
          </p:cNvPr>
          <p:cNvSpPr>
            <a:spLocks noChangeArrowheads="1"/>
          </p:cNvSpPr>
          <p:nvPr/>
        </p:nvSpPr>
        <p:spPr bwMode="gray">
          <a:xfrm>
            <a:off x="7151321" y="674781"/>
            <a:ext cx="3744416" cy="377955"/>
          </a:xfrm>
          <a:prstGeom prst="rect">
            <a:avLst/>
          </a:prstGeom>
          <a:solidFill>
            <a:srgbClr val="DBEEF3"/>
          </a:solidFill>
          <a:ln w="9525" algn="ctr">
            <a:solidFill>
              <a:srgbClr val="DBEEF3"/>
            </a:solidFill>
            <a:miter lim="800000"/>
            <a:headEnd type="none" w="lg" len="lg"/>
            <a:tailEnd type="none" w="lg" len="lg"/>
          </a:ln>
        </p:spPr>
        <p:txBody>
          <a:bodyPr tIns="84406" bIns="84406" anchor="ctr"/>
          <a:lstStyle/>
          <a:p>
            <a:pPr>
              <a:buClr>
                <a:srgbClr val="3366CC"/>
              </a:buClr>
            </a:pPr>
            <a:r>
              <a:rPr lang="en-US" sz="1662" b="1" dirty="0">
                <a:ea typeface="굴림" pitchFamily="34" charset="-127"/>
              </a:rPr>
              <a:t>Key Performance Indicator</a:t>
            </a:r>
            <a:endParaRPr lang="en-US" sz="1662" dirty="0">
              <a:ea typeface="굴림" pitchFamily="34" charset="-127"/>
            </a:endParaRPr>
          </a:p>
        </p:txBody>
      </p:sp>
      <p:sp>
        <p:nvSpPr>
          <p:cNvPr id="7" name="Oval 2">
            <a:extLst>
              <a:ext uri="{FF2B5EF4-FFF2-40B4-BE49-F238E27FC236}">
                <a16:creationId xmlns:a16="http://schemas.microsoft.com/office/drawing/2014/main" id="{8CD78F90-0144-4644-BC6D-59D641A1B915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13134" y="703484"/>
            <a:ext cx="272562" cy="272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altLang="ko-KR" sz="1662" b="1" dirty="0">
                <a:solidFill>
                  <a:schemeClr val="bg1"/>
                </a:solidFill>
                <a:ea typeface="굴림" pitchFamily="34" charset="-12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52669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14">
            <a:extLst>
              <a:ext uri="{FF2B5EF4-FFF2-40B4-BE49-F238E27FC236}">
                <a16:creationId xmlns:a16="http://schemas.microsoft.com/office/drawing/2014/main" id="{13057664-963D-4F32-884C-F874973EF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D148942-495C-41E1-8125-AF56823C1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006" y="308549"/>
            <a:ext cx="7524328" cy="442338"/>
          </a:xfrm>
        </p:spPr>
        <p:txBody>
          <a:bodyPr>
            <a:normAutofit fontScale="90000"/>
          </a:bodyPr>
          <a:lstStyle/>
          <a:p>
            <a:r>
              <a:rPr lang="en-US" altLang="ko-KR" sz="2800" dirty="0" err="1"/>
              <a:t>Latar</a:t>
            </a:r>
            <a:r>
              <a:rPr lang="en-US" altLang="ko-KR" sz="2800" dirty="0"/>
              <a:t> </a:t>
            </a:r>
            <a:r>
              <a:rPr lang="en-US" altLang="ko-KR" sz="2800" dirty="0" err="1"/>
              <a:t>Belakang</a:t>
            </a:r>
            <a:endParaRPr lang="ko-KR" alt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006009-84F1-4D70-8EAD-8596B075F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293" y="1573015"/>
            <a:ext cx="741485" cy="422031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92" b="1" dirty="0" err="1">
                <a:cs typeface="Arial" panose="020B0604020202020204" pitchFamily="34" charset="0"/>
              </a:rPr>
              <a:t>Visi</a:t>
            </a:r>
            <a:endParaRPr lang="en-US" altLang="en-US" sz="1292" b="1" dirty="0"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5C06F2-9C2D-453F-B065-180D9C9D8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736" y="1573015"/>
            <a:ext cx="832338" cy="422031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92" b="1" dirty="0" err="1">
                <a:cs typeface="Arial" panose="020B0604020202020204" pitchFamily="34" charset="0"/>
              </a:rPr>
              <a:t>Strateg</a:t>
            </a:r>
            <a:r>
              <a:rPr lang="id-ID" altLang="en-US" sz="1292" b="1" dirty="0">
                <a:cs typeface="Arial" panose="020B0604020202020204" pitchFamily="34" charset="0"/>
              </a:rPr>
              <a:t>i</a:t>
            </a:r>
            <a:endParaRPr lang="en-US" altLang="en-US" sz="1292" b="1" dirty="0"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68A772-3103-4C0A-BD15-6EEC6720C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497" y="1573015"/>
            <a:ext cx="832338" cy="422031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92" b="1">
                <a:cs typeface="Arial" panose="020B0604020202020204" pitchFamily="34" charset="0"/>
              </a:rPr>
              <a:t>Values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D2F271-BDBE-43F3-9922-C437A4877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259" y="1573015"/>
            <a:ext cx="832338" cy="422031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92" b="1" dirty="0">
                <a:cs typeface="Arial" panose="020B0604020202020204" pitchFamily="34" charset="0"/>
              </a:rPr>
              <a:t>Pro</a:t>
            </a:r>
            <a:r>
              <a:rPr lang="id-ID" altLang="en-US" sz="1292" b="1" dirty="0">
                <a:cs typeface="Arial" panose="020B0604020202020204" pitchFamily="34" charset="0"/>
              </a:rPr>
              <a:t>s</a:t>
            </a:r>
            <a:r>
              <a:rPr lang="en-US" altLang="en-US" sz="1292" b="1" dirty="0" err="1">
                <a:cs typeface="Arial" panose="020B0604020202020204" pitchFamily="34" charset="0"/>
              </a:rPr>
              <a:t>es</a:t>
            </a:r>
            <a:endParaRPr lang="en-US" altLang="en-US" sz="1292" b="1" dirty="0"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AB786A-B718-46A6-8B73-7F3E919F6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6554" y="1573015"/>
            <a:ext cx="832338" cy="422031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92" b="1" dirty="0">
                <a:cs typeface="Arial" panose="020B0604020202020204" pitchFamily="34" charset="0"/>
              </a:rPr>
              <a:t>S</a:t>
            </a:r>
            <a:r>
              <a:rPr lang="id-ID" altLang="en-US" sz="1292" b="1" dirty="0">
                <a:cs typeface="Arial" panose="020B0604020202020204" pitchFamily="34" charset="0"/>
              </a:rPr>
              <a:t>i</a:t>
            </a:r>
            <a:r>
              <a:rPr lang="en-US" altLang="en-US" sz="1292" b="1" dirty="0">
                <a:cs typeface="Arial" panose="020B0604020202020204" pitchFamily="34" charset="0"/>
              </a:rPr>
              <a:t>stem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d-ID" altLang="en-US" sz="1292" b="1" dirty="0">
                <a:cs typeface="Arial" panose="020B0604020202020204" pitchFamily="34" charset="0"/>
              </a:rPr>
              <a:t>Kendali</a:t>
            </a:r>
            <a:endParaRPr lang="en-US" altLang="en-US" sz="1292" b="1" dirty="0"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E9D376-E77D-4D57-AB81-591242B52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851" y="1573015"/>
            <a:ext cx="835269" cy="422031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92" b="1">
                <a:cs typeface="Arial" panose="020B0604020202020204" pitchFamily="34" charset="0"/>
              </a:rPr>
              <a:t>Structure</a:t>
            </a:r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524007BC-C201-4FDC-866A-A8E68684B0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8777" y="1784031"/>
            <a:ext cx="27695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62"/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73A76195-1602-46F2-9A70-A33E0A43F7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8074" y="1784031"/>
            <a:ext cx="27842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62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0456A178-F9DD-4BE3-80C9-0EE49B9010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8836" y="1784031"/>
            <a:ext cx="27842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62"/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DC53D399-8548-4005-ADB5-CB86B6B84F2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9598" y="1784031"/>
            <a:ext cx="276957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62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CC502C4C-3FF9-40D1-82AC-04B46AA9C57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8893" y="1784031"/>
            <a:ext cx="27695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62"/>
          </a:p>
        </p:txBody>
      </p:sp>
      <p:sp>
        <p:nvSpPr>
          <p:cNvPr id="16" name="AutoShape 15">
            <a:extLst>
              <a:ext uri="{FF2B5EF4-FFF2-40B4-BE49-F238E27FC236}">
                <a16:creationId xmlns:a16="http://schemas.microsoft.com/office/drawing/2014/main" id="{9CA896BD-F035-4BAD-A412-99D175C60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9993" y="1573016"/>
            <a:ext cx="278423" cy="448408"/>
          </a:xfrm>
          <a:prstGeom prst="rightArrow">
            <a:avLst>
              <a:gd name="adj1" fmla="val 55556"/>
              <a:gd name="adj2" fmla="val 62759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62"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20C9FC-37C0-4D84-A1B9-F533427E3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7547" y="1573015"/>
            <a:ext cx="1000858" cy="422031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d-ID" altLang="en-US" sz="1292" b="1" dirty="0">
                <a:cs typeface="Arial" panose="020B0604020202020204" pitchFamily="34" charset="0"/>
              </a:rPr>
              <a:t>Beroperasi</a:t>
            </a:r>
            <a:endParaRPr lang="en-US" altLang="en-US" sz="1292" b="1" dirty="0"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id-ID" altLang="en-US" sz="1292" b="1" dirty="0">
                <a:cs typeface="Arial" panose="020B0604020202020204" pitchFamily="34" charset="0"/>
              </a:rPr>
              <a:t>Sempurna</a:t>
            </a:r>
            <a:endParaRPr lang="en-US" altLang="en-US" sz="1292" b="1" dirty="0">
              <a:cs typeface="Arial" panose="020B0604020202020204" pitchFamily="34" charset="0"/>
            </a:endParaRPr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id="{D9C492B3-375F-42B1-AC76-BDF5452F3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9993" y="2179685"/>
            <a:ext cx="278423" cy="448408"/>
          </a:xfrm>
          <a:prstGeom prst="rightArrow">
            <a:avLst>
              <a:gd name="adj1" fmla="val 55556"/>
              <a:gd name="adj2" fmla="val 62759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62"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B1C568-374B-440D-9F43-4EF3CC9C3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7547" y="2179685"/>
            <a:ext cx="1000858" cy="4220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d-ID" altLang="en-US" sz="1292" b="1" dirty="0">
                <a:cs typeface="Arial" panose="020B0604020202020204" pitchFamily="34" charset="0"/>
              </a:rPr>
              <a:t>Bingung</a:t>
            </a:r>
            <a:endParaRPr lang="en-US" altLang="en-US" sz="1292" b="1" dirty="0">
              <a:cs typeface="Arial" panose="020B0604020202020204" pitchFamily="34" charset="0"/>
            </a:endParaRPr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3E813194-9E2C-4BF2-8FD8-405C9FE11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9993" y="2768770"/>
            <a:ext cx="278423" cy="448408"/>
          </a:xfrm>
          <a:prstGeom prst="rightArrow">
            <a:avLst>
              <a:gd name="adj1" fmla="val 55556"/>
              <a:gd name="adj2" fmla="val 62759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62"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307344-F018-4643-811A-E38E3A60E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7547" y="2768769"/>
            <a:ext cx="1000858" cy="4220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d-ID" altLang="en-US" sz="1292" b="1" dirty="0">
                <a:cs typeface="Arial" panose="020B0604020202020204" pitchFamily="34" charset="0"/>
              </a:rPr>
              <a:t>Salah Mulai</a:t>
            </a:r>
            <a:endParaRPr lang="en-US" altLang="en-US" sz="1292" b="1" dirty="0">
              <a:cs typeface="Arial" panose="020B0604020202020204" pitchFamily="34" charset="0"/>
            </a:endParaRPr>
          </a:p>
        </p:txBody>
      </p:sp>
      <p:sp>
        <p:nvSpPr>
          <p:cNvPr id="22" name="AutoShape 21">
            <a:extLst>
              <a:ext uri="{FF2B5EF4-FFF2-40B4-BE49-F238E27FC236}">
                <a16:creationId xmlns:a16="http://schemas.microsoft.com/office/drawing/2014/main" id="{DD80116B-8CBE-48F8-AC2C-03CDAEFBB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9993" y="3375439"/>
            <a:ext cx="278423" cy="448408"/>
          </a:xfrm>
          <a:prstGeom prst="rightArrow">
            <a:avLst>
              <a:gd name="adj1" fmla="val 55556"/>
              <a:gd name="adj2" fmla="val 62759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62"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9C912E-434A-4529-AAC3-1D0F77241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7547" y="3375438"/>
            <a:ext cx="1000858" cy="4220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d-ID" altLang="en-US" sz="1292" b="1" dirty="0">
                <a:cs typeface="Arial" panose="020B0604020202020204" pitchFamily="34" charset="0"/>
              </a:rPr>
              <a:t>Frustasi</a:t>
            </a:r>
            <a:endParaRPr lang="en-US" altLang="en-US" sz="1292" b="1" dirty="0">
              <a:cs typeface="Arial" panose="020B0604020202020204" pitchFamily="34" charset="0"/>
            </a:endParaRPr>
          </a:p>
        </p:txBody>
      </p:sp>
      <p:sp>
        <p:nvSpPr>
          <p:cNvPr id="24" name="AutoShape 23">
            <a:extLst>
              <a:ext uri="{FF2B5EF4-FFF2-40B4-BE49-F238E27FC236}">
                <a16:creationId xmlns:a16="http://schemas.microsoft.com/office/drawing/2014/main" id="{3EE08FB7-57D8-4B01-9F3E-15C97C842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9993" y="3982108"/>
            <a:ext cx="278423" cy="448408"/>
          </a:xfrm>
          <a:prstGeom prst="rightArrow">
            <a:avLst>
              <a:gd name="adj1" fmla="val 55556"/>
              <a:gd name="adj2" fmla="val 62759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62"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90B3CD-07B5-4016-84E2-005C9EA5B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7547" y="3982108"/>
            <a:ext cx="1000858" cy="4220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d-ID" altLang="en-US" sz="1292" b="1" dirty="0">
                <a:cs typeface="Arial" panose="020B0604020202020204" pitchFamily="34" charset="0"/>
              </a:rPr>
              <a:t>Tidak Efisien</a:t>
            </a:r>
            <a:endParaRPr lang="en-US" altLang="en-US" sz="1292" b="1" dirty="0">
              <a:cs typeface="Arial" panose="020B0604020202020204" pitchFamily="34" charset="0"/>
            </a:endParaRPr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3359A248-B82F-4C87-A18C-706F70C40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9993" y="4571193"/>
            <a:ext cx="278423" cy="448408"/>
          </a:xfrm>
          <a:prstGeom prst="rightArrow">
            <a:avLst>
              <a:gd name="adj1" fmla="val 55556"/>
              <a:gd name="adj2" fmla="val 62759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62"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C18768F-C3DF-48CE-B202-77E3DEC54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7547" y="4571192"/>
            <a:ext cx="1000858" cy="4220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d-ID" altLang="en-US" sz="1292" b="1" dirty="0">
                <a:cs typeface="Arial" panose="020B0604020202020204" pitchFamily="34" charset="0"/>
              </a:rPr>
              <a:t>Salah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d-ID" altLang="en-US" sz="1292" b="1" dirty="0">
                <a:cs typeface="Arial" panose="020B0604020202020204" pitchFamily="34" charset="0"/>
              </a:rPr>
              <a:t>Langkah</a:t>
            </a:r>
            <a:endParaRPr lang="en-US" altLang="en-US" sz="1292" b="1" dirty="0"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6A2424-08F6-42E7-B7A2-B0EEE70DB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736" y="2179685"/>
            <a:ext cx="832338" cy="422031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92" b="1" dirty="0" err="1">
                <a:cs typeface="Arial" panose="020B0604020202020204" pitchFamily="34" charset="0"/>
              </a:rPr>
              <a:t>Strateg</a:t>
            </a:r>
            <a:r>
              <a:rPr lang="id-ID" altLang="en-US" sz="1292" b="1" dirty="0">
                <a:cs typeface="Arial" panose="020B0604020202020204" pitchFamily="34" charset="0"/>
              </a:rPr>
              <a:t>i</a:t>
            </a:r>
            <a:endParaRPr lang="en-US" altLang="en-US" sz="1292" b="1" dirty="0"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9FDDC4C-82DA-4127-9AE3-A915EEA7F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497" y="2179685"/>
            <a:ext cx="832338" cy="422031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92" b="1">
                <a:cs typeface="Arial" panose="020B0604020202020204" pitchFamily="34" charset="0"/>
              </a:rPr>
              <a:t>Values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2F154EB-560B-4C83-9D72-3C8E65CE2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259" y="2179685"/>
            <a:ext cx="832338" cy="422031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92" b="1" dirty="0">
                <a:cs typeface="Arial" panose="020B0604020202020204" pitchFamily="34" charset="0"/>
              </a:rPr>
              <a:t>Pro</a:t>
            </a:r>
            <a:r>
              <a:rPr lang="id-ID" altLang="en-US" sz="1292" b="1" dirty="0">
                <a:cs typeface="Arial" panose="020B0604020202020204" pitchFamily="34" charset="0"/>
              </a:rPr>
              <a:t>s</a:t>
            </a:r>
            <a:r>
              <a:rPr lang="en-US" altLang="en-US" sz="1292" b="1" dirty="0" err="1">
                <a:cs typeface="Arial" panose="020B0604020202020204" pitchFamily="34" charset="0"/>
              </a:rPr>
              <a:t>es</a:t>
            </a:r>
            <a:endParaRPr lang="en-US" altLang="en-US" sz="1292" b="1" dirty="0"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282D09D-49DD-4E8E-979F-6DFECBB19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6554" y="2179685"/>
            <a:ext cx="832338" cy="422031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92" b="1" dirty="0">
                <a:cs typeface="Arial" panose="020B0604020202020204" pitchFamily="34" charset="0"/>
              </a:rPr>
              <a:t>S</a:t>
            </a:r>
            <a:r>
              <a:rPr lang="id-ID" altLang="en-US" sz="1292" b="1" dirty="0">
                <a:cs typeface="Arial" panose="020B0604020202020204" pitchFamily="34" charset="0"/>
              </a:rPr>
              <a:t>i</a:t>
            </a:r>
            <a:r>
              <a:rPr lang="en-US" altLang="en-US" sz="1292" b="1" dirty="0">
                <a:cs typeface="Arial" panose="020B0604020202020204" pitchFamily="34" charset="0"/>
              </a:rPr>
              <a:t>stem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d-ID" altLang="en-US" sz="1292" b="1" dirty="0">
                <a:cs typeface="Arial" panose="020B0604020202020204" pitchFamily="34" charset="0"/>
              </a:rPr>
              <a:t>Kendali</a:t>
            </a:r>
            <a:endParaRPr lang="en-US" altLang="en-US" sz="1292" b="1" dirty="0"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500CFF8-AAC4-403C-A8BA-987D89070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851" y="2179685"/>
            <a:ext cx="835269" cy="422031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92" b="1">
                <a:cs typeface="Arial" panose="020B0604020202020204" pitchFamily="34" charset="0"/>
              </a:rPr>
              <a:t>Structure</a:t>
            </a:r>
          </a:p>
        </p:txBody>
      </p:sp>
      <p:sp>
        <p:nvSpPr>
          <p:cNvPr id="33" name="Line 32">
            <a:extLst>
              <a:ext uri="{FF2B5EF4-FFF2-40B4-BE49-F238E27FC236}">
                <a16:creationId xmlns:a16="http://schemas.microsoft.com/office/drawing/2014/main" id="{30A2E0C8-C83E-49D4-ACC9-F21778795D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8777" y="2390700"/>
            <a:ext cx="27695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62"/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ACDCE03A-62BE-4674-BCC2-9BE56FB4BD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8074" y="2390700"/>
            <a:ext cx="27842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62"/>
          </a:p>
        </p:txBody>
      </p:sp>
      <p:sp>
        <p:nvSpPr>
          <p:cNvPr id="35" name="Line 34">
            <a:extLst>
              <a:ext uri="{FF2B5EF4-FFF2-40B4-BE49-F238E27FC236}">
                <a16:creationId xmlns:a16="http://schemas.microsoft.com/office/drawing/2014/main" id="{D3C4ECE1-5B6C-490B-82C5-FAB5E31E97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8836" y="2390700"/>
            <a:ext cx="27842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62"/>
          </a:p>
        </p:txBody>
      </p:sp>
      <p:sp>
        <p:nvSpPr>
          <p:cNvPr id="36" name="Line 35">
            <a:extLst>
              <a:ext uri="{FF2B5EF4-FFF2-40B4-BE49-F238E27FC236}">
                <a16:creationId xmlns:a16="http://schemas.microsoft.com/office/drawing/2014/main" id="{0131ED6F-184F-4767-A308-57A220231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9598" y="2390700"/>
            <a:ext cx="276957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62"/>
          </a:p>
        </p:txBody>
      </p:sp>
      <p:sp>
        <p:nvSpPr>
          <p:cNvPr id="37" name="Line 36">
            <a:extLst>
              <a:ext uri="{FF2B5EF4-FFF2-40B4-BE49-F238E27FC236}">
                <a16:creationId xmlns:a16="http://schemas.microsoft.com/office/drawing/2014/main" id="{42434C71-E24E-46CE-8F63-F709CEE011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8893" y="2390700"/>
            <a:ext cx="27695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62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6576262-63C9-4F90-9F59-34F88390D685}"/>
              </a:ext>
            </a:extLst>
          </p:cNvPr>
          <p:cNvGrpSpPr>
            <a:grpSpLocks/>
          </p:cNvGrpSpPr>
          <p:nvPr/>
        </p:nvGrpSpPr>
        <p:grpSpPr bwMode="auto">
          <a:xfrm rot="13516935">
            <a:off x="2011851" y="2211923"/>
            <a:ext cx="422031" cy="383931"/>
            <a:chOff x="1344" y="3072"/>
            <a:chExt cx="288" cy="288"/>
          </a:xfrm>
        </p:grpSpPr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2CF701ED-30A0-4E4D-9F81-061C8D021D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216"/>
              <a:ext cx="288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 sz="1662"/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95592ABE-65B6-4AE3-A9A9-47A9B694C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3072"/>
              <a:ext cx="0" cy="28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 sz="1662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E32178F-F9DE-426C-98C6-5FF89CD1C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293" y="2768769"/>
            <a:ext cx="741485" cy="422031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92" b="1" dirty="0" err="1">
                <a:cs typeface="Arial" panose="020B0604020202020204" pitchFamily="34" charset="0"/>
              </a:rPr>
              <a:t>Visi</a:t>
            </a:r>
            <a:endParaRPr lang="en-US" altLang="en-US" sz="1292" b="1" dirty="0"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8593200-3304-464E-928E-1AEC41D25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497" y="2768769"/>
            <a:ext cx="832338" cy="422031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92" b="1">
                <a:cs typeface="Arial" panose="020B0604020202020204" pitchFamily="34" charset="0"/>
              </a:rPr>
              <a:t>Values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0E2A5C6-0C9F-435A-9C2C-2E6A0965E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259" y="2768769"/>
            <a:ext cx="832338" cy="422031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92" b="1" dirty="0">
                <a:cs typeface="Arial" panose="020B0604020202020204" pitchFamily="34" charset="0"/>
              </a:rPr>
              <a:t>Pro</a:t>
            </a:r>
            <a:r>
              <a:rPr lang="id-ID" altLang="en-US" sz="1292" b="1" dirty="0">
                <a:cs typeface="Arial" panose="020B0604020202020204" pitchFamily="34" charset="0"/>
              </a:rPr>
              <a:t>s</a:t>
            </a:r>
            <a:r>
              <a:rPr lang="en-US" altLang="en-US" sz="1292" b="1" dirty="0" err="1">
                <a:cs typeface="Arial" panose="020B0604020202020204" pitchFamily="34" charset="0"/>
              </a:rPr>
              <a:t>es</a:t>
            </a:r>
            <a:endParaRPr lang="en-US" altLang="en-US" sz="1292" b="1" dirty="0"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7109D8E-7FD5-4E90-8CE4-1222AB87B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6554" y="2768769"/>
            <a:ext cx="832338" cy="422031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92" b="1" dirty="0">
                <a:cs typeface="Arial" panose="020B0604020202020204" pitchFamily="34" charset="0"/>
              </a:rPr>
              <a:t>S</a:t>
            </a:r>
            <a:r>
              <a:rPr lang="id-ID" altLang="en-US" sz="1292" b="1" dirty="0">
                <a:cs typeface="Arial" panose="020B0604020202020204" pitchFamily="34" charset="0"/>
              </a:rPr>
              <a:t>i</a:t>
            </a:r>
            <a:r>
              <a:rPr lang="en-US" altLang="en-US" sz="1292" b="1" dirty="0">
                <a:cs typeface="Arial" panose="020B0604020202020204" pitchFamily="34" charset="0"/>
              </a:rPr>
              <a:t>stem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d-ID" altLang="en-US" sz="1292" b="1" dirty="0">
                <a:cs typeface="Arial" panose="020B0604020202020204" pitchFamily="34" charset="0"/>
              </a:rPr>
              <a:t>Kendali</a:t>
            </a:r>
            <a:endParaRPr lang="en-US" altLang="en-US" sz="1292" b="1" dirty="0"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CD64FD1-C333-45DB-BA10-DD6C10A39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851" y="2768769"/>
            <a:ext cx="835269" cy="422031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92" b="1">
                <a:cs typeface="Arial" panose="020B0604020202020204" pitchFamily="34" charset="0"/>
              </a:rPr>
              <a:t>Structure</a:t>
            </a:r>
          </a:p>
        </p:txBody>
      </p:sp>
      <p:sp>
        <p:nvSpPr>
          <p:cNvPr id="46" name="Line 45">
            <a:extLst>
              <a:ext uri="{FF2B5EF4-FFF2-40B4-BE49-F238E27FC236}">
                <a16:creationId xmlns:a16="http://schemas.microsoft.com/office/drawing/2014/main" id="{521FCAF9-55B8-41EB-B39D-078A3DEE98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8777" y="2979785"/>
            <a:ext cx="27695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62"/>
          </a:p>
        </p:txBody>
      </p:sp>
      <p:sp>
        <p:nvSpPr>
          <p:cNvPr id="47" name="Line 46">
            <a:extLst>
              <a:ext uri="{FF2B5EF4-FFF2-40B4-BE49-F238E27FC236}">
                <a16:creationId xmlns:a16="http://schemas.microsoft.com/office/drawing/2014/main" id="{AD2943FD-1526-449E-8354-53954512F7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8074" y="2979785"/>
            <a:ext cx="27842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62"/>
          </a:p>
        </p:txBody>
      </p:sp>
      <p:sp>
        <p:nvSpPr>
          <p:cNvPr id="48" name="Line 47">
            <a:extLst>
              <a:ext uri="{FF2B5EF4-FFF2-40B4-BE49-F238E27FC236}">
                <a16:creationId xmlns:a16="http://schemas.microsoft.com/office/drawing/2014/main" id="{3351F768-BB6F-4C81-99FA-4BCB33AE93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8836" y="2979785"/>
            <a:ext cx="27842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62"/>
          </a:p>
        </p:txBody>
      </p:sp>
      <p:sp>
        <p:nvSpPr>
          <p:cNvPr id="49" name="Line 48">
            <a:extLst>
              <a:ext uri="{FF2B5EF4-FFF2-40B4-BE49-F238E27FC236}">
                <a16:creationId xmlns:a16="http://schemas.microsoft.com/office/drawing/2014/main" id="{49380F16-9FE7-4AA8-97FA-AFD842FE3E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9598" y="2979785"/>
            <a:ext cx="276957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62"/>
          </a:p>
        </p:txBody>
      </p:sp>
      <p:sp>
        <p:nvSpPr>
          <p:cNvPr id="50" name="Line 49">
            <a:extLst>
              <a:ext uri="{FF2B5EF4-FFF2-40B4-BE49-F238E27FC236}">
                <a16:creationId xmlns:a16="http://schemas.microsoft.com/office/drawing/2014/main" id="{E65BAA7E-4BD0-4F5F-B25C-B8643E74B091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8893" y="2979785"/>
            <a:ext cx="27695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62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E0E6FFA-7322-45F1-A9B9-F9A5EE86749C}"/>
              </a:ext>
            </a:extLst>
          </p:cNvPr>
          <p:cNvGrpSpPr>
            <a:grpSpLocks/>
          </p:cNvGrpSpPr>
          <p:nvPr/>
        </p:nvGrpSpPr>
        <p:grpSpPr bwMode="auto">
          <a:xfrm rot="13516935">
            <a:off x="3110156" y="2772433"/>
            <a:ext cx="422031" cy="414703"/>
            <a:chOff x="1344" y="3072"/>
            <a:chExt cx="288" cy="288"/>
          </a:xfrm>
        </p:grpSpPr>
        <p:sp>
          <p:nvSpPr>
            <p:cNvPr id="52" name="Line 51">
              <a:extLst>
                <a:ext uri="{FF2B5EF4-FFF2-40B4-BE49-F238E27FC236}">
                  <a16:creationId xmlns:a16="http://schemas.microsoft.com/office/drawing/2014/main" id="{F98F924A-549B-4CB6-B15B-50BA72F505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216"/>
              <a:ext cx="288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 sz="1662"/>
            </a:p>
          </p:txBody>
        </p:sp>
        <p:sp>
          <p:nvSpPr>
            <p:cNvPr id="53" name="Line 52">
              <a:extLst>
                <a:ext uri="{FF2B5EF4-FFF2-40B4-BE49-F238E27FC236}">
                  <a16:creationId xmlns:a16="http://schemas.microsoft.com/office/drawing/2014/main" id="{40E5110F-625B-4993-8166-A7B0DB747F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3072"/>
              <a:ext cx="0" cy="28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 sz="1662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7F2D8C56-72A3-4BDB-A183-EEA20F3A6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293" y="3375438"/>
            <a:ext cx="741485" cy="422031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92" b="1" dirty="0" err="1">
                <a:cs typeface="Arial" panose="020B0604020202020204" pitchFamily="34" charset="0"/>
              </a:rPr>
              <a:t>Visi</a:t>
            </a:r>
            <a:endParaRPr lang="en-US" altLang="en-US" sz="1292" b="1" dirty="0"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6E3907B-DE68-4F07-BDA3-9363FD4C8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736" y="3375438"/>
            <a:ext cx="832338" cy="422031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92" b="1" dirty="0" err="1">
                <a:cs typeface="Arial" panose="020B0604020202020204" pitchFamily="34" charset="0"/>
              </a:rPr>
              <a:t>Strateg</a:t>
            </a:r>
            <a:r>
              <a:rPr lang="id-ID" altLang="en-US" sz="1292" b="1" dirty="0">
                <a:cs typeface="Arial" panose="020B0604020202020204" pitchFamily="34" charset="0"/>
              </a:rPr>
              <a:t>i</a:t>
            </a:r>
            <a:endParaRPr lang="en-US" altLang="en-US" sz="1292" b="1" dirty="0"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7809CC-7A39-4E9D-A11C-33F78F2A8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259" y="3375438"/>
            <a:ext cx="832338" cy="422031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92" b="1" dirty="0">
                <a:cs typeface="Arial" panose="020B0604020202020204" pitchFamily="34" charset="0"/>
              </a:rPr>
              <a:t>Pro</a:t>
            </a:r>
            <a:r>
              <a:rPr lang="id-ID" altLang="en-US" sz="1292" b="1" dirty="0">
                <a:cs typeface="Arial" panose="020B0604020202020204" pitchFamily="34" charset="0"/>
              </a:rPr>
              <a:t>s</a:t>
            </a:r>
            <a:r>
              <a:rPr lang="en-US" altLang="en-US" sz="1292" b="1" dirty="0" err="1">
                <a:cs typeface="Arial" panose="020B0604020202020204" pitchFamily="34" charset="0"/>
              </a:rPr>
              <a:t>es</a:t>
            </a:r>
            <a:endParaRPr lang="en-US" altLang="en-US" sz="1292" b="1" dirty="0">
              <a:cs typeface="Arial" panose="020B06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D6BD98B-A825-4888-BEE5-2D2A92EC3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6554" y="3375438"/>
            <a:ext cx="832338" cy="422031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92" b="1" dirty="0">
                <a:cs typeface="Arial" panose="020B0604020202020204" pitchFamily="34" charset="0"/>
              </a:rPr>
              <a:t>S</a:t>
            </a:r>
            <a:r>
              <a:rPr lang="id-ID" altLang="en-US" sz="1292" b="1" dirty="0">
                <a:cs typeface="Arial" panose="020B0604020202020204" pitchFamily="34" charset="0"/>
              </a:rPr>
              <a:t>i</a:t>
            </a:r>
            <a:r>
              <a:rPr lang="en-US" altLang="en-US" sz="1292" b="1" dirty="0">
                <a:cs typeface="Arial" panose="020B0604020202020204" pitchFamily="34" charset="0"/>
              </a:rPr>
              <a:t>stem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d-ID" altLang="en-US" sz="1292" b="1" dirty="0">
                <a:cs typeface="Arial" panose="020B0604020202020204" pitchFamily="34" charset="0"/>
              </a:rPr>
              <a:t>Kendali</a:t>
            </a:r>
            <a:endParaRPr lang="en-US" altLang="en-US" sz="1292" b="1" dirty="0">
              <a:cs typeface="Arial" panose="020B06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4F42EE8-4867-4789-A5FD-DA8982B1C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851" y="3375438"/>
            <a:ext cx="835269" cy="422031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92" b="1">
                <a:cs typeface="Arial" panose="020B0604020202020204" pitchFamily="34" charset="0"/>
              </a:rPr>
              <a:t>Structure</a:t>
            </a:r>
          </a:p>
        </p:txBody>
      </p:sp>
      <p:sp>
        <p:nvSpPr>
          <p:cNvPr id="59" name="Line 58">
            <a:extLst>
              <a:ext uri="{FF2B5EF4-FFF2-40B4-BE49-F238E27FC236}">
                <a16:creationId xmlns:a16="http://schemas.microsoft.com/office/drawing/2014/main" id="{27CF2D8D-CABF-418B-9FFD-BD571FEDFE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8777" y="3586454"/>
            <a:ext cx="27695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62"/>
          </a:p>
        </p:txBody>
      </p:sp>
      <p:sp>
        <p:nvSpPr>
          <p:cNvPr id="60" name="Line 59">
            <a:extLst>
              <a:ext uri="{FF2B5EF4-FFF2-40B4-BE49-F238E27FC236}">
                <a16:creationId xmlns:a16="http://schemas.microsoft.com/office/drawing/2014/main" id="{66FA76B5-1C93-4B43-BE45-ACE33359CB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8074" y="3586454"/>
            <a:ext cx="27842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62"/>
          </a:p>
        </p:txBody>
      </p:sp>
      <p:sp>
        <p:nvSpPr>
          <p:cNvPr id="61" name="Line 60">
            <a:extLst>
              <a:ext uri="{FF2B5EF4-FFF2-40B4-BE49-F238E27FC236}">
                <a16:creationId xmlns:a16="http://schemas.microsoft.com/office/drawing/2014/main" id="{E507CD99-38D4-43A0-B4C3-38F9EF0E29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8836" y="3586454"/>
            <a:ext cx="27842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62"/>
          </a:p>
        </p:txBody>
      </p:sp>
      <p:sp>
        <p:nvSpPr>
          <p:cNvPr id="62" name="Line 61">
            <a:extLst>
              <a:ext uri="{FF2B5EF4-FFF2-40B4-BE49-F238E27FC236}">
                <a16:creationId xmlns:a16="http://schemas.microsoft.com/office/drawing/2014/main" id="{2FC3E663-5D61-43A6-A946-5B3B001153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9598" y="3586454"/>
            <a:ext cx="276957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62"/>
          </a:p>
        </p:txBody>
      </p:sp>
      <p:sp>
        <p:nvSpPr>
          <p:cNvPr id="63" name="Line 62">
            <a:extLst>
              <a:ext uri="{FF2B5EF4-FFF2-40B4-BE49-F238E27FC236}">
                <a16:creationId xmlns:a16="http://schemas.microsoft.com/office/drawing/2014/main" id="{E5B5B2F3-9F85-4780-9D23-3D4F7F47AF4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8893" y="3586454"/>
            <a:ext cx="27695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62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102CA52-5A54-41BE-AC0D-C55792D8634B}"/>
              </a:ext>
            </a:extLst>
          </p:cNvPr>
          <p:cNvGrpSpPr>
            <a:grpSpLocks/>
          </p:cNvGrpSpPr>
          <p:nvPr/>
        </p:nvGrpSpPr>
        <p:grpSpPr bwMode="auto">
          <a:xfrm rot="13516935">
            <a:off x="4221651" y="3404746"/>
            <a:ext cx="422031" cy="416169"/>
            <a:chOff x="1344" y="3072"/>
            <a:chExt cx="288" cy="288"/>
          </a:xfrm>
        </p:grpSpPr>
        <p:sp>
          <p:nvSpPr>
            <p:cNvPr id="65" name="Line 64">
              <a:extLst>
                <a:ext uri="{FF2B5EF4-FFF2-40B4-BE49-F238E27FC236}">
                  <a16:creationId xmlns:a16="http://schemas.microsoft.com/office/drawing/2014/main" id="{7B8324BE-0618-427C-806E-26AC2CA97E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216"/>
              <a:ext cx="288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 sz="1662"/>
            </a:p>
          </p:txBody>
        </p:sp>
        <p:sp>
          <p:nvSpPr>
            <p:cNvPr id="66" name="Line 65">
              <a:extLst>
                <a:ext uri="{FF2B5EF4-FFF2-40B4-BE49-F238E27FC236}">
                  <a16:creationId xmlns:a16="http://schemas.microsoft.com/office/drawing/2014/main" id="{60F50FDD-D9E1-4892-ADB2-CC38919D9F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3072"/>
              <a:ext cx="0" cy="28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 sz="1662"/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BAFC58E7-2327-4CAC-B552-EEDEC408C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293" y="3982108"/>
            <a:ext cx="741485" cy="422031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92" b="1" dirty="0" err="1">
                <a:cs typeface="Arial" panose="020B0604020202020204" pitchFamily="34" charset="0"/>
              </a:rPr>
              <a:t>Visi</a:t>
            </a:r>
            <a:endParaRPr lang="en-US" altLang="en-US" sz="1292" b="1" dirty="0">
              <a:cs typeface="Arial" panose="020B0604020202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44E2C07-4C77-4A46-BD2C-2849909B5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736" y="3982108"/>
            <a:ext cx="832338" cy="422031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92" b="1" dirty="0" err="1">
                <a:cs typeface="Arial" panose="020B0604020202020204" pitchFamily="34" charset="0"/>
              </a:rPr>
              <a:t>Strateg</a:t>
            </a:r>
            <a:r>
              <a:rPr lang="id-ID" altLang="en-US" sz="1292" b="1" dirty="0">
                <a:cs typeface="Arial" panose="020B0604020202020204" pitchFamily="34" charset="0"/>
              </a:rPr>
              <a:t>i</a:t>
            </a:r>
            <a:endParaRPr lang="en-US" altLang="en-US" sz="1292" b="1" dirty="0">
              <a:cs typeface="Arial" panose="020B06040202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FFCC90F-212C-4DCE-A69D-D4C10DF37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497" y="3982108"/>
            <a:ext cx="832338" cy="422031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92" b="1">
                <a:cs typeface="Arial" panose="020B0604020202020204" pitchFamily="34" charset="0"/>
              </a:rPr>
              <a:t>Values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EC88D34-DD02-44C6-B88E-4EDAD37F6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6554" y="3982108"/>
            <a:ext cx="832338" cy="422031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92" b="1" dirty="0">
                <a:cs typeface="Arial" panose="020B0604020202020204" pitchFamily="34" charset="0"/>
              </a:rPr>
              <a:t>S</a:t>
            </a:r>
            <a:r>
              <a:rPr lang="id-ID" altLang="en-US" sz="1292" b="1" dirty="0">
                <a:cs typeface="Arial" panose="020B0604020202020204" pitchFamily="34" charset="0"/>
              </a:rPr>
              <a:t>i</a:t>
            </a:r>
            <a:r>
              <a:rPr lang="en-US" altLang="en-US" sz="1292" b="1" dirty="0">
                <a:cs typeface="Arial" panose="020B0604020202020204" pitchFamily="34" charset="0"/>
              </a:rPr>
              <a:t>stem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d-ID" altLang="en-US" sz="1292" b="1" dirty="0">
                <a:cs typeface="Arial" panose="020B0604020202020204" pitchFamily="34" charset="0"/>
              </a:rPr>
              <a:t>Kendali</a:t>
            </a:r>
            <a:endParaRPr lang="en-US" altLang="en-US" sz="1292" b="1" dirty="0"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1E40AF5-EE39-4829-A3E0-4112DAC3E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851" y="3982108"/>
            <a:ext cx="835269" cy="422031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92" b="1">
                <a:cs typeface="Arial" panose="020B0604020202020204" pitchFamily="34" charset="0"/>
              </a:rPr>
              <a:t>Structure</a:t>
            </a:r>
          </a:p>
        </p:txBody>
      </p:sp>
      <p:sp>
        <p:nvSpPr>
          <p:cNvPr id="72" name="Line 71">
            <a:extLst>
              <a:ext uri="{FF2B5EF4-FFF2-40B4-BE49-F238E27FC236}">
                <a16:creationId xmlns:a16="http://schemas.microsoft.com/office/drawing/2014/main" id="{DAFB1F22-77D8-4BEC-9DF5-1204AAB088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8777" y="4193123"/>
            <a:ext cx="27695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62"/>
          </a:p>
        </p:txBody>
      </p:sp>
      <p:sp>
        <p:nvSpPr>
          <p:cNvPr id="73" name="Line 72">
            <a:extLst>
              <a:ext uri="{FF2B5EF4-FFF2-40B4-BE49-F238E27FC236}">
                <a16:creationId xmlns:a16="http://schemas.microsoft.com/office/drawing/2014/main" id="{D287E5FA-9E13-477F-B095-E58DD281CD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8074" y="4193123"/>
            <a:ext cx="27842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62"/>
          </a:p>
        </p:txBody>
      </p:sp>
      <p:sp>
        <p:nvSpPr>
          <p:cNvPr id="74" name="Line 73">
            <a:extLst>
              <a:ext uri="{FF2B5EF4-FFF2-40B4-BE49-F238E27FC236}">
                <a16:creationId xmlns:a16="http://schemas.microsoft.com/office/drawing/2014/main" id="{F40FCF6A-B1CE-468F-8892-B5209FC525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8836" y="4193123"/>
            <a:ext cx="27842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62"/>
          </a:p>
        </p:txBody>
      </p:sp>
      <p:sp>
        <p:nvSpPr>
          <p:cNvPr id="75" name="Line 74">
            <a:extLst>
              <a:ext uri="{FF2B5EF4-FFF2-40B4-BE49-F238E27FC236}">
                <a16:creationId xmlns:a16="http://schemas.microsoft.com/office/drawing/2014/main" id="{D62D6DB8-AF5A-4F23-96FA-1514527E5A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9598" y="4193123"/>
            <a:ext cx="276957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62"/>
          </a:p>
        </p:txBody>
      </p:sp>
      <p:sp>
        <p:nvSpPr>
          <p:cNvPr id="76" name="Line 75">
            <a:extLst>
              <a:ext uri="{FF2B5EF4-FFF2-40B4-BE49-F238E27FC236}">
                <a16:creationId xmlns:a16="http://schemas.microsoft.com/office/drawing/2014/main" id="{39A63BDE-B8F9-42C0-A068-D5610B3020B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8893" y="4193123"/>
            <a:ext cx="27695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62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606D30C-3320-4072-9BB0-8EB6F864868E}"/>
              </a:ext>
            </a:extLst>
          </p:cNvPr>
          <p:cNvGrpSpPr>
            <a:grpSpLocks/>
          </p:cNvGrpSpPr>
          <p:nvPr/>
        </p:nvGrpSpPr>
        <p:grpSpPr bwMode="auto">
          <a:xfrm rot="13516935">
            <a:off x="5332412" y="3967454"/>
            <a:ext cx="422031" cy="416169"/>
            <a:chOff x="1344" y="3072"/>
            <a:chExt cx="288" cy="288"/>
          </a:xfrm>
        </p:grpSpPr>
        <p:sp>
          <p:nvSpPr>
            <p:cNvPr id="78" name="Line 77">
              <a:extLst>
                <a:ext uri="{FF2B5EF4-FFF2-40B4-BE49-F238E27FC236}">
                  <a16:creationId xmlns:a16="http://schemas.microsoft.com/office/drawing/2014/main" id="{E2E29B44-49FC-4A87-A5AD-E780949CEC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216"/>
              <a:ext cx="288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 sz="1662"/>
            </a:p>
          </p:txBody>
        </p:sp>
        <p:sp>
          <p:nvSpPr>
            <p:cNvPr id="79" name="Line 78">
              <a:extLst>
                <a:ext uri="{FF2B5EF4-FFF2-40B4-BE49-F238E27FC236}">
                  <a16:creationId xmlns:a16="http://schemas.microsoft.com/office/drawing/2014/main" id="{91F6A896-FD7C-4559-B379-91F847F178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3072"/>
              <a:ext cx="0" cy="28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 sz="1662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608A20C6-22A9-47C7-89CA-26A8337D1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293" y="4571192"/>
            <a:ext cx="741485" cy="422031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92" b="1" dirty="0" err="1">
                <a:cs typeface="Arial" panose="020B0604020202020204" pitchFamily="34" charset="0"/>
              </a:rPr>
              <a:t>Visi</a:t>
            </a:r>
            <a:endParaRPr lang="en-US" altLang="en-US" sz="1292" b="1" dirty="0">
              <a:cs typeface="Arial" panose="020B06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BDC8A11-8A16-4E1D-811E-043EE93DE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736" y="4571192"/>
            <a:ext cx="832338" cy="422031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92" b="1" dirty="0" err="1">
                <a:cs typeface="Arial" panose="020B0604020202020204" pitchFamily="34" charset="0"/>
              </a:rPr>
              <a:t>Strateg</a:t>
            </a:r>
            <a:r>
              <a:rPr lang="id-ID" altLang="en-US" sz="1292" b="1" dirty="0">
                <a:cs typeface="Arial" panose="020B0604020202020204" pitchFamily="34" charset="0"/>
              </a:rPr>
              <a:t>i</a:t>
            </a:r>
            <a:endParaRPr lang="en-US" altLang="en-US" sz="1292" b="1" dirty="0">
              <a:cs typeface="Arial" panose="020B0604020202020204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41172C4-8E0D-4CB0-80D3-C9BC2D733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497" y="4571192"/>
            <a:ext cx="832338" cy="422031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92" b="1">
                <a:cs typeface="Arial" panose="020B0604020202020204" pitchFamily="34" charset="0"/>
              </a:rPr>
              <a:t>Values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BCE51DD-44B2-48EE-84EE-91D438936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259" y="4571192"/>
            <a:ext cx="832338" cy="422031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92" b="1" dirty="0">
                <a:cs typeface="Arial" panose="020B0604020202020204" pitchFamily="34" charset="0"/>
              </a:rPr>
              <a:t>Pro</a:t>
            </a:r>
            <a:r>
              <a:rPr lang="id-ID" altLang="en-US" sz="1292" b="1" dirty="0">
                <a:cs typeface="Arial" panose="020B0604020202020204" pitchFamily="34" charset="0"/>
              </a:rPr>
              <a:t>s</a:t>
            </a:r>
            <a:r>
              <a:rPr lang="en-US" altLang="en-US" sz="1292" b="1" dirty="0" err="1">
                <a:cs typeface="Arial" panose="020B0604020202020204" pitchFamily="34" charset="0"/>
              </a:rPr>
              <a:t>es</a:t>
            </a:r>
            <a:endParaRPr lang="en-US" altLang="en-US" sz="1292" b="1" dirty="0">
              <a:cs typeface="Arial" panose="020B0604020202020204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2CC4821-2929-4C4C-B85B-DE35556E6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851" y="4571192"/>
            <a:ext cx="835269" cy="422031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92" b="1">
                <a:cs typeface="Arial" panose="020B0604020202020204" pitchFamily="34" charset="0"/>
              </a:rPr>
              <a:t>Structure</a:t>
            </a:r>
          </a:p>
        </p:txBody>
      </p:sp>
      <p:sp>
        <p:nvSpPr>
          <p:cNvPr id="85" name="Line 84">
            <a:extLst>
              <a:ext uri="{FF2B5EF4-FFF2-40B4-BE49-F238E27FC236}">
                <a16:creationId xmlns:a16="http://schemas.microsoft.com/office/drawing/2014/main" id="{BDDB928B-709B-4DB4-AF67-E3DD6F80E8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8777" y="4782208"/>
            <a:ext cx="27695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62"/>
          </a:p>
        </p:txBody>
      </p:sp>
      <p:sp>
        <p:nvSpPr>
          <p:cNvPr id="86" name="Line 85">
            <a:extLst>
              <a:ext uri="{FF2B5EF4-FFF2-40B4-BE49-F238E27FC236}">
                <a16:creationId xmlns:a16="http://schemas.microsoft.com/office/drawing/2014/main" id="{FE96EE03-5C4E-4320-A34A-5A1B82E09F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8074" y="4782208"/>
            <a:ext cx="27842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62"/>
          </a:p>
        </p:txBody>
      </p:sp>
      <p:sp>
        <p:nvSpPr>
          <p:cNvPr id="87" name="Line 86">
            <a:extLst>
              <a:ext uri="{FF2B5EF4-FFF2-40B4-BE49-F238E27FC236}">
                <a16:creationId xmlns:a16="http://schemas.microsoft.com/office/drawing/2014/main" id="{7AF7BF84-C68F-4B13-9C34-C5FAF918D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8836" y="4782208"/>
            <a:ext cx="27842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62"/>
          </a:p>
        </p:txBody>
      </p:sp>
      <p:sp>
        <p:nvSpPr>
          <p:cNvPr id="88" name="Line 87">
            <a:extLst>
              <a:ext uri="{FF2B5EF4-FFF2-40B4-BE49-F238E27FC236}">
                <a16:creationId xmlns:a16="http://schemas.microsoft.com/office/drawing/2014/main" id="{CA84EF19-BB7A-45BA-A004-68DA9EDE8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9598" y="4782208"/>
            <a:ext cx="276957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62"/>
          </a:p>
        </p:txBody>
      </p:sp>
      <p:sp>
        <p:nvSpPr>
          <p:cNvPr id="89" name="Line 88">
            <a:extLst>
              <a:ext uri="{FF2B5EF4-FFF2-40B4-BE49-F238E27FC236}">
                <a16:creationId xmlns:a16="http://schemas.microsoft.com/office/drawing/2014/main" id="{1D3576DD-E425-44C0-84DD-4072AD926FF8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8893" y="4782208"/>
            <a:ext cx="27695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62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F325B90-8D3C-4504-A684-0B8DF103970A}"/>
              </a:ext>
            </a:extLst>
          </p:cNvPr>
          <p:cNvGrpSpPr>
            <a:grpSpLocks/>
          </p:cNvGrpSpPr>
          <p:nvPr/>
        </p:nvGrpSpPr>
        <p:grpSpPr bwMode="auto">
          <a:xfrm rot="13516935">
            <a:off x="6442441" y="4601233"/>
            <a:ext cx="422031" cy="414703"/>
            <a:chOff x="1344" y="3072"/>
            <a:chExt cx="288" cy="288"/>
          </a:xfrm>
        </p:grpSpPr>
        <p:sp>
          <p:nvSpPr>
            <p:cNvPr id="91" name="Line 90">
              <a:extLst>
                <a:ext uri="{FF2B5EF4-FFF2-40B4-BE49-F238E27FC236}">
                  <a16:creationId xmlns:a16="http://schemas.microsoft.com/office/drawing/2014/main" id="{284F2314-FB83-4F52-9CD6-C7E31E4D54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216"/>
              <a:ext cx="288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 sz="1662"/>
            </a:p>
          </p:txBody>
        </p:sp>
        <p:sp>
          <p:nvSpPr>
            <p:cNvPr id="92" name="Line 91">
              <a:extLst>
                <a:ext uri="{FF2B5EF4-FFF2-40B4-BE49-F238E27FC236}">
                  <a16:creationId xmlns:a16="http://schemas.microsoft.com/office/drawing/2014/main" id="{BF015C7A-6304-4637-B842-75ABD73D46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3072"/>
              <a:ext cx="0" cy="28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 sz="1662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CCDBCD9-4F44-410A-A5A6-E19FB5D703C3}"/>
              </a:ext>
            </a:extLst>
          </p:cNvPr>
          <p:cNvGrpSpPr>
            <a:grpSpLocks/>
          </p:cNvGrpSpPr>
          <p:nvPr/>
        </p:nvGrpSpPr>
        <p:grpSpPr bwMode="auto">
          <a:xfrm rot="13516935">
            <a:off x="7551738" y="5162475"/>
            <a:ext cx="422031" cy="417634"/>
            <a:chOff x="1344" y="3072"/>
            <a:chExt cx="288" cy="288"/>
          </a:xfrm>
        </p:grpSpPr>
        <p:sp>
          <p:nvSpPr>
            <p:cNvPr id="94" name="Line 93">
              <a:extLst>
                <a:ext uri="{FF2B5EF4-FFF2-40B4-BE49-F238E27FC236}">
                  <a16:creationId xmlns:a16="http://schemas.microsoft.com/office/drawing/2014/main" id="{8A852152-4456-4634-8224-BD979C0C59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216"/>
              <a:ext cx="288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 sz="1662"/>
            </a:p>
          </p:txBody>
        </p:sp>
        <p:sp>
          <p:nvSpPr>
            <p:cNvPr id="95" name="Line 94">
              <a:extLst>
                <a:ext uri="{FF2B5EF4-FFF2-40B4-BE49-F238E27FC236}">
                  <a16:creationId xmlns:a16="http://schemas.microsoft.com/office/drawing/2014/main" id="{4A57C064-5D68-42C4-B2E2-4CB4369007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3072"/>
              <a:ext cx="0" cy="28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 sz="1662"/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D0045CCB-D6C7-4CF3-8303-0BB6EC906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293" y="5160277"/>
            <a:ext cx="741485" cy="422031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92" b="1" dirty="0" err="1">
                <a:cs typeface="Arial" panose="020B0604020202020204" pitchFamily="34" charset="0"/>
              </a:rPr>
              <a:t>Visi</a:t>
            </a:r>
            <a:endParaRPr lang="en-US" altLang="en-US" sz="1292" b="1" dirty="0">
              <a:cs typeface="Arial" panose="020B060402020202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5728BF2-A264-420A-9E8D-EB028E7B3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736" y="5160277"/>
            <a:ext cx="832338" cy="422031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92" b="1" dirty="0" err="1">
                <a:cs typeface="Arial" panose="020B0604020202020204" pitchFamily="34" charset="0"/>
              </a:rPr>
              <a:t>Strateg</a:t>
            </a:r>
            <a:r>
              <a:rPr lang="id-ID" altLang="en-US" sz="1292" b="1" dirty="0">
                <a:cs typeface="Arial" panose="020B0604020202020204" pitchFamily="34" charset="0"/>
              </a:rPr>
              <a:t>i</a:t>
            </a:r>
            <a:endParaRPr lang="en-US" altLang="en-US" sz="1292" b="1" dirty="0">
              <a:cs typeface="Arial" panose="020B060402020202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30E160D-9466-4121-B47D-CE71239A8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497" y="5160277"/>
            <a:ext cx="832338" cy="422031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92" b="1">
                <a:cs typeface="Arial" panose="020B0604020202020204" pitchFamily="34" charset="0"/>
              </a:rPr>
              <a:t>Values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F994CA9-4B11-4374-976C-FAC8042DF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259" y="5160277"/>
            <a:ext cx="832338" cy="422031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92" b="1" dirty="0">
                <a:cs typeface="Arial" panose="020B0604020202020204" pitchFamily="34" charset="0"/>
              </a:rPr>
              <a:t>Pro</a:t>
            </a:r>
            <a:r>
              <a:rPr lang="id-ID" altLang="en-US" sz="1292" b="1" dirty="0">
                <a:cs typeface="Arial" panose="020B0604020202020204" pitchFamily="34" charset="0"/>
              </a:rPr>
              <a:t>s</a:t>
            </a:r>
            <a:r>
              <a:rPr lang="en-US" altLang="en-US" sz="1292" b="1" dirty="0" err="1">
                <a:cs typeface="Arial" panose="020B0604020202020204" pitchFamily="34" charset="0"/>
              </a:rPr>
              <a:t>es</a:t>
            </a:r>
            <a:endParaRPr lang="en-US" altLang="en-US" sz="1292" b="1" dirty="0">
              <a:cs typeface="Arial" panose="020B060402020202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CF90467-F37F-461A-A8DD-111438C47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6554" y="5160277"/>
            <a:ext cx="832338" cy="422031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92" b="1" dirty="0">
                <a:cs typeface="Arial" panose="020B0604020202020204" pitchFamily="34" charset="0"/>
              </a:rPr>
              <a:t>S</a:t>
            </a:r>
            <a:r>
              <a:rPr lang="id-ID" altLang="en-US" sz="1292" b="1" dirty="0">
                <a:cs typeface="Arial" panose="020B0604020202020204" pitchFamily="34" charset="0"/>
              </a:rPr>
              <a:t>i</a:t>
            </a:r>
            <a:r>
              <a:rPr lang="en-US" altLang="en-US" sz="1292" b="1" dirty="0">
                <a:cs typeface="Arial" panose="020B0604020202020204" pitchFamily="34" charset="0"/>
              </a:rPr>
              <a:t>stem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d-ID" altLang="en-US" sz="1292" b="1" dirty="0">
                <a:cs typeface="Arial" panose="020B0604020202020204" pitchFamily="34" charset="0"/>
              </a:rPr>
              <a:t>Kendali</a:t>
            </a:r>
            <a:endParaRPr lang="en-US" altLang="en-US" sz="1292" b="1" dirty="0">
              <a:cs typeface="Arial" panose="020B0604020202020204" pitchFamily="34" charset="0"/>
            </a:endParaRPr>
          </a:p>
        </p:txBody>
      </p:sp>
      <p:sp>
        <p:nvSpPr>
          <p:cNvPr id="101" name="Line 100">
            <a:extLst>
              <a:ext uri="{FF2B5EF4-FFF2-40B4-BE49-F238E27FC236}">
                <a16:creationId xmlns:a16="http://schemas.microsoft.com/office/drawing/2014/main" id="{CFD16BEA-D636-4FA8-BAAB-522DF2C534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8777" y="5371292"/>
            <a:ext cx="27695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62"/>
          </a:p>
        </p:txBody>
      </p:sp>
      <p:sp>
        <p:nvSpPr>
          <p:cNvPr id="102" name="Line 101">
            <a:extLst>
              <a:ext uri="{FF2B5EF4-FFF2-40B4-BE49-F238E27FC236}">
                <a16:creationId xmlns:a16="http://schemas.microsoft.com/office/drawing/2014/main" id="{47EC04D7-74AE-456B-9A8C-1A5D77127A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8074" y="5371292"/>
            <a:ext cx="27842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62"/>
          </a:p>
        </p:txBody>
      </p:sp>
      <p:sp>
        <p:nvSpPr>
          <p:cNvPr id="103" name="Line 102">
            <a:extLst>
              <a:ext uri="{FF2B5EF4-FFF2-40B4-BE49-F238E27FC236}">
                <a16:creationId xmlns:a16="http://schemas.microsoft.com/office/drawing/2014/main" id="{DA9C1780-7857-4357-BE5B-755EB00961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8836" y="5371292"/>
            <a:ext cx="27842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62"/>
          </a:p>
        </p:txBody>
      </p:sp>
      <p:sp>
        <p:nvSpPr>
          <p:cNvPr id="104" name="Line 103">
            <a:extLst>
              <a:ext uri="{FF2B5EF4-FFF2-40B4-BE49-F238E27FC236}">
                <a16:creationId xmlns:a16="http://schemas.microsoft.com/office/drawing/2014/main" id="{74FC9D07-D93F-4B2B-B68E-2B67CEF4D5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9598" y="5371292"/>
            <a:ext cx="276957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62"/>
          </a:p>
        </p:txBody>
      </p:sp>
      <p:sp>
        <p:nvSpPr>
          <p:cNvPr id="105" name="Line 104">
            <a:extLst>
              <a:ext uri="{FF2B5EF4-FFF2-40B4-BE49-F238E27FC236}">
                <a16:creationId xmlns:a16="http://schemas.microsoft.com/office/drawing/2014/main" id="{AA509489-E8A6-47EA-BEE4-05C0B9824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8893" y="5371292"/>
            <a:ext cx="27695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z="1662"/>
          </a:p>
        </p:txBody>
      </p:sp>
      <p:sp>
        <p:nvSpPr>
          <p:cNvPr id="106" name="AutoShape 105">
            <a:extLst>
              <a:ext uri="{FF2B5EF4-FFF2-40B4-BE49-F238E27FC236}">
                <a16:creationId xmlns:a16="http://schemas.microsoft.com/office/drawing/2014/main" id="{726CE30E-DA69-4027-97FE-A1F5B05A4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9993" y="5160277"/>
            <a:ext cx="278423" cy="448408"/>
          </a:xfrm>
          <a:prstGeom prst="rightArrow">
            <a:avLst>
              <a:gd name="adj1" fmla="val 55556"/>
              <a:gd name="adj2" fmla="val 62759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62">
              <a:cs typeface="Arial" panose="020B06040202020202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733B5DF-159B-4188-BB2C-E113F6BE5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7547" y="5160277"/>
            <a:ext cx="1000858" cy="4220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d-ID" altLang="en-US" sz="1292" b="1" dirty="0">
                <a:cs typeface="Arial" panose="020B0604020202020204" pitchFamily="34" charset="0"/>
              </a:rPr>
              <a:t>Kacau</a:t>
            </a:r>
            <a:endParaRPr lang="en-US" altLang="en-US" sz="1292" b="1" dirty="0">
              <a:cs typeface="Arial" panose="020B0604020202020204" pitchFamily="34" charset="0"/>
            </a:endParaRPr>
          </a:p>
        </p:txBody>
      </p:sp>
      <p:grpSp>
        <p:nvGrpSpPr>
          <p:cNvPr id="108" name="Group 108">
            <a:extLst>
              <a:ext uri="{FF2B5EF4-FFF2-40B4-BE49-F238E27FC236}">
                <a16:creationId xmlns:a16="http://schemas.microsoft.com/office/drawing/2014/main" id="{409C8A81-7A8C-417E-940C-87E38F4982FF}"/>
              </a:ext>
            </a:extLst>
          </p:cNvPr>
          <p:cNvGrpSpPr>
            <a:grpSpLocks/>
          </p:cNvGrpSpPr>
          <p:nvPr/>
        </p:nvGrpSpPr>
        <p:grpSpPr bwMode="auto">
          <a:xfrm rot="13516935">
            <a:off x="7701741" y="858354"/>
            <a:ext cx="279889" cy="259374"/>
            <a:chOff x="1344" y="3072"/>
            <a:chExt cx="288" cy="288"/>
          </a:xfrm>
        </p:grpSpPr>
        <p:sp>
          <p:nvSpPr>
            <p:cNvPr id="109" name="Line 109">
              <a:extLst>
                <a:ext uri="{FF2B5EF4-FFF2-40B4-BE49-F238E27FC236}">
                  <a16:creationId xmlns:a16="http://schemas.microsoft.com/office/drawing/2014/main" id="{C77831FB-0682-44C0-88C3-A65989A2E0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216"/>
              <a:ext cx="288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 sz="1662"/>
            </a:p>
          </p:txBody>
        </p:sp>
        <p:sp>
          <p:nvSpPr>
            <p:cNvPr id="110" name="Line 110">
              <a:extLst>
                <a:ext uri="{FF2B5EF4-FFF2-40B4-BE49-F238E27FC236}">
                  <a16:creationId xmlns:a16="http://schemas.microsoft.com/office/drawing/2014/main" id="{A44D8EF4-1E77-4344-B0DF-730D7CD9D8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3072"/>
              <a:ext cx="0" cy="28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 sz="1662"/>
            </a:p>
          </p:txBody>
        </p:sp>
      </p:grpSp>
      <p:sp>
        <p:nvSpPr>
          <p:cNvPr id="111" name="Text Box 111">
            <a:extLst>
              <a:ext uri="{FF2B5EF4-FFF2-40B4-BE49-F238E27FC236}">
                <a16:creationId xmlns:a16="http://schemas.microsoft.com/office/drawing/2014/main" id="{C2704F7F-D3C4-4BB5-8ACE-F6B099FF8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6622" y="858355"/>
            <a:ext cx="1944763" cy="26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8" b="1" dirty="0">
                <a:cs typeface="Arial" panose="020B0604020202020204" pitchFamily="34" charset="0"/>
              </a:rPr>
              <a:t>NOT AVAILABLE /  NOT CLEAR</a:t>
            </a:r>
          </a:p>
        </p:txBody>
      </p:sp>
      <p:sp>
        <p:nvSpPr>
          <p:cNvPr id="112" name="Rounded Rectangle 221">
            <a:extLst>
              <a:ext uri="{FF2B5EF4-FFF2-40B4-BE49-F238E27FC236}">
                <a16:creationId xmlns:a16="http://schemas.microsoft.com/office/drawing/2014/main" id="{4CC73626-09F0-43A8-8C98-1F45257CCE17}"/>
              </a:ext>
            </a:extLst>
          </p:cNvPr>
          <p:cNvSpPr/>
          <p:nvPr/>
        </p:nvSpPr>
        <p:spPr>
          <a:xfrm>
            <a:off x="1476985" y="4525315"/>
            <a:ext cx="8534400" cy="5104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 Box 2">
            <a:extLst>
              <a:ext uri="{FF2B5EF4-FFF2-40B4-BE49-F238E27FC236}">
                <a16:creationId xmlns:a16="http://schemas.microsoft.com/office/drawing/2014/main" id="{C279AFA2-4065-4C0C-9FC4-AE3436C44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969" y="5734770"/>
            <a:ext cx="8915399" cy="115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4782" tIns="47392" rIns="94782" bIns="47392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  <a:buClr>
                <a:schemeClr val="tx1"/>
              </a:buCl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Jika Job Desk tidak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atau tidak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jelas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kendali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bisa dilakukan sehingga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potensi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karyawan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salah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langkah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sangat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Dampaknya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pekerjaan tidak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efektif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tidak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efisien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212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 autoUpdateAnimBg="0"/>
      <p:bldP spid="18" grpId="0" animBg="1"/>
      <p:bldP spid="19" grpId="0" animBg="1" autoUpdateAnimBg="0"/>
      <p:bldP spid="20" grpId="0" animBg="1"/>
      <p:bldP spid="21" grpId="0" animBg="1" autoUpdateAnimBg="0"/>
      <p:bldP spid="22" grpId="0" animBg="1"/>
      <p:bldP spid="23" grpId="0" animBg="1" autoUpdateAnimBg="0"/>
      <p:bldP spid="24" grpId="0" animBg="1"/>
      <p:bldP spid="25" grpId="0" animBg="1" autoUpdateAnimBg="0"/>
      <p:bldP spid="26" grpId="0" animBg="1"/>
      <p:bldP spid="27" grpId="0" animBg="1" autoUpdateAnimBg="0"/>
      <p:bldP spid="106" grpId="0" animBg="1"/>
      <p:bldP spid="107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37B6358-944D-4435-89E5-B6D89890E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32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B20C3A-296A-42D0-AF53-E6C23CC8CA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63" t="13601" r="29919" b="42268"/>
          <a:stretch/>
        </p:blipFill>
        <p:spPr>
          <a:xfrm>
            <a:off x="1671411" y="758787"/>
            <a:ext cx="4142595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4E5E270-0CB8-4605-B953-CB5B938E539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345772" y="0"/>
            <a:ext cx="8229600" cy="574808"/>
          </a:xfrm>
        </p:spPr>
        <p:txBody>
          <a:bodyPr>
            <a:noAutofit/>
          </a:bodyPr>
          <a:lstStyle/>
          <a:p>
            <a:pPr algn="r"/>
            <a:r>
              <a:rPr lang="en-US" sz="3200" dirty="0"/>
              <a:t>Job Desk </a:t>
            </a:r>
            <a:r>
              <a:rPr lang="en-US" sz="3200" dirty="0" err="1"/>
              <a:t>sekarang</a:t>
            </a:r>
            <a:r>
              <a:rPr lang="en-US" sz="3200" dirty="0"/>
              <a:t> vs update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235227-0D9A-41BA-8EEA-E0174FF569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138" t="15001" r="16138" b="9400"/>
          <a:stretch/>
        </p:blipFill>
        <p:spPr>
          <a:xfrm>
            <a:off x="6018180" y="758787"/>
            <a:ext cx="470185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DD7195-7F75-4D9E-9F20-AC28D529A526}"/>
              </a:ext>
            </a:extLst>
          </p:cNvPr>
          <p:cNvSpPr txBox="1"/>
          <p:nvPr/>
        </p:nvSpPr>
        <p:spPr>
          <a:xfrm>
            <a:off x="1778915" y="3639107"/>
            <a:ext cx="410445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Kompetensi</a:t>
            </a:r>
            <a:r>
              <a:rPr lang="en-US" sz="1200" dirty="0"/>
              <a:t> yang </a:t>
            </a:r>
            <a:r>
              <a:rPr lang="en-US" sz="1200" dirty="0" err="1"/>
              <a:t>diperlukan</a:t>
            </a:r>
            <a:r>
              <a:rPr lang="en-US" sz="1200" dirty="0"/>
              <a:t> : </a:t>
            </a:r>
          </a:p>
          <a:p>
            <a:r>
              <a:rPr lang="en-US" sz="1200" dirty="0" err="1"/>
              <a:t>Umum</a:t>
            </a:r>
            <a:r>
              <a:rPr lang="en-US" sz="1200" dirty="0"/>
              <a:t> , </a:t>
            </a:r>
            <a:r>
              <a:rPr lang="en-US" sz="1200" dirty="0" err="1"/>
              <a:t>Fungsional</a:t>
            </a:r>
            <a:r>
              <a:rPr lang="en-US" sz="1200" dirty="0"/>
              <a:t>, </a:t>
            </a:r>
            <a:r>
              <a:rPr lang="en-US" sz="1200" dirty="0" err="1"/>
              <a:t>manajemen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73608E-2A0C-413B-B820-6BBFCAB99D71}"/>
              </a:ext>
            </a:extLst>
          </p:cNvPr>
          <p:cNvSpPr txBox="1"/>
          <p:nvPr/>
        </p:nvSpPr>
        <p:spPr>
          <a:xfrm>
            <a:off x="1778915" y="4166785"/>
            <a:ext cx="410445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Rincian</a:t>
            </a:r>
            <a:r>
              <a:rPr lang="en-US" sz="1200" dirty="0"/>
              <a:t> </a:t>
            </a:r>
            <a:r>
              <a:rPr lang="en-US" sz="1200" dirty="0" err="1"/>
              <a:t>tugas</a:t>
            </a:r>
            <a:r>
              <a:rPr lang="en-US" sz="1200" dirty="0"/>
              <a:t> : </a:t>
            </a:r>
            <a:r>
              <a:rPr lang="en-US" sz="1200" dirty="0" err="1"/>
              <a:t>tugas</a:t>
            </a:r>
            <a:r>
              <a:rPr lang="en-US" sz="1200" dirty="0"/>
              <a:t> </a:t>
            </a:r>
            <a:r>
              <a:rPr lang="en-US" sz="1200" dirty="0" err="1"/>
              <a:t>pokok</a:t>
            </a:r>
            <a:r>
              <a:rPr lang="en-US" sz="1200" dirty="0"/>
              <a:t>, </a:t>
            </a:r>
            <a:r>
              <a:rPr lang="en-US" sz="1200" dirty="0" err="1"/>
              <a:t>tugas</a:t>
            </a:r>
            <a:r>
              <a:rPr lang="en-US" sz="1200" dirty="0"/>
              <a:t> </a:t>
            </a:r>
            <a:r>
              <a:rPr lang="en-US" sz="1200" dirty="0" err="1"/>
              <a:t>tambahan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06DDD1-73B6-46B8-949B-FD14CA2C626E}"/>
              </a:ext>
            </a:extLst>
          </p:cNvPr>
          <p:cNvSpPr txBox="1"/>
          <p:nvPr/>
        </p:nvSpPr>
        <p:spPr>
          <a:xfrm>
            <a:off x="1778915" y="4509797"/>
            <a:ext cx="410445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Persyaratan</a:t>
            </a:r>
            <a:r>
              <a:rPr lang="en-US" sz="1200" dirty="0"/>
              <a:t> </a:t>
            </a:r>
            <a:r>
              <a:rPr lang="en-US" sz="1200" dirty="0" err="1"/>
              <a:t>Jabatan</a:t>
            </a:r>
            <a:r>
              <a:rPr lang="en-US" sz="1200" dirty="0"/>
              <a:t> : </a:t>
            </a:r>
            <a:r>
              <a:rPr lang="en-US" sz="1200" dirty="0" err="1"/>
              <a:t>Pendidikan</a:t>
            </a:r>
            <a:r>
              <a:rPr lang="en-US" sz="1200" dirty="0"/>
              <a:t> Minimal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25D96F-1889-4A0B-B6A7-7009A662DFFB}"/>
              </a:ext>
            </a:extLst>
          </p:cNvPr>
          <p:cNvSpPr txBox="1"/>
          <p:nvPr/>
        </p:nvSpPr>
        <p:spPr>
          <a:xfrm>
            <a:off x="6162196" y="3894652"/>
            <a:ext cx="410445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Identitas</a:t>
            </a:r>
            <a:r>
              <a:rPr lang="en-US" sz="1200" dirty="0"/>
              <a:t> 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117A3C-C95C-4C29-A536-1EEE59598BBB}"/>
              </a:ext>
            </a:extLst>
          </p:cNvPr>
          <p:cNvSpPr txBox="1"/>
          <p:nvPr/>
        </p:nvSpPr>
        <p:spPr>
          <a:xfrm>
            <a:off x="6138447" y="4212005"/>
            <a:ext cx="410445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Tujuan</a:t>
            </a:r>
            <a:r>
              <a:rPr lang="en-US" sz="1200" dirty="0"/>
              <a:t> </a:t>
            </a:r>
            <a:r>
              <a:rPr lang="en-US" sz="1200" dirty="0" err="1"/>
              <a:t>Jabatan</a:t>
            </a:r>
            <a:r>
              <a:rPr lang="en-US" sz="1200" dirty="0"/>
              <a:t>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E55660-DAE5-42B2-BD72-8A55CA0D025C}"/>
              </a:ext>
            </a:extLst>
          </p:cNvPr>
          <p:cNvSpPr txBox="1"/>
          <p:nvPr/>
        </p:nvSpPr>
        <p:spPr>
          <a:xfrm>
            <a:off x="6144315" y="4539609"/>
            <a:ext cx="410445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Tugas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Tanggung</a:t>
            </a:r>
            <a:r>
              <a:rPr lang="en-US" sz="1200" dirty="0"/>
              <a:t> </a:t>
            </a:r>
            <a:r>
              <a:rPr lang="en-US" sz="1200" dirty="0" err="1"/>
              <a:t>Jawab</a:t>
            </a:r>
            <a:r>
              <a:rPr lang="en-US" sz="1200" dirty="0"/>
              <a:t>: </a:t>
            </a:r>
            <a:r>
              <a:rPr lang="en-US" sz="1200" dirty="0" err="1"/>
              <a:t>Tugas</a:t>
            </a:r>
            <a:r>
              <a:rPr lang="en-US" sz="1200" dirty="0"/>
              <a:t> managerial, </a:t>
            </a:r>
            <a:r>
              <a:rPr lang="en-US" sz="1200" dirty="0" err="1"/>
              <a:t>tugas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 err="1"/>
              <a:t>fungsional</a:t>
            </a:r>
            <a:r>
              <a:rPr lang="en-US" sz="1200" dirty="0"/>
              <a:t>, </a:t>
            </a:r>
            <a:r>
              <a:rPr lang="en-US" sz="1200" dirty="0" err="1"/>
              <a:t>tugas</a:t>
            </a:r>
            <a:r>
              <a:rPr lang="en-US" sz="1200" dirty="0"/>
              <a:t> </a:t>
            </a:r>
            <a:r>
              <a:rPr lang="en-US" sz="1200" dirty="0" err="1"/>
              <a:t>tambahan</a:t>
            </a:r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60A179-9AEF-4F8C-95EA-D6A931054F78}"/>
              </a:ext>
            </a:extLst>
          </p:cNvPr>
          <p:cNvSpPr txBox="1"/>
          <p:nvPr/>
        </p:nvSpPr>
        <p:spPr>
          <a:xfrm>
            <a:off x="6132262" y="5030947"/>
            <a:ext cx="410445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Dimensi</a:t>
            </a:r>
            <a:r>
              <a:rPr lang="en-US" sz="1200" dirty="0"/>
              <a:t>: </a:t>
            </a:r>
            <a:r>
              <a:rPr lang="en-US" sz="1200" dirty="0" err="1"/>
              <a:t>otoritas</a:t>
            </a:r>
            <a:r>
              <a:rPr lang="en-US" sz="1200" dirty="0"/>
              <a:t> </a:t>
            </a:r>
            <a:r>
              <a:rPr lang="en-US" sz="1200" dirty="0" err="1"/>
              <a:t>finansial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non </a:t>
            </a:r>
            <a:r>
              <a:rPr lang="en-US" sz="1200" dirty="0" err="1"/>
              <a:t>finansial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34E9F8-F8BE-4009-9384-D47D858A8161}"/>
              </a:ext>
            </a:extLst>
          </p:cNvPr>
          <p:cNvSpPr txBox="1"/>
          <p:nvPr/>
        </p:nvSpPr>
        <p:spPr>
          <a:xfrm>
            <a:off x="6124033" y="5356407"/>
            <a:ext cx="410445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Wewenang</a:t>
            </a:r>
            <a:endParaRPr 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9C2323-2E20-47F7-9B7A-90CC720F5333}"/>
              </a:ext>
            </a:extLst>
          </p:cNvPr>
          <p:cNvSpPr txBox="1"/>
          <p:nvPr/>
        </p:nvSpPr>
        <p:spPr>
          <a:xfrm>
            <a:off x="6116071" y="5695354"/>
            <a:ext cx="410445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Hubungan</a:t>
            </a:r>
            <a:r>
              <a:rPr lang="en-US" sz="1200" dirty="0"/>
              <a:t> </a:t>
            </a:r>
            <a:r>
              <a:rPr lang="en-US" sz="1200" dirty="0" err="1"/>
              <a:t>Kerja</a:t>
            </a:r>
            <a:r>
              <a:rPr lang="en-US" sz="1200" dirty="0"/>
              <a:t> : Dalam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Diluar</a:t>
            </a:r>
            <a:r>
              <a:rPr lang="en-US" sz="1200" dirty="0"/>
              <a:t> </a:t>
            </a:r>
            <a:r>
              <a:rPr lang="en-US" sz="1200" dirty="0" err="1"/>
              <a:t>perusahaan</a:t>
            </a:r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5D5475-C964-460B-83D2-BE57EC720D07}"/>
              </a:ext>
            </a:extLst>
          </p:cNvPr>
          <p:cNvSpPr txBox="1"/>
          <p:nvPr/>
        </p:nvSpPr>
        <p:spPr>
          <a:xfrm>
            <a:off x="6124033" y="6034301"/>
            <a:ext cx="410445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Persyaratan</a:t>
            </a:r>
            <a:r>
              <a:rPr lang="en-US" sz="1200" dirty="0"/>
              <a:t> </a:t>
            </a:r>
            <a:r>
              <a:rPr lang="en-US" sz="1200" dirty="0" err="1"/>
              <a:t>Jabatan</a:t>
            </a:r>
            <a:r>
              <a:rPr lang="en-US" sz="1200" dirty="0"/>
              <a:t>: : </a:t>
            </a:r>
            <a:r>
              <a:rPr lang="en-US" sz="1200" dirty="0" err="1"/>
              <a:t>Manajerial</a:t>
            </a:r>
            <a:r>
              <a:rPr lang="en-US" sz="1200" dirty="0"/>
              <a:t>, </a:t>
            </a:r>
            <a:r>
              <a:rPr lang="en-US" sz="1200" dirty="0" err="1"/>
              <a:t>fungsional</a:t>
            </a:r>
            <a:r>
              <a:rPr lang="en-US" sz="1200" dirty="0"/>
              <a:t>, </a:t>
            </a:r>
            <a:r>
              <a:rPr lang="en-US" sz="1200" dirty="0" err="1"/>
              <a:t>Pendidikan</a:t>
            </a:r>
            <a:r>
              <a:rPr lang="en-US" sz="1200" dirty="0"/>
              <a:t>, </a:t>
            </a:r>
            <a:r>
              <a:rPr lang="en-US" sz="1200" dirty="0" err="1"/>
              <a:t>Pengalaman</a:t>
            </a:r>
            <a:r>
              <a:rPr lang="en-US" sz="1200" dirty="0"/>
              <a:t> </a:t>
            </a:r>
            <a:r>
              <a:rPr lang="en-US" sz="1200" dirty="0" err="1"/>
              <a:t>Kerja</a:t>
            </a:r>
            <a:endParaRPr 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980C04-F295-4B6C-A456-40DFBCF61BBD}"/>
              </a:ext>
            </a:extLst>
          </p:cNvPr>
          <p:cNvSpPr txBox="1"/>
          <p:nvPr/>
        </p:nvSpPr>
        <p:spPr>
          <a:xfrm>
            <a:off x="6124033" y="6557914"/>
            <a:ext cx="410445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Kedudukan</a:t>
            </a:r>
            <a:r>
              <a:rPr lang="en-US" sz="1200" dirty="0"/>
              <a:t> dalam </a:t>
            </a:r>
            <a:r>
              <a:rPr lang="en-US" sz="1200" dirty="0" err="1"/>
              <a:t>organisasi</a:t>
            </a:r>
            <a:r>
              <a:rPr lang="en-US" sz="1200" dirty="0"/>
              <a:t> : </a:t>
            </a:r>
            <a:r>
              <a:rPr lang="en-US" sz="1200" dirty="0" err="1"/>
              <a:t>Struktur</a:t>
            </a:r>
            <a:r>
              <a:rPr lang="en-US" sz="1200" dirty="0"/>
              <a:t> </a:t>
            </a:r>
            <a:r>
              <a:rPr lang="en-US" sz="1200" dirty="0" err="1"/>
              <a:t>Organisasi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93121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B370D50-07C5-4EBC-9A4C-195C4542F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" y="-44624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B4900A8-380E-4EA5-8DDB-46E360CDFA4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06491" y="-77821"/>
            <a:ext cx="8229600" cy="574808"/>
          </a:xfrm>
        </p:spPr>
        <p:txBody>
          <a:bodyPr>
            <a:noAutofit/>
          </a:bodyPr>
          <a:lstStyle/>
          <a:p>
            <a:pPr algn="r"/>
            <a:r>
              <a:rPr lang="en-US" sz="3200" dirty="0" err="1"/>
              <a:t>Penggunaan</a:t>
            </a:r>
            <a:r>
              <a:rPr lang="en-US" sz="3200" dirty="0"/>
              <a:t> Job Desk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BB5DC9-5A91-4D99-B9D6-76DAF31C45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38" t="15001" r="16138" b="9400"/>
          <a:stretch/>
        </p:blipFill>
        <p:spPr>
          <a:xfrm>
            <a:off x="3992250" y="654695"/>
            <a:ext cx="470185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6E5335-FEFB-4A7D-9353-DBBC5E44293E}"/>
              </a:ext>
            </a:extLst>
          </p:cNvPr>
          <p:cNvSpPr txBox="1"/>
          <p:nvPr/>
        </p:nvSpPr>
        <p:spPr>
          <a:xfrm>
            <a:off x="1655254" y="3891333"/>
            <a:ext cx="410445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Identitas</a:t>
            </a:r>
            <a:r>
              <a:rPr lang="en-US" sz="1200" dirty="0"/>
              <a:t> 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34CC1F-8B9F-498C-8199-7C26F8234F4A}"/>
              </a:ext>
            </a:extLst>
          </p:cNvPr>
          <p:cNvSpPr txBox="1"/>
          <p:nvPr/>
        </p:nvSpPr>
        <p:spPr>
          <a:xfrm>
            <a:off x="1631505" y="4208686"/>
            <a:ext cx="410445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Tujuan</a:t>
            </a:r>
            <a:r>
              <a:rPr lang="en-US" sz="1200" dirty="0"/>
              <a:t> </a:t>
            </a:r>
            <a:r>
              <a:rPr lang="en-US" sz="1200" dirty="0" err="1"/>
              <a:t>Jabatan</a:t>
            </a:r>
            <a:r>
              <a:rPr lang="en-US" sz="1200" dirty="0"/>
              <a:t>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67E1F4-6760-4411-AD88-80DAE1D76BA6}"/>
              </a:ext>
            </a:extLst>
          </p:cNvPr>
          <p:cNvSpPr txBox="1"/>
          <p:nvPr/>
        </p:nvSpPr>
        <p:spPr>
          <a:xfrm>
            <a:off x="1637373" y="4536290"/>
            <a:ext cx="410445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Tugas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Tanggung</a:t>
            </a:r>
            <a:r>
              <a:rPr lang="en-US" sz="1200" dirty="0"/>
              <a:t> </a:t>
            </a:r>
            <a:r>
              <a:rPr lang="en-US" sz="1200" dirty="0" err="1"/>
              <a:t>Jawab</a:t>
            </a:r>
            <a:r>
              <a:rPr lang="en-US" sz="1200" dirty="0"/>
              <a:t>: </a:t>
            </a:r>
            <a:r>
              <a:rPr lang="en-US" sz="1200" dirty="0" err="1"/>
              <a:t>Tugas</a:t>
            </a:r>
            <a:r>
              <a:rPr lang="en-US" sz="1200" dirty="0"/>
              <a:t> managerial, </a:t>
            </a:r>
            <a:r>
              <a:rPr lang="en-US" sz="1200" dirty="0" err="1"/>
              <a:t>tugas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 err="1"/>
              <a:t>fungsional</a:t>
            </a:r>
            <a:r>
              <a:rPr lang="en-US" sz="1200" dirty="0"/>
              <a:t>, </a:t>
            </a:r>
            <a:r>
              <a:rPr lang="en-US" sz="1200" dirty="0" err="1"/>
              <a:t>tugas</a:t>
            </a:r>
            <a:r>
              <a:rPr lang="en-US" sz="1200" dirty="0"/>
              <a:t> </a:t>
            </a:r>
            <a:r>
              <a:rPr lang="en-US" sz="1200" dirty="0" err="1"/>
              <a:t>tambahan</a:t>
            </a:r>
            <a:r>
              <a:rPr lang="en-US" sz="1200" dirty="0"/>
              <a:t> &amp; KPI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9A69C3-BE18-44B4-A5D5-B1A009BC7F9D}"/>
              </a:ext>
            </a:extLst>
          </p:cNvPr>
          <p:cNvSpPr txBox="1"/>
          <p:nvPr/>
        </p:nvSpPr>
        <p:spPr>
          <a:xfrm>
            <a:off x="1625320" y="5027628"/>
            <a:ext cx="410445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Dimensi</a:t>
            </a:r>
            <a:r>
              <a:rPr lang="en-US" sz="1200" dirty="0"/>
              <a:t>: </a:t>
            </a:r>
            <a:r>
              <a:rPr lang="en-US" sz="1200" dirty="0" err="1"/>
              <a:t>otoritas</a:t>
            </a:r>
            <a:r>
              <a:rPr lang="en-US" sz="1200" dirty="0"/>
              <a:t> </a:t>
            </a:r>
            <a:r>
              <a:rPr lang="en-US" sz="1200" dirty="0" err="1"/>
              <a:t>finansial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non </a:t>
            </a:r>
            <a:r>
              <a:rPr lang="en-US" sz="1200" dirty="0" err="1"/>
              <a:t>finansial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94540B-482F-4619-B351-C903D23E7F15}"/>
              </a:ext>
            </a:extLst>
          </p:cNvPr>
          <p:cNvSpPr txBox="1"/>
          <p:nvPr/>
        </p:nvSpPr>
        <p:spPr>
          <a:xfrm>
            <a:off x="1617091" y="5353088"/>
            <a:ext cx="410445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Wewenang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E6F984-71F7-4968-B7A5-BB6B3FC23DD1}"/>
              </a:ext>
            </a:extLst>
          </p:cNvPr>
          <p:cNvSpPr txBox="1"/>
          <p:nvPr/>
        </p:nvSpPr>
        <p:spPr>
          <a:xfrm>
            <a:off x="1609129" y="5692035"/>
            <a:ext cx="410445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Hubungan</a:t>
            </a:r>
            <a:r>
              <a:rPr lang="en-US" sz="1200" dirty="0"/>
              <a:t> </a:t>
            </a:r>
            <a:r>
              <a:rPr lang="en-US" sz="1200" dirty="0" err="1"/>
              <a:t>Kerja</a:t>
            </a:r>
            <a:r>
              <a:rPr lang="en-US" sz="1200" dirty="0"/>
              <a:t> : Dalam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Diluar</a:t>
            </a:r>
            <a:r>
              <a:rPr lang="en-US" sz="1200" dirty="0"/>
              <a:t> </a:t>
            </a:r>
            <a:r>
              <a:rPr lang="en-US" sz="1200" dirty="0" err="1"/>
              <a:t>perusahaan</a:t>
            </a: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1D756B-2457-4C25-B694-79B2D10063EF}"/>
              </a:ext>
            </a:extLst>
          </p:cNvPr>
          <p:cNvSpPr txBox="1"/>
          <p:nvPr/>
        </p:nvSpPr>
        <p:spPr>
          <a:xfrm>
            <a:off x="1617091" y="6030982"/>
            <a:ext cx="410445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Persyaratan</a:t>
            </a:r>
            <a:r>
              <a:rPr lang="en-US" sz="1200" dirty="0"/>
              <a:t> </a:t>
            </a:r>
            <a:r>
              <a:rPr lang="en-US" sz="1200" dirty="0" err="1"/>
              <a:t>Jabatan</a:t>
            </a:r>
            <a:r>
              <a:rPr lang="en-US" sz="1200" dirty="0"/>
              <a:t>: : </a:t>
            </a:r>
            <a:r>
              <a:rPr lang="en-US" sz="1200" dirty="0" err="1"/>
              <a:t>Manajerial</a:t>
            </a:r>
            <a:r>
              <a:rPr lang="en-US" sz="1200" dirty="0"/>
              <a:t>, </a:t>
            </a:r>
            <a:r>
              <a:rPr lang="en-US" sz="1200" dirty="0" err="1"/>
              <a:t>fungsional</a:t>
            </a:r>
            <a:r>
              <a:rPr lang="en-US" sz="1200" dirty="0"/>
              <a:t>, </a:t>
            </a:r>
            <a:r>
              <a:rPr lang="en-US" sz="1200" dirty="0" err="1"/>
              <a:t>Pendidikan</a:t>
            </a:r>
            <a:r>
              <a:rPr lang="en-US" sz="1200" dirty="0"/>
              <a:t>, </a:t>
            </a:r>
            <a:r>
              <a:rPr lang="en-US" sz="1200" dirty="0" err="1"/>
              <a:t>Pengalaman</a:t>
            </a:r>
            <a:r>
              <a:rPr lang="en-US" sz="1200" dirty="0"/>
              <a:t> </a:t>
            </a:r>
            <a:r>
              <a:rPr lang="en-US" sz="1200" dirty="0" err="1"/>
              <a:t>Kerja</a:t>
            </a:r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BDB3F0-F086-49D8-A3A9-510EBBB3ED80}"/>
              </a:ext>
            </a:extLst>
          </p:cNvPr>
          <p:cNvSpPr txBox="1"/>
          <p:nvPr/>
        </p:nvSpPr>
        <p:spPr>
          <a:xfrm>
            <a:off x="1617091" y="6554595"/>
            <a:ext cx="410445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Kedudukan</a:t>
            </a:r>
            <a:r>
              <a:rPr lang="en-US" sz="1200" dirty="0"/>
              <a:t> dalam </a:t>
            </a:r>
            <a:r>
              <a:rPr lang="en-US" sz="1200" dirty="0" err="1"/>
              <a:t>organisasi</a:t>
            </a:r>
            <a:r>
              <a:rPr lang="en-US" sz="1200" dirty="0"/>
              <a:t> : </a:t>
            </a:r>
            <a:r>
              <a:rPr lang="en-US" sz="1200" dirty="0" err="1"/>
              <a:t>Struktur</a:t>
            </a:r>
            <a:r>
              <a:rPr lang="en-US" sz="1200" dirty="0"/>
              <a:t> </a:t>
            </a:r>
            <a:r>
              <a:rPr lang="en-US" sz="1200" dirty="0" err="1"/>
              <a:t>Organisasi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AE7E93-B873-4086-9400-4B88979DECF3}"/>
              </a:ext>
            </a:extLst>
          </p:cNvPr>
          <p:cNvSpPr txBox="1"/>
          <p:nvPr/>
        </p:nvSpPr>
        <p:spPr>
          <a:xfrm>
            <a:off x="6468627" y="6084014"/>
            <a:ext cx="398112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Rekrutment</a:t>
            </a:r>
            <a:endParaRPr 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203835-A3E4-4545-8F59-AF3FD80DA7F9}"/>
              </a:ext>
            </a:extLst>
          </p:cNvPr>
          <p:cNvSpPr txBox="1"/>
          <p:nvPr/>
        </p:nvSpPr>
        <p:spPr>
          <a:xfrm>
            <a:off x="6468627" y="6536377"/>
            <a:ext cx="398112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Jenjang</a:t>
            </a:r>
            <a:r>
              <a:rPr lang="en-US" sz="1200" dirty="0"/>
              <a:t> </a:t>
            </a:r>
            <a:r>
              <a:rPr lang="en-US" sz="1200" dirty="0" err="1"/>
              <a:t>Karir</a:t>
            </a:r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9E427E-3671-42B5-883F-0ACE2C4D63AF}"/>
              </a:ext>
            </a:extLst>
          </p:cNvPr>
          <p:cNvSpPr txBox="1"/>
          <p:nvPr/>
        </p:nvSpPr>
        <p:spPr>
          <a:xfrm>
            <a:off x="6434960" y="4274558"/>
            <a:ext cx="398112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Penilaian</a:t>
            </a:r>
            <a:r>
              <a:rPr lang="en-US" sz="1200" dirty="0"/>
              <a:t> </a:t>
            </a:r>
            <a:r>
              <a:rPr lang="en-US" sz="1200" dirty="0" err="1"/>
              <a:t>Kerja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Kompetensi</a:t>
            </a:r>
            <a:endParaRPr 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33CF96-D1F2-4C61-9748-6F5B10CCB7E5}"/>
              </a:ext>
            </a:extLst>
          </p:cNvPr>
          <p:cNvSpPr txBox="1"/>
          <p:nvPr/>
        </p:nvSpPr>
        <p:spPr>
          <a:xfrm>
            <a:off x="6468627" y="5179286"/>
            <a:ext cx="398112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Job </a:t>
            </a:r>
            <a:r>
              <a:rPr lang="en-US" sz="1200" dirty="0" err="1"/>
              <a:t>Evaluasi</a:t>
            </a:r>
            <a:r>
              <a:rPr lang="en-US" sz="1200" dirty="0"/>
              <a:t> </a:t>
            </a:r>
            <a:r>
              <a:rPr lang="en-US" sz="1200" dirty="0">
                <a:sym typeface="Wingdings" panose="05000000000000000000" pitchFamily="2" charset="2"/>
              </a:rPr>
              <a:t> basis </a:t>
            </a:r>
            <a:r>
              <a:rPr lang="en-US" sz="1200" dirty="0" err="1">
                <a:sym typeface="Wingdings" panose="05000000000000000000" pitchFamily="2" charset="2"/>
              </a:rPr>
              <a:t>Sistem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Penggajian</a:t>
            </a:r>
            <a:endParaRPr lang="en-US" sz="1200" dirty="0"/>
          </a:p>
        </p:txBody>
      </p:sp>
      <p:sp>
        <p:nvSpPr>
          <p:cNvPr id="18" name="Chevron 1">
            <a:extLst>
              <a:ext uri="{FF2B5EF4-FFF2-40B4-BE49-F238E27FC236}">
                <a16:creationId xmlns:a16="http://schemas.microsoft.com/office/drawing/2014/main" id="{6CF56161-CD32-4C46-A2D4-E8F377705690}"/>
              </a:ext>
            </a:extLst>
          </p:cNvPr>
          <p:cNvSpPr/>
          <p:nvPr/>
        </p:nvSpPr>
        <p:spPr>
          <a:xfrm>
            <a:off x="5846996" y="3986510"/>
            <a:ext cx="496182" cy="278354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8CCAC5-2DD2-450F-8198-30E8E3C13811}"/>
              </a:ext>
            </a:extLst>
          </p:cNvPr>
          <p:cNvSpPr txBox="1"/>
          <p:nvPr/>
        </p:nvSpPr>
        <p:spPr>
          <a:xfrm>
            <a:off x="6436560" y="4726922"/>
            <a:ext cx="398112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Sistem</a:t>
            </a:r>
            <a:r>
              <a:rPr lang="en-US" sz="1200" dirty="0"/>
              <a:t> </a:t>
            </a:r>
            <a:r>
              <a:rPr lang="en-US" sz="1200" dirty="0" err="1"/>
              <a:t>Pengembangan</a:t>
            </a:r>
            <a:r>
              <a:rPr lang="en-US" sz="1200" dirty="0"/>
              <a:t> </a:t>
            </a:r>
            <a:r>
              <a:rPr lang="en-US" sz="1200" dirty="0" err="1"/>
              <a:t>Karyawan</a:t>
            </a:r>
            <a:endParaRPr lang="en-US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521729-B979-4EDB-B129-7F7919235134}"/>
              </a:ext>
            </a:extLst>
          </p:cNvPr>
          <p:cNvSpPr txBox="1"/>
          <p:nvPr/>
        </p:nvSpPr>
        <p:spPr>
          <a:xfrm>
            <a:off x="6430464" y="5631650"/>
            <a:ext cx="398112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Budaya</a:t>
            </a:r>
            <a:r>
              <a:rPr lang="en-US" sz="1200" dirty="0"/>
              <a:t> </a:t>
            </a:r>
            <a:r>
              <a:rPr lang="en-US" sz="1200" dirty="0" err="1"/>
              <a:t>Kerja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99106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224568-973B-465F-AE41-ADCD6A0A7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B1BDA9-53E1-423D-AEAA-9701843C9C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33" t="24814" r="29166" b="7037"/>
          <a:stretch/>
        </p:blipFill>
        <p:spPr>
          <a:xfrm>
            <a:off x="3723550" y="147918"/>
            <a:ext cx="7271090" cy="655823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127F0085-4ABC-4CDD-A63A-D5E66D078CF9}"/>
              </a:ext>
            </a:extLst>
          </p:cNvPr>
          <p:cNvSpPr txBox="1">
            <a:spLocks/>
          </p:cNvSpPr>
          <p:nvPr/>
        </p:nvSpPr>
        <p:spPr>
          <a:xfrm>
            <a:off x="67370" y="1188927"/>
            <a:ext cx="82296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l"/>
            <a:r>
              <a:rPr lang="en-US" altLang="en-US" b="1" kern="0" dirty="0" err="1">
                <a:solidFill>
                  <a:schemeClr val="tx1"/>
                </a:solidFill>
                <a:cs typeface="Calibri" panose="020F0502020204030204" pitchFamily="34" charset="0"/>
              </a:rPr>
              <a:t>Contoh</a:t>
            </a:r>
            <a:r>
              <a:rPr lang="en-US" altLang="en-US" b="1" kern="0" dirty="0">
                <a:solidFill>
                  <a:schemeClr val="tx1"/>
                </a:solidFill>
                <a:cs typeface="Calibri" panose="020F0502020204030204" pitchFamily="34" charset="0"/>
              </a:rPr>
              <a:t> : Job Desk</a:t>
            </a:r>
          </a:p>
        </p:txBody>
      </p:sp>
    </p:spTree>
    <p:extLst>
      <p:ext uri="{BB962C8B-B14F-4D97-AF65-F5344CB8AC3E}">
        <p14:creationId xmlns:p14="http://schemas.microsoft.com/office/powerpoint/2010/main" val="2170614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3DF246CC-8C32-4BF1-A191-16E5E41B7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611"/>
            <a:ext cx="12192000" cy="6858000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53B3CC49-CF4C-4B4A-8F41-C38B2692F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082" y="10851"/>
            <a:ext cx="7524328" cy="442338"/>
          </a:xfrm>
        </p:spPr>
        <p:txBody>
          <a:bodyPr>
            <a:normAutofit fontScale="90000"/>
          </a:bodyPr>
          <a:lstStyle/>
          <a:p>
            <a:r>
              <a:rPr lang="en-US" altLang="ko-KR" sz="2800" dirty="0" err="1"/>
              <a:t>Latar</a:t>
            </a:r>
            <a:r>
              <a:rPr lang="en-US" altLang="ko-KR" sz="2800" dirty="0"/>
              <a:t> </a:t>
            </a:r>
            <a:r>
              <a:rPr lang="en-US" altLang="ko-KR" sz="2800" dirty="0" err="1"/>
              <a:t>Belakang</a:t>
            </a:r>
            <a:endParaRPr lang="ko-KR" altLang="en-US" sz="28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A9FE2A5-B802-4799-8727-92BD5D88CCAE}"/>
              </a:ext>
            </a:extLst>
          </p:cNvPr>
          <p:cNvSpPr txBox="1">
            <a:spLocks/>
          </p:cNvSpPr>
          <p:nvPr/>
        </p:nvSpPr>
        <p:spPr>
          <a:xfrm>
            <a:off x="2820180" y="455642"/>
            <a:ext cx="7166030" cy="4076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r>
              <a:rPr lang="en-US" dirty="0">
                <a:solidFill>
                  <a:schemeClr val="tx1"/>
                </a:solidFill>
              </a:rPr>
              <a:t>2) 	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P</a:t>
            </a:r>
            <a:r>
              <a:rPr lang="id-ID" dirty="0">
                <a:solidFill>
                  <a:schemeClr val="tx1"/>
                </a:solidFill>
                <a:latin typeface="Calibri" pitchFamily="34" charset="0"/>
              </a:rPr>
              <a:t>erlunya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penguatan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SDM untuk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meningkatkan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kinerja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257553F-6DC2-4DBB-AF9C-CF24086A8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042" y="1612502"/>
            <a:ext cx="2274168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Kejelasan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(Job Desk &amp; KPI)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9FE0847-D41A-4361-A48F-84FF4027C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3610" y="2603102"/>
            <a:ext cx="1752600" cy="6858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Terkait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dg target </a:t>
            </a:r>
          </a:p>
          <a:p>
            <a:pPr algn="ctr"/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6B4C53B3-2964-4500-8593-79ACED171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810" y="3593702"/>
            <a:ext cx="1600200" cy="914400"/>
          </a:xfrm>
          <a:prstGeom prst="ellips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Kinerja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98C7954-3653-495F-B468-5CE995EEF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2386" y="4908438"/>
            <a:ext cx="2211176" cy="1066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Penekanan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kembali</a:t>
            </a: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Coaching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Feedback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kinerja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409F8E5F-3F0A-48CE-843B-33FDCA22D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882" y="2831702"/>
            <a:ext cx="2570328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Konsekuensi</a:t>
            </a: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Rewards 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berhasil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Konsekuensi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negatif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berkinerja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D4AA9851-4E6A-4F73-A93C-170C06552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6610" y="4355702"/>
            <a:ext cx="2133600" cy="9144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Sumberdaya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Layout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DDF3C820-CAA4-4492-B02C-65F23EE33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8210" y="1341816"/>
            <a:ext cx="1981200" cy="1162334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Motivasi</a:t>
            </a: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Desain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endParaRPr lang="id-ID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id-ID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Desain organisasi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gaya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kepemimpinan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E8B00751-5387-4AB6-95A8-6CC571781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874" y="3166071"/>
            <a:ext cx="2521424" cy="5334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Kapasitas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pengetahuan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6FBB9CFA-F327-4C5F-BAC9-85FADC345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4410" y="4203302"/>
            <a:ext cx="1828800" cy="9144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Hambatan</a:t>
            </a: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Fisik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Policy/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prosedur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9EA3CECA-6609-45CD-A47B-6D861DFE1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4410" y="5258726"/>
            <a:ext cx="1828800" cy="762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Proses</a:t>
            </a: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Proses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Jelas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Konsisten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4E9AD65D-DD6A-45F5-B5B4-4022559B49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1810" y="3288902"/>
            <a:ext cx="0" cy="2286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 sz="2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122C20F4-2906-43B1-B297-D2A1A59EF6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0210" y="3288902"/>
            <a:ext cx="685800" cy="4572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 sz="2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33D0A892-6527-4C1A-96D4-196DE659A0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23809" y="2474586"/>
            <a:ext cx="959893" cy="1271516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 sz="2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54A32B83-02DB-4D7A-9751-9C24EBE83A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598" y="3552759"/>
            <a:ext cx="832513" cy="464023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 sz="2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47579941-32F1-4D89-AF0E-9C14D5C7F48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00010" y="4279502"/>
            <a:ext cx="914400" cy="5334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 sz="2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8000BF83-C450-4F79-98E1-E374D0BD62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61807" y="4521748"/>
            <a:ext cx="45719" cy="450377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 sz="2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231C9BCB-1939-4CB9-B47B-18535801CA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90210" y="4355702"/>
            <a:ext cx="685800" cy="4572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 sz="2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ine 21">
            <a:extLst>
              <a:ext uri="{FF2B5EF4-FFF2-40B4-BE49-F238E27FC236}">
                <a16:creationId xmlns:a16="http://schemas.microsoft.com/office/drawing/2014/main" id="{2E0F3592-2F90-4F97-AEB8-2D333EFC5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1810" y="2145902"/>
            <a:ext cx="0" cy="4572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id-ID" sz="2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6E4D95E3-02A6-4F0D-ADBD-8D622FBC2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410" y="2076905"/>
            <a:ext cx="297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Apakah</a:t>
            </a:r>
            <a:r>
              <a:rPr lang="en-US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memahami</a:t>
            </a:r>
            <a:r>
              <a:rPr lang="en-US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r"/>
            <a:r>
              <a:rPr lang="en-US" sz="16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dampak</a:t>
            </a:r>
            <a:r>
              <a:rPr lang="en-US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berkinerja</a:t>
            </a:r>
            <a:r>
              <a:rPr lang="en-US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US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sebaliknya</a:t>
            </a:r>
            <a:r>
              <a:rPr lang="en-US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id="{D8B1F51A-4942-4BD9-B7F1-029C4CF5E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010" y="3822302"/>
            <a:ext cx="297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Apakah mereka memiliki prasyarat kinerja tinggi?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AF730C39-01C8-45E1-8935-F90618C54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899" y="6083186"/>
            <a:ext cx="28250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Apakah</a:t>
            </a:r>
            <a:r>
              <a:rPr lang="en-US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mengetahui</a:t>
            </a:r>
            <a:r>
              <a:rPr lang="en-US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kinerja</a:t>
            </a:r>
            <a:r>
              <a:rPr lang="en-US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Line 25">
            <a:extLst>
              <a:ext uri="{FF2B5EF4-FFF2-40B4-BE49-F238E27FC236}">
                <a16:creationId xmlns:a16="http://schemas.microsoft.com/office/drawing/2014/main" id="{ACF907C1-BC57-4D93-B22B-E37F4B3BD9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83089" y="5122251"/>
            <a:ext cx="45719" cy="163774"/>
          </a:xfrm>
          <a:prstGeom prst="line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id-ID" sz="2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2507EA77-ADC2-4A4B-8385-8CCED33B2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2490" y="3685800"/>
            <a:ext cx="297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Apakah</a:t>
            </a:r>
            <a:r>
              <a:rPr lang="en-US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hambatan</a:t>
            </a:r>
            <a:r>
              <a:rPr lang="en-US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br>
              <a:rPr lang="en-US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US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dikontrol</a:t>
            </a:r>
            <a:r>
              <a:rPr lang="en-US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CD0B3DA3-A85C-4782-BD66-9E01B09FD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8210" y="2594926"/>
            <a:ext cx="304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Apakah</a:t>
            </a:r>
            <a:r>
              <a:rPr lang="en-US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mampu</a:t>
            </a:r>
            <a:r>
              <a:rPr lang="en-US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n-US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berkinerja</a:t>
            </a:r>
            <a:r>
              <a:rPr lang="en-US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endParaRPr lang="en-US" sz="16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28">
            <a:extLst>
              <a:ext uri="{FF2B5EF4-FFF2-40B4-BE49-F238E27FC236}">
                <a16:creationId xmlns:a16="http://schemas.microsoft.com/office/drawing/2014/main" id="{D581F229-43B2-483A-8EC9-DB5FD8227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210" y="1044018"/>
            <a:ext cx="4076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Apakah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berkinerja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2">
            <a:extLst>
              <a:ext uri="{FF2B5EF4-FFF2-40B4-BE49-F238E27FC236}">
                <a16:creationId xmlns:a16="http://schemas.microsoft.com/office/drawing/2014/main" id="{7A1290A9-E987-4683-A9CA-D1822CB0B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080" y="942612"/>
            <a:ext cx="3405108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57300" lvl="2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1600" i="1" kern="0" dirty="0" err="1">
                <a:latin typeface="Arial" panose="020B0604020202020204" pitchFamily="34" charset="0"/>
                <a:cs typeface="Arial" pitchFamily="34" charset="0"/>
              </a:rPr>
              <a:t>Apakah</a:t>
            </a:r>
            <a:r>
              <a:rPr lang="en-US" sz="1600" i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kern="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1600" i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kern="0" dirty="0" err="1">
                <a:latin typeface="Arial" pitchFamily="34" charset="0"/>
                <a:cs typeface="Arial" pitchFamily="34" charset="0"/>
              </a:rPr>
              <a:t>tahu</a:t>
            </a:r>
            <a:endParaRPr lang="en-US" sz="1600" i="1" kern="0" dirty="0">
              <a:latin typeface="Arial" pitchFamily="34" charset="0"/>
              <a:cs typeface="Arial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1600" i="1" kern="0" dirty="0">
                <a:latin typeface="Arial" pitchFamily="34" charset="0"/>
                <a:cs typeface="Arial" pitchFamily="34" charset="0"/>
              </a:rPr>
              <a:t>	 </a:t>
            </a:r>
            <a:r>
              <a:rPr lang="en-US" sz="1600" i="1" kern="0" dirty="0" err="1">
                <a:latin typeface="Arial" pitchFamily="34" charset="0"/>
                <a:cs typeface="Arial" pitchFamily="34" charset="0"/>
              </a:rPr>
              <a:t>apa</a:t>
            </a:r>
            <a:r>
              <a:rPr lang="en-US" sz="1600" i="1" kern="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600" i="1" kern="0" dirty="0" err="1">
                <a:latin typeface="Arial" pitchFamily="34" charset="0"/>
                <a:cs typeface="Arial" pitchFamily="34" charset="0"/>
              </a:rPr>
              <a:t>diharapkan</a:t>
            </a:r>
            <a:r>
              <a:rPr lang="en-US" sz="1600" i="1" kern="0" dirty="0"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DE9DE3-CA60-46FF-88BD-D7E4B6803D7E}"/>
              </a:ext>
            </a:extLst>
          </p:cNvPr>
          <p:cNvSpPr/>
          <p:nvPr/>
        </p:nvSpPr>
        <p:spPr>
          <a:xfrm>
            <a:off x="3830034" y="1556792"/>
            <a:ext cx="244827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1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86AFD6-D486-450E-82BC-CBF9ED823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BBB4293-3FAE-4269-8649-8EEAAD3F8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54" y="1016071"/>
            <a:ext cx="11165305" cy="1143000"/>
          </a:xfrm>
        </p:spPr>
        <p:txBody>
          <a:bodyPr>
            <a:normAutofit/>
          </a:bodyPr>
          <a:lstStyle/>
          <a:p>
            <a:r>
              <a:rPr lang="id-ID" sz="3200" b="1" dirty="0"/>
              <a:t>JOB ANALYSIS ATAU</a:t>
            </a:r>
            <a:r>
              <a:rPr lang="en-US" sz="3200" b="1" dirty="0"/>
              <a:t> </a:t>
            </a:r>
            <a:r>
              <a:rPr lang="id-ID" sz="3200" b="1" dirty="0"/>
              <a:t>ANALISI JABATAN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D5C676-73AD-464E-AFC3-B2CC341C6A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26354" y="2433710"/>
            <a:ext cx="10539292" cy="4149651"/>
          </a:xfrm>
        </p:spPr>
        <p:txBody>
          <a:bodyPr>
            <a:normAutofit/>
          </a:bodyPr>
          <a:lstStyle/>
          <a:p>
            <a:r>
              <a:rPr lang="id-ID" sz="3200" dirty="0"/>
              <a:t>Menurut Mathis dan Jakson analisis jabatan merupakan cara sistematik untuk mengumpulkan dan menganalisis informasi tentang isi dan personal yang dipersyaratkan dalam jabatan, dan dalam hubungannya dengan prestasi jabatan</a:t>
            </a:r>
          </a:p>
        </p:txBody>
      </p:sp>
    </p:spTree>
    <p:extLst>
      <p:ext uri="{BB962C8B-B14F-4D97-AF65-F5344CB8AC3E}">
        <p14:creationId xmlns:p14="http://schemas.microsoft.com/office/powerpoint/2010/main" val="1219036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0B0EBE-C63F-464D-B8F9-F94DF2FD9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711B038-F956-4CEB-AD93-AF9AF643D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568" y="907684"/>
            <a:ext cx="11213432" cy="1143000"/>
          </a:xfrm>
        </p:spPr>
        <p:txBody>
          <a:bodyPr>
            <a:normAutofit/>
          </a:bodyPr>
          <a:lstStyle/>
          <a:p>
            <a:r>
              <a:rPr lang="id-ID" sz="4000" b="1" dirty="0"/>
              <a:t>Manfaat job analysis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3839B8-17D5-4A29-82F0-735DBC79B7A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65163" y="2194560"/>
            <a:ext cx="8124092" cy="4388802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Char char=""/>
            </a:pPr>
            <a:r>
              <a:rPr lang="fi-FI" sz="3200" dirty="0"/>
              <a:t>Untuk keperluan penarikan dan seleksi</a:t>
            </a:r>
            <a:endParaRPr lang="id-ID" sz="3200" dirty="0"/>
          </a:p>
          <a:p>
            <a:pPr>
              <a:buFont typeface="Wingdings 2" pitchFamily="18" charset="2"/>
              <a:buChar char=""/>
            </a:pPr>
            <a:r>
              <a:rPr lang="id-ID" sz="3200" dirty="0"/>
              <a:t>Untuk keperluan kompensasi</a:t>
            </a:r>
          </a:p>
          <a:p>
            <a:pPr>
              <a:buFont typeface="Wingdings 2" pitchFamily="18" charset="2"/>
              <a:buChar char=""/>
            </a:pPr>
            <a:r>
              <a:rPr lang="id-ID" sz="3200" dirty="0"/>
              <a:t>Untuk keperluan penilaian kinerja</a:t>
            </a:r>
          </a:p>
          <a:p>
            <a:pPr lvl="0">
              <a:buFont typeface="Wingdings 2" pitchFamily="18" charset="2"/>
              <a:buChar char=""/>
            </a:pPr>
            <a:r>
              <a:rPr lang="id-ID" sz="3200" dirty="0"/>
              <a:t>Keselamatan dan kesehatan</a:t>
            </a:r>
          </a:p>
          <a:p>
            <a:pPr lvl="0">
              <a:buFont typeface="Wingdings 2" pitchFamily="18" charset="2"/>
              <a:buChar char=""/>
            </a:pPr>
            <a:r>
              <a:rPr lang="id-ID" sz="3200" dirty="0"/>
              <a:t>Hubungan karyawan dan perburuhan</a:t>
            </a:r>
          </a:p>
          <a:p>
            <a:pPr>
              <a:buFont typeface="Wingdings 2" pitchFamily="18" charset="2"/>
              <a:buChar char=""/>
            </a:pPr>
            <a:r>
              <a:rPr lang="id-ID" sz="3200" dirty="0"/>
              <a:t>Untuk keperluan pelatihan</a:t>
            </a:r>
          </a:p>
        </p:txBody>
      </p:sp>
    </p:spTree>
    <p:extLst>
      <p:ext uri="{BB962C8B-B14F-4D97-AF65-F5344CB8AC3E}">
        <p14:creationId xmlns:p14="http://schemas.microsoft.com/office/powerpoint/2010/main" val="3817767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617B8D-5291-4DC3-81B4-E5C74B91C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0C76A51-54CF-4118-B373-634EC9FDB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557" y="384048"/>
            <a:ext cx="10290517" cy="1143000"/>
          </a:xfrm>
        </p:spPr>
        <p:txBody>
          <a:bodyPr>
            <a:normAutofit/>
          </a:bodyPr>
          <a:lstStyle/>
          <a:p>
            <a:r>
              <a:rPr lang="id-ID" sz="3200" b="1" dirty="0"/>
              <a:t>TAHAPAN DALAM ANALISIS JABATAN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228082-492F-4BF3-B515-55D2C2D9CB3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44062" y="1600200"/>
            <a:ext cx="10995012" cy="4873752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Char char=""/>
            </a:pPr>
            <a:r>
              <a:rPr lang="id-ID" sz="2800" dirty="0"/>
              <a:t>Planning the job analysis</a:t>
            </a:r>
            <a:r>
              <a:rPr lang="en-US" dirty="0"/>
              <a:t> (</a:t>
            </a:r>
            <a:r>
              <a:rPr lang="en-US" dirty="0" err="1"/>
              <a:t>Merencanakan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)</a:t>
            </a:r>
            <a:endParaRPr lang="id-ID" sz="2800" dirty="0"/>
          </a:p>
          <a:p>
            <a:pPr>
              <a:buFont typeface="Wingdings 2" pitchFamily="18" charset="2"/>
              <a:buChar char=""/>
            </a:pPr>
            <a:r>
              <a:rPr lang="id-ID" sz="2800" dirty="0"/>
              <a:t>Preparing and communication the job analysis</a:t>
            </a:r>
            <a:r>
              <a:rPr lang="en-US" dirty="0"/>
              <a:t> (</a:t>
            </a:r>
            <a:r>
              <a:rPr lang="en-US" dirty="0" err="1"/>
              <a:t>Mempersiapkan</a:t>
            </a:r>
            <a:r>
              <a:rPr lang="en-US" dirty="0"/>
              <a:t> dan </a:t>
            </a:r>
            <a:r>
              <a:rPr lang="en-US" dirty="0" err="1"/>
              <a:t>mengkomunikasikan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)</a:t>
            </a:r>
            <a:endParaRPr lang="id-ID" sz="2800" dirty="0"/>
          </a:p>
          <a:p>
            <a:pPr>
              <a:buFont typeface="Wingdings 2" pitchFamily="18" charset="2"/>
              <a:buChar char=""/>
            </a:pPr>
            <a:r>
              <a:rPr lang="id-ID" sz="2800" dirty="0"/>
              <a:t>Conducting the job analysis</a:t>
            </a:r>
            <a:r>
              <a:rPr lang="en-US" dirty="0"/>
              <a:t> (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)</a:t>
            </a:r>
            <a:endParaRPr lang="id-ID" sz="2800" dirty="0"/>
          </a:p>
          <a:p>
            <a:pPr>
              <a:buFont typeface="Wingdings 2" pitchFamily="18" charset="2"/>
              <a:buChar char=""/>
            </a:pPr>
            <a:r>
              <a:rPr lang="id-ID" sz="2800" dirty="0"/>
              <a:t>Developing job description and job specification</a:t>
            </a:r>
            <a:r>
              <a:rPr lang="en-US" dirty="0"/>
              <a:t> (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dan </a:t>
            </a:r>
            <a:r>
              <a:rPr lang="en-US" dirty="0" err="1"/>
              <a:t>spesifikasi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)</a:t>
            </a:r>
            <a:endParaRPr lang="id-ID" sz="2800" dirty="0"/>
          </a:p>
          <a:p>
            <a:pPr>
              <a:buFont typeface="Wingdings 2" pitchFamily="18" charset="2"/>
              <a:buChar char=""/>
            </a:pPr>
            <a:r>
              <a:rPr lang="id-ID" sz="2800" dirty="0"/>
              <a:t>Maintanning and updating job description and job specification</a:t>
            </a:r>
            <a:r>
              <a:rPr lang="en-US" sz="2800" dirty="0"/>
              <a:t> (</a:t>
            </a:r>
            <a:r>
              <a:rPr lang="nb-NO" dirty="0"/>
              <a:t>Memelihara dan memperbarui deskripsi pekerjaan dan spesifikasi pekerjaan)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765906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102FE8-026D-4EE7-A718-46E113B31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0CBD7F-C4C4-4895-9E3D-419C9FC93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23" y="911284"/>
            <a:ext cx="7467600" cy="1143000"/>
          </a:xfrm>
        </p:spPr>
        <p:txBody>
          <a:bodyPr>
            <a:normAutofit/>
          </a:bodyPr>
          <a:lstStyle/>
          <a:p>
            <a:r>
              <a:rPr lang="id-ID" sz="3200" b="1" dirty="0"/>
              <a:t>METODE ANALISIS JABATAN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B6B7FD-FB69-436D-9586-99CD6C6DC52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205496"/>
            <a:ext cx="5535637" cy="3857361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id-ID" sz="2800" dirty="0"/>
              <a:t>Metode Wawancara</a:t>
            </a:r>
          </a:p>
          <a:p>
            <a:pPr lvl="0">
              <a:buFont typeface="Wingdings" pitchFamily="2" charset="2"/>
              <a:buChar char="v"/>
            </a:pPr>
            <a:r>
              <a:rPr lang="id-ID" sz="2800" dirty="0"/>
              <a:t>Metode Observasi</a:t>
            </a:r>
          </a:p>
          <a:p>
            <a:pPr lvl="0">
              <a:buFont typeface="Wingdings" pitchFamily="2" charset="2"/>
              <a:buChar char="v"/>
            </a:pPr>
            <a:r>
              <a:rPr lang="id-ID" sz="2800" dirty="0"/>
              <a:t>Metode Angket</a:t>
            </a:r>
          </a:p>
          <a:p>
            <a:pPr lvl="0">
              <a:buFont typeface="Wingdings" pitchFamily="2" charset="2"/>
              <a:buChar char="v"/>
            </a:pPr>
            <a:r>
              <a:rPr lang="id-ID" sz="2800" dirty="0"/>
              <a:t>Metode Catatan Karyawan (</a:t>
            </a:r>
            <a:r>
              <a:rPr lang="id-ID" sz="2800" i="1" dirty="0"/>
              <a:t>Diary</a:t>
            </a:r>
            <a:r>
              <a:rPr lang="id-ID" sz="2800" dirty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id-ID" sz="2800" dirty="0"/>
              <a:t>Kombinasi Metode</a:t>
            </a:r>
          </a:p>
          <a:p>
            <a:pPr>
              <a:buFont typeface="Wingdings" pitchFamily="2" charset="2"/>
              <a:buChar char="v"/>
            </a:pPr>
            <a:endParaRPr lang="id-ID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9648E5-2FB9-456F-AA1C-8FC3701A47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5" r="5458"/>
          <a:stretch/>
        </p:blipFill>
        <p:spPr>
          <a:xfrm>
            <a:off x="6133899" y="1209600"/>
            <a:ext cx="6020587" cy="374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26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179E81-A8CC-4ECF-A380-273B47B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157F2E4-5428-4B54-A167-EA7D5EBD7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11734800" cy="1143000"/>
          </a:xfrm>
        </p:spPr>
        <p:txBody>
          <a:bodyPr/>
          <a:lstStyle/>
          <a:p>
            <a:r>
              <a:rPr lang="id-ID" b="1" dirty="0"/>
              <a:t>Job Description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407415D-4D77-4922-8C40-7240016FE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7088"/>
            <a:ext cx="11277600" cy="44775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3200" dirty="0" err="1"/>
              <a:t>Menurut</a:t>
            </a:r>
            <a:r>
              <a:rPr lang="id-ID" sz="3200" dirty="0"/>
              <a:t> Stone, 2005 </a:t>
            </a:r>
            <a:r>
              <a:rPr lang="en-US" sz="3200" i="1" dirty="0"/>
              <a:t>Job description</a:t>
            </a:r>
            <a:r>
              <a:rPr lang="en-US" sz="3200" dirty="0"/>
              <a:t> (</a:t>
            </a:r>
            <a:r>
              <a:rPr lang="en-US" sz="3200" dirty="0" err="1"/>
              <a:t>deskripsi</a:t>
            </a:r>
            <a:r>
              <a:rPr lang="id-ID" sz="3200" dirty="0"/>
              <a:t> pekerjaan</a:t>
            </a:r>
            <a:r>
              <a:rPr lang="en-US" sz="3200" dirty="0"/>
              <a:t>) </a:t>
            </a:r>
            <a:r>
              <a:rPr lang="id-ID" sz="3200" dirty="0"/>
              <a:t>atau deskripsi posisi adalah pernyataan tertulis yang menjelaskan mengapa pekerjaan ada, apa </a:t>
            </a:r>
            <a:r>
              <a:rPr lang="en-US" sz="3200" dirty="0"/>
              <a:t>yang </a:t>
            </a:r>
            <a:r>
              <a:rPr lang="en-US" sz="3200" dirty="0" err="1"/>
              <a:t>dilakukan</a:t>
            </a:r>
            <a:r>
              <a:rPr lang="en-US" sz="3200" dirty="0"/>
              <a:t> </a:t>
            </a:r>
            <a:r>
              <a:rPr lang="id-ID" sz="3200" dirty="0"/>
              <a:t>pemegang pekerjaan sebenarnya, bagaimana mereka melakukannya dan dalam kondisi apa pekerjaan itu dilakukan</a:t>
            </a:r>
            <a:r>
              <a:rPr lang="en-US" sz="3200" dirty="0"/>
              <a:t>.</a:t>
            </a:r>
          </a:p>
          <a:p>
            <a:pPr algn="just"/>
            <a:r>
              <a:rPr lang="en-US" sz="3200" dirty="0"/>
              <a:t>Job Description/ </a:t>
            </a:r>
            <a:r>
              <a:rPr lang="en-US" sz="3200" dirty="0" err="1"/>
              <a:t>Uraian</a:t>
            </a:r>
            <a:r>
              <a:rPr lang="en-US" sz="3200" dirty="0"/>
              <a:t> </a:t>
            </a:r>
            <a:r>
              <a:rPr lang="en-US" sz="3200" dirty="0" err="1"/>
              <a:t>jabatan</a:t>
            </a:r>
            <a:r>
              <a:rPr lang="en-US" sz="3200" dirty="0"/>
              <a:t> </a:t>
            </a:r>
            <a:r>
              <a:rPr lang="en-US" sz="3200" dirty="0" err="1"/>
              <a:t>dibuat</a:t>
            </a:r>
            <a:r>
              <a:rPr lang="en-US" sz="3200" dirty="0"/>
              <a:t> </a:t>
            </a:r>
            <a:r>
              <a:rPr lang="en-US" sz="3200" dirty="0" err="1"/>
              <a:t>guna</a:t>
            </a:r>
            <a:r>
              <a:rPr lang="en-US" sz="3200" dirty="0"/>
              <a:t> </a:t>
            </a:r>
            <a:r>
              <a:rPr lang="en-US" sz="3200" dirty="0" err="1"/>
              <a:t>memberikan</a:t>
            </a:r>
            <a:r>
              <a:rPr lang="en-US" sz="3200" dirty="0"/>
              <a:t> </a:t>
            </a:r>
            <a:r>
              <a:rPr lang="en-US" sz="3200" dirty="0" err="1"/>
              <a:t>informasi</a:t>
            </a:r>
            <a:r>
              <a:rPr lang="en-US" sz="3200" dirty="0"/>
              <a:t> yang </a:t>
            </a:r>
            <a:r>
              <a:rPr lang="en-US" sz="3200" dirty="0" err="1"/>
              <a:t>jelas</a:t>
            </a:r>
            <a:r>
              <a:rPr lang="en-US" sz="3200" dirty="0"/>
              <a:t> </a:t>
            </a:r>
            <a:r>
              <a:rPr lang="en-US" sz="3200" dirty="0" err="1"/>
              <a:t>mengenai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jabatan</a:t>
            </a:r>
            <a:r>
              <a:rPr lang="en-US" sz="3200" dirty="0"/>
              <a:t>/ </a:t>
            </a:r>
            <a:r>
              <a:rPr lang="en-US" sz="3200" dirty="0" err="1"/>
              <a:t>pekerjaan</a:t>
            </a:r>
            <a:r>
              <a:rPr lang="en-US" sz="3200" dirty="0"/>
              <a:t>, </a:t>
            </a:r>
            <a:r>
              <a:rPr lang="en-US" sz="3200" dirty="0" err="1"/>
              <a:t>tugas</a:t>
            </a:r>
            <a:r>
              <a:rPr lang="en-US" sz="3200" dirty="0"/>
              <a:t> dan </a:t>
            </a:r>
            <a:r>
              <a:rPr lang="en-US" sz="3200" dirty="0" err="1"/>
              <a:t>tanggung</a:t>
            </a:r>
            <a:r>
              <a:rPr lang="en-US" sz="3200" dirty="0"/>
              <a:t> </a:t>
            </a:r>
            <a:r>
              <a:rPr lang="en-US" sz="3200" dirty="0" err="1"/>
              <a:t>jawabnya</a:t>
            </a:r>
            <a:r>
              <a:rPr lang="en-US" sz="3200" dirty="0"/>
              <a:t> </a:t>
            </a:r>
            <a:r>
              <a:rPr lang="en-US" sz="3200" dirty="0" err="1"/>
              <a:t>serta</a:t>
            </a:r>
            <a:r>
              <a:rPr lang="en-US" sz="3200" dirty="0"/>
              <a:t> </a:t>
            </a:r>
            <a:r>
              <a:rPr lang="en-US" sz="3200" dirty="0" err="1"/>
              <a:t>hal-hal</a:t>
            </a:r>
            <a:r>
              <a:rPr lang="en-US" sz="3200" dirty="0"/>
              <a:t> yang </a:t>
            </a:r>
            <a:r>
              <a:rPr lang="en-US" sz="3200" dirty="0" err="1"/>
              <a:t>berkaitan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jabatan</a:t>
            </a:r>
            <a:r>
              <a:rPr lang="en-US" sz="3200" dirty="0"/>
              <a:t> </a:t>
            </a:r>
            <a:r>
              <a:rPr lang="en-US" sz="3200" dirty="0" err="1"/>
              <a:t>tersebut</a:t>
            </a:r>
            <a:r>
              <a:rPr lang="en-US" sz="3200" dirty="0"/>
              <a:t>. </a:t>
            </a:r>
            <a:endParaRPr lang="en-US" altLang="en-US" sz="3200" i="1" dirty="0"/>
          </a:p>
          <a:p>
            <a:pPr algn="just">
              <a:spcBef>
                <a:spcPct val="0"/>
              </a:spcBef>
            </a:pPr>
            <a:r>
              <a:rPr lang="en-US" altLang="en-US" sz="3200" dirty="0" err="1">
                <a:cs typeface="Calibri" panose="020F0502020204030204" pitchFamily="34" charset="0"/>
              </a:rPr>
              <a:t>Informasi</a:t>
            </a:r>
            <a:r>
              <a:rPr lang="en-US" altLang="en-US" sz="3200" dirty="0">
                <a:cs typeface="Calibri" panose="020F0502020204030204" pitchFamily="34" charset="0"/>
              </a:rPr>
              <a:t> yang </a:t>
            </a:r>
            <a:r>
              <a:rPr lang="en-US" altLang="en-US" sz="3200" dirty="0" err="1">
                <a:cs typeface="Calibri" panose="020F0502020204030204" pitchFamily="34" charset="0"/>
              </a:rPr>
              <a:t>tercantum</a:t>
            </a:r>
            <a:r>
              <a:rPr lang="en-US" altLang="en-US" sz="3200" dirty="0"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cs typeface="Calibri" panose="020F0502020204030204" pitchFamily="34" charset="0"/>
              </a:rPr>
              <a:t>akan</a:t>
            </a:r>
            <a:r>
              <a:rPr lang="en-US" altLang="en-US" sz="3200" dirty="0"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cs typeface="Calibri" panose="020F0502020204030204" pitchFamily="34" charset="0"/>
              </a:rPr>
              <a:t>digunakan</a:t>
            </a:r>
            <a:r>
              <a:rPr lang="en-US" altLang="en-US" sz="3200" dirty="0"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cs typeface="Calibri" panose="020F0502020204030204" pitchFamily="34" charset="0"/>
              </a:rPr>
              <a:t>untuk</a:t>
            </a:r>
            <a:r>
              <a:rPr lang="en-US" altLang="en-US" sz="3200" dirty="0"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cs typeface="Calibri" panose="020F0502020204030204" pitchFamily="34" charset="0"/>
              </a:rPr>
              <a:t>keperluan</a:t>
            </a:r>
            <a:r>
              <a:rPr lang="en-US" altLang="en-US" sz="3200" dirty="0"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cs typeface="Calibri" panose="020F0502020204030204" pitchFamily="34" charset="0"/>
              </a:rPr>
              <a:t>rekruitmen</a:t>
            </a:r>
            <a:r>
              <a:rPr lang="en-US" altLang="en-US" sz="3200" dirty="0">
                <a:cs typeface="Calibri" panose="020F0502020204030204" pitchFamily="34" charset="0"/>
              </a:rPr>
              <a:t>, </a:t>
            </a:r>
            <a:r>
              <a:rPr lang="en-US" altLang="en-US" sz="3200" dirty="0" err="1">
                <a:cs typeface="Calibri" panose="020F0502020204030204" pitchFamily="34" charset="0"/>
              </a:rPr>
              <a:t>seleksi</a:t>
            </a:r>
            <a:r>
              <a:rPr lang="en-US" altLang="en-US" sz="3200" dirty="0">
                <a:cs typeface="Calibri" panose="020F0502020204030204" pitchFamily="34" charset="0"/>
              </a:rPr>
              <a:t>, </a:t>
            </a:r>
            <a:r>
              <a:rPr lang="en-US" altLang="en-US" sz="3200" dirty="0" err="1">
                <a:cs typeface="Calibri" panose="020F0502020204030204" pitchFamily="34" charset="0"/>
              </a:rPr>
              <a:t>evaluasi</a:t>
            </a:r>
            <a:r>
              <a:rPr lang="en-US" altLang="en-US" sz="3200" dirty="0">
                <a:cs typeface="Calibri" panose="020F0502020204030204" pitchFamily="34" charset="0"/>
              </a:rPr>
              <a:t>  </a:t>
            </a:r>
            <a:r>
              <a:rPr lang="en-US" altLang="en-US" sz="3200" dirty="0" err="1">
                <a:cs typeface="Calibri" panose="020F0502020204030204" pitchFamily="34" charset="0"/>
              </a:rPr>
              <a:t>jabatan</a:t>
            </a:r>
            <a:r>
              <a:rPr lang="en-US" altLang="en-US" sz="3200" dirty="0">
                <a:cs typeface="Calibri" panose="020F0502020204030204" pitchFamily="34" charset="0"/>
              </a:rPr>
              <a:t>, </a:t>
            </a:r>
            <a:r>
              <a:rPr lang="en-US" altLang="en-US" sz="3200" dirty="0" err="1">
                <a:cs typeface="Calibri" panose="020F0502020204030204" pitchFamily="34" charset="0"/>
              </a:rPr>
              <a:t>pelatihan</a:t>
            </a:r>
            <a:r>
              <a:rPr lang="en-US" altLang="en-US" sz="3200" dirty="0">
                <a:cs typeface="Calibri" panose="020F0502020204030204" pitchFamily="34" charset="0"/>
              </a:rPr>
              <a:t>, </a:t>
            </a:r>
            <a:r>
              <a:rPr lang="en-US" altLang="en-US" sz="3200" dirty="0" err="1">
                <a:cs typeface="Calibri" panose="020F0502020204030204" pitchFamily="34" charset="0"/>
              </a:rPr>
              <a:t>promosi</a:t>
            </a:r>
            <a:r>
              <a:rPr lang="en-US" altLang="en-US" sz="3200" dirty="0">
                <a:cs typeface="Calibri" panose="020F0502020204030204" pitchFamily="34" charset="0"/>
              </a:rPr>
              <a:t> dan </a:t>
            </a:r>
            <a:r>
              <a:rPr lang="en-US" altLang="en-US" sz="3200" dirty="0" err="1">
                <a:cs typeface="Calibri" panose="020F0502020204030204" pitchFamily="34" charset="0"/>
              </a:rPr>
              <a:t>kebijakan</a:t>
            </a:r>
            <a:r>
              <a:rPr lang="en-US" altLang="en-US" sz="3200" dirty="0">
                <a:cs typeface="Calibri" panose="020F0502020204030204" pitchFamily="34" charset="0"/>
              </a:rPr>
              <a:t> yang </a:t>
            </a:r>
            <a:r>
              <a:rPr lang="en-US" altLang="en-US" sz="3200" dirty="0" err="1">
                <a:cs typeface="Calibri" panose="020F0502020204030204" pitchFamily="34" charset="0"/>
              </a:rPr>
              <a:t>menyangkut</a:t>
            </a:r>
            <a:r>
              <a:rPr lang="en-US" altLang="en-US" sz="3200" dirty="0"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cs typeface="Calibri" panose="020F0502020204030204" pitchFamily="34" charset="0"/>
              </a:rPr>
              <a:t>karyawan</a:t>
            </a:r>
            <a:r>
              <a:rPr lang="en-US" altLang="en-US" sz="3200" dirty="0"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cs typeface="Calibri" panose="020F0502020204030204" pitchFamily="34" charset="0"/>
              </a:rPr>
              <a:t>lainnya</a:t>
            </a:r>
            <a:r>
              <a:rPr lang="en-US" altLang="en-US" sz="3200" dirty="0">
                <a:cs typeface="Calibri" panose="020F0502020204030204" pitchFamily="34" charset="0"/>
              </a:rPr>
              <a:t>.</a:t>
            </a:r>
          </a:p>
          <a:p>
            <a:pPr algn="just"/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2822415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CD40F7-0024-457B-96B6-D37D9BC1E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4B0B59D-5FFE-4626-B974-736753B84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703" y="822158"/>
            <a:ext cx="11285621" cy="1143000"/>
          </a:xfrm>
        </p:spPr>
        <p:txBody>
          <a:bodyPr/>
          <a:lstStyle/>
          <a:p>
            <a:r>
              <a:rPr lang="id-ID" b="1" dirty="0"/>
              <a:t>Manfaat Job Description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ED3DCF-9D15-410D-8686-8CB25B408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15" y="2011679"/>
            <a:ext cx="11285621" cy="40241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id-ID" sz="3200" b="1" i="1" dirty="0"/>
              <a:t>Atasan</a:t>
            </a:r>
            <a:r>
              <a:rPr lang="id-ID" sz="3200" dirty="0"/>
              <a:t> : untuk mengoptimalkan peran dan tanggungjawab bawahan</a:t>
            </a:r>
          </a:p>
          <a:p>
            <a:pPr lvl="0"/>
            <a:r>
              <a:rPr lang="id-ID" sz="3200" b="1" i="1" dirty="0"/>
              <a:t>Pimpinan</a:t>
            </a:r>
            <a:r>
              <a:rPr lang="id-ID" sz="3200" dirty="0"/>
              <a:t> </a:t>
            </a:r>
            <a:r>
              <a:rPr lang="id-ID" sz="3200" b="1" i="1" dirty="0"/>
              <a:t>Organisasi</a:t>
            </a:r>
            <a:r>
              <a:rPr lang="id-ID" sz="3200" dirty="0"/>
              <a:t> : untuk dapat memimpin dan memberikan motivasi agar pemegang jabatan menghasilkan kinerja optimal.</a:t>
            </a:r>
          </a:p>
          <a:p>
            <a:pPr lvl="0"/>
            <a:r>
              <a:rPr lang="id-ID" sz="3200" b="1" i="1" dirty="0"/>
              <a:t>Pemegang jabatan</a:t>
            </a:r>
            <a:r>
              <a:rPr lang="id-ID" sz="3200" dirty="0"/>
              <a:t> : sebagai panduan dan pedoman kerja serta mengetahui apa yang harus dilakukan dan diharapkan dari organisasi</a:t>
            </a:r>
          </a:p>
          <a:p>
            <a:pPr lvl="0"/>
            <a:r>
              <a:rPr lang="id-ID" sz="3200" b="1" i="1" dirty="0"/>
              <a:t>Perekrut</a:t>
            </a:r>
            <a:r>
              <a:rPr lang="id-ID" sz="3200" dirty="0"/>
              <a:t> : untuk mengetahui kandidat yang tepat dan paling cocok sesuai kebutuhan jabatan</a:t>
            </a:r>
          </a:p>
          <a:p>
            <a:pPr lvl="0"/>
            <a:r>
              <a:rPr lang="id-ID" sz="3200" b="1" dirty="0"/>
              <a:t>Trainer</a:t>
            </a:r>
            <a:r>
              <a:rPr lang="id-ID" sz="3200" dirty="0"/>
              <a:t> : untuk mengetahui kebutuhan pelatihan bagi pemegang jabatan</a:t>
            </a:r>
          </a:p>
          <a:p>
            <a:endParaRPr lang="id-ID" sz="3200" dirty="0"/>
          </a:p>
          <a:p>
            <a:pPr marL="0" indent="0">
              <a:buNone/>
            </a:pP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23536627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52NwiKahEiXzar5_fhCT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52NwiKahEiXzar5_fhCT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1116</Words>
  <Application>Microsoft Office PowerPoint</Application>
  <PresentationFormat>Widescreen</PresentationFormat>
  <Paragraphs>204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Wingdings 2</vt:lpstr>
      <vt:lpstr>Office Theme</vt:lpstr>
      <vt:lpstr>Job Analysis, Job Description, Job Spesification </vt:lpstr>
      <vt:lpstr>Latar Belakang</vt:lpstr>
      <vt:lpstr>Latar Belakang</vt:lpstr>
      <vt:lpstr>JOB ANALYSIS ATAU ANALISI JABATAN</vt:lpstr>
      <vt:lpstr>Manfaat job analysis</vt:lpstr>
      <vt:lpstr>TAHAPAN DALAM ANALISIS JABATAN</vt:lpstr>
      <vt:lpstr>METODE ANALISIS JABATAN</vt:lpstr>
      <vt:lpstr>Job Description</vt:lpstr>
      <vt:lpstr>Manfaat Job Description</vt:lpstr>
      <vt:lpstr>PowerPoint Presentation</vt:lpstr>
      <vt:lpstr>Tujuan Job Description</vt:lpstr>
      <vt:lpstr>Elemen-elemen Job Description</vt:lpstr>
      <vt:lpstr>Standar Pedoman Penulisan Job Description </vt:lpstr>
      <vt:lpstr>Job Spesification</vt:lpstr>
      <vt:lpstr>Beberapa Hal Dalam Job Spesification</vt:lpstr>
      <vt:lpstr>Tujuan Job Spesification</vt:lpstr>
      <vt:lpstr>Manfaat Job Spesification</vt:lpstr>
      <vt:lpstr>PowerPoint Presentation</vt:lpstr>
      <vt:lpstr>PowerPoint Presentation</vt:lpstr>
      <vt:lpstr>Job Desk sekarang vs update</vt:lpstr>
      <vt:lpstr>Penggunaan Job Desk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Analysis, Job Description, Job Spesification </dc:title>
  <dc:creator>Personal</dc:creator>
  <cp:lastModifiedBy>Personal</cp:lastModifiedBy>
  <cp:revision>4</cp:revision>
  <dcterms:created xsi:type="dcterms:W3CDTF">2024-04-16T22:15:38Z</dcterms:created>
  <dcterms:modified xsi:type="dcterms:W3CDTF">2024-04-16T22:54:16Z</dcterms:modified>
</cp:coreProperties>
</file>