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29" r:id="rId3"/>
    <p:sldId id="437" r:id="rId4"/>
    <p:sldId id="445" r:id="rId5"/>
    <p:sldId id="446" r:id="rId6"/>
    <p:sldId id="447" r:id="rId7"/>
    <p:sldId id="424" r:id="rId8"/>
    <p:sldId id="448" r:id="rId9"/>
    <p:sldId id="449" r:id="rId10"/>
    <p:sldId id="450" r:id="rId11"/>
    <p:sldId id="451" r:id="rId12"/>
    <p:sldId id="370" r:id="rId13"/>
    <p:sldId id="443" r:id="rId14"/>
  </p:sldIdLst>
  <p:sldSz cx="9144000" cy="6858000" type="screen4x3"/>
  <p:notesSz cx="7045325" cy="9345613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94580" autoAdjust="0"/>
  </p:normalViewPr>
  <p:slideViewPr>
    <p:cSldViewPr>
      <p:cViewPr varScale="1">
        <p:scale>
          <a:sx n="51" d="100"/>
          <a:sy n="51" d="100"/>
        </p:scale>
        <p:origin x="52" y="208"/>
      </p:cViewPr>
      <p:guideLst>
        <p:guide orient="horz" pos="2160"/>
        <p:guide pos="2880"/>
      </p:guideLst>
    </p:cSldViewPr>
  </p:slid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2205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836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5329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5625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6720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2619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3849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905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1527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sz="1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Domisili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tdk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menentuknan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pembatasan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mengenai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jenis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perkara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.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Tergugat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(</a:t>
            </a:r>
            <a:r>
              <a:rPr lang="en-ID" sz="1800" b="0" i="1" dirty="0">
                <a:solidFill>
                  <a:srgbClr val="000000"/>
                </a:solidFill>
                <a:effectLst/>
                <a:latin typeface="Cambria-Italic"/>
              </a:rPr>
              <a:t>defendant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)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dapat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berupa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orang (</a:t>
            </a:r>
            <a:r>
              <a:rPr lang="en-ID" sz="1800" b="0" i="1" dirty="0">
                <a:solidFill>
                  <a:srgbClr val="000000"/>
                </a:solidFill>
                <a:effectLst/>
                <a:latin typeface="Cambria-Italic"/>
              </a:rPr>
              <a:t>natural person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), juga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berupa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badan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(</a:t>
            </a:r>
            <a:r>
              <a:rPr lang="en-ID" sz="1800" b="0" i="1" dirty="0">
                <a:solidFill>
                  <a:srgbClr val="000000"/>
                </a:solidFill>
                <a:effectLst/>
                <a:latin typeface="Cambria-Italic"/>
              </a:rPr>
              <a:t>legal person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).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Bagi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badan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tidak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ditentukan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berdasarkan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domisili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badan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,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tetapi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berdasarkan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lokasi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badan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.</a:t>
            </a:r>
            <a:r>
              <a:rPr lang="en-ID" dirty="0"/>
              <a:t> </a:t>
            </a:r>
            <a:br>
              <a:rPr lang="en-ID" dirty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5474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1324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1754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HKB23216: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PERDATA INTERNASIONAL – YURISDIKSI PENGADILAN DAN ARBITRASE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HKB23216: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PERDATA INTERNASIONAL – YURISDIKSI PENGADILAN DAN ARBITRASE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YURISDIKSI PENGADILAN DAN ARBITRASE</a:t>
            </a:r>
            <a:endParaRPr lang="id-ID" sz="36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13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Kompetensi Absolut dan Relatif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Sebaliknya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mencantumkan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klausula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pilihan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forum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arbitrase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kompetensi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absolut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arbitrase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Kompetensi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relatif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berkaitan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wilayah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berwenang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mengadili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apakah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kewarganegaraan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domisili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penggugat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6214737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Arbitrase Internasional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dipergunakan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arbitrase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biasanya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Arbitration Rules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dikeluarkan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United Nations Commission on International Trade Law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(UNCITRAL)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1976.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Dewasa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UNCITRAL Arbitration Rules 1976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acuan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arbitrase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komersial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arbitrase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komersial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dunia,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diserahkan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arbitrase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UNCITRAL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tunduk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klausul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arbitrase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1840962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523925"/>
            <a:ext cx="8229600" cy="456937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Klausula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arbitrase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memuat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: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Masalah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dipersengketakan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;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Nama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lengkap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tempat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tinggal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para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;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Nama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lengkap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tempat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tinggal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arbiter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majelis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arbitrase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;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Tempat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arbiter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majelis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arbitrase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mengambil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keputusan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;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Nama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lengkap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sekretaris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;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Jangka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waktu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penyelesaian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sengketa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;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Pernyataan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kesediaan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arbiter, dan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Pernyataan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kesediaan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bersengketa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menanggung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segala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biaya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diperlukan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penyelesaian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sengketa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melalui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arbitrase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26980798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523925"/>
            <a:ext cx="8229600" cy="45693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Kamar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Dagang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Industri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berkedudukan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Paris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asosiasi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dagang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dagang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Peradilan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Arbitrase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International Chamber of Commercial 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(ICC).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ICC juga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menyediakan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sarana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penyelesaian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melalui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konsiliasi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memiliki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Rules of Conciliation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-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Sidang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arbitrase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ICC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berlangsung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di mana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saja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meskipun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bermarkas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di Paris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menerapkan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yang para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sepakati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Badan</a:t>
            </a:r>
            <a:r>
              <a:rPr lang="es-E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Arbitrase ICC </a:t>
            </a:r>
            <a:r>
              <a:rPr lang="es-E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memiliki</a:t>
            </a:r>
            <a:r>
              <a:rPr lang="es-E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aturan </a:t>
            </a:r>
            <a:r>
              <a:rPr lang="es-E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hukum</a:t>
            </a:r>
            <a:r>
              <a:rPr lang="es-E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acara </a:t>
            </a:r>
            <a:r>
              <a:rPr lang="es-E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arbitrasenya</a:t>
            </a:r>
            <a:r>
              <a:rPr lang="es-E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(</a:t>
            </a:r>
            <a:r>
              <a:rPr lang="es-E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Rules </a:t>
            </a:r>
            <a:r>
              <a:rPr lang="es-E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of</a:t>
            </a:r>
            <a:r>
              <a:rPr lang="es-E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s-E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Arbitration</a:t>
            </a:r>
            <a:r>
              <a:rPr lang="es-E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).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55726347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Kewenangan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yuridiksional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forum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konteks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diartikan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apakah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forum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mengadili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memutuskan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kompleks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mencakup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347314325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rabicPeriod"/>
            </a:pPr>
            <a:r>
              <a:rPr lang="en-ID" sz="28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Apakah</a:t>
            </a:r>
            <a:r>
              <a:rPr lang="en-ID" sz="28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8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berwenang</a:t>
            </a:r>
            <a:r>
              <a:rPr lang="en-ID" sz="28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8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mengadili</a:t>
            </a:r>
            <a:r>
              <a:rPr lang="en-ID" sz="28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8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8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algn="l"/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kompetensi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mengadili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 dan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keperdataan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biasanya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bergantung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penyampaian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panggilan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panggilan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disampaikan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berada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fisik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yurisdiksi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lphaLcPeriod"/>
            </a:pP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menundukkan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kewenangan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yurisdiksional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lphaLcPeriod"/>
            </a:pP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memerintahkan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pemanggilan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wilayah di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luar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yuridiksi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endParaRPr lang="en-ID" sz="2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396138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rabicPeriod" startAt="2"/>
            </a:pPr>
            <a:r>
              <a:rPr lang="en-ID" sz="28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Apakah</a:t>
            </a:r>
            <a:r>
              <a:rPr lang="en-ID" sz="28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8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8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menolak</a:t>
            </a:r>
            <a:r>
              <a:rPr lang="en-ID" sz="28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mengadili</a:t>
            </a:r>
            <a:r>
              <a:rPr lang="en-ID" sz="28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8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8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melanjutkan</a:t>
            </a:r>
            <a:r>
              <a:rPr lang="en-ID" sz="28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ID" sz="28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peradilan</a:t>
            </a:r>
            <a:r>
              <a:rPr lang="en-ID" sz="28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algn="l"/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meski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forum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terbukti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berwenang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mengadili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menolak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melanjutkan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pemeriksaan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forum </a:t>
            </a:r>
            <a:r>
              <a:rPr lang="en-ID" sz="28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non </a:t>
            </a:r>
            <a:r>
              <a:rPr lang="en-ID" sz="28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conveniens</a:t>
            </a:r>
            <a:r>
              <a:rPr lang="en-ID" sz="28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Penolakan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yurisdiksi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kasus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dibawa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hadapan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negara lain;</a:t>
            </a:r>
          </a:p>
        </p:txBody>
      </p:sp>
    </p:spTree>
    <p:extLst>
      <p:ext uri="{BB962C8B-B14F-4D97-AF65-F5344CB8AC3E}">
        <p14:creationId xmlns:p14="http://schemas.microsoft.com/office/powerpoint/2010/main" val="2318910567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lphaLcPeriod" startAt="2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lis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alibi pendens 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erbukti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pemeriksaan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berjalan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dihadapan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forum negara lain;</a:t>
            </a:r>
          </a:p>
          <a:p>
            <a:pPr marL="514350" indent="-514350" algn="l">
              <a:buFont typeface="+mj-lt"/>
              <a:buAutoNum type="alphaLcPeriod" startAt="2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res judicata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Perkara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dan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diadili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diputuskan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sebuah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 forum lain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memperoleh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kekuatan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tetap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514350" indent="-514350" algn="l">
              <a:buFont typeface="+mj-lt"/>
              <a:buAutoNum type="alphaLcPeriod" startAt="2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melanjutkan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pemeriksaan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bertentangan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kewenangan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yurisdiksional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ekslusif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bertentangan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klausula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arbitrase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disepakat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89709386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rabicPeriod" startAt="3"/>
            </a:pPr>
            <a:r>
              <a:rPr lang="en-ID" sz="28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Apakah</a:t>
            </a:r>
            <a:r>
              <a:rPr lang="en-ID" sz="28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8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pembatasan</a:t>
            </a:r>
            <a:r>
              <a:rPr lang="en-ID" sz="28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sz="28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8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melaksanakan</a:t>
            </a:r>
            <a:r>
              <a:rPr lang="en-ID" sz="28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kewenangan</a:t>
            </a:r>
            <a:r>
              <a:rPr lang="en-ID" sz="28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yurisdiksional</a:t>
            </a:r>
            <a:endParaRPr lang="en-ID" sz="28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sv-SE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meski pengadilan sudah melaksanakan panggilan dengan benar, yurisdiksi pengadilan masih mungkin dibatasi. </a:t>
            </a:r>
          </a:p>
          <a:p>
            <a:pPr algn="l"/>
            <a:r>
              <a:rPr lang="sv-SE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Pembatasan tsb berkenaan dgn:</a:t>
            </a:r>
          </a:p>
          <a:p>
            <a:pPr marL="514350" indent="-514350" algn="l">
              <a:buAutoNum type="alphaLcPeriod"/>
            </a:pPr>
            <a:r>
              <a:rPr lang="sv-SE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pokok perkara, misal menyangkut tanah/properti di wilayah asing</a:t>
            </a:r>
          </a:p>
          <a:p>
            <a:pPr marL="514350" indent="-514350" algn="l">
              <a:buAutoNum type="alphaLcPeriod"/>
            </a:pPr>
            <a:r>
              <a:rPr lang="sv-SE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 perkara, misal pemberian izin utk perceraian</a:t>
            </a:r>
          </a:p>
          <a:p>
            <a:pPr marL="514350" indent="-514350" algn="l">
              <a:buAutoNum type="alphaLcPeriod"/>
            </a:pP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mana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tuntutan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42761337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Prinsip Penetapan Yurisdiksi dalam Litigasi Internasional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AutoNum type="arabicPeriod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Yurisdiksi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Teritorial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domisili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endParaRPr lang="en-US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dimaksudkan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upaya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perlindungan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mungkin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menghadapi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kesulitan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ketidakadilan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diadili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+mj-lt"/>
              <a:buAutoNum type="arabicPeriod" startAt="2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Yurisdiksi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Khusus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endParaRPr lang="en-US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ditempat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(forum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contractus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), pada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perkembangannya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bergeser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kearah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146037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Prinsip Penetapan Yurisdiksi dalam Litigasi Internasional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 startAt="3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Yurisdiksi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Persetujuan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kenyataan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terutama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sukarela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mempertahankan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kekayaannya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depan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forum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choice of forum clause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persetujuan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rabicPeriod" startAt="4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Yurisdiksi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kewarganegaraan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kekayaan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pemunculan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kehadiran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menetapkan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kewenangan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yurisdiksional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personal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kewarganegaraan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penggugat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807113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Kompetensi Absolut dan Relatif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Kompetensi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absolut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wewenang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dimiliki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lembaga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lembaga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arbitrase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Kewenangan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mengadili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arbitrase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kewenangan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pilihan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forum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Ketika para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pilihan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forum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forum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kompetensi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absolut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menyelesaikan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boleh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lembaga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abitrase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1463733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11464</TotalTime>
  <Words>800</Words>
  <Application>Microsoft Office PowerPoint</Application>
  <PresentationFormat>On-screen Show (4:3)</PresentationFormat>
  <Paragraphs>57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Cambria</vt:lpstr>
      <vt:lpstr>Cambria-Italic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549</cp:revision>
  <cp:lastPrinted>2017-08-29T02:54:51Z</cp:lastPrinted>
  <dcterms:created xsi:type="dcterms:W3CDTF">2010-04-18T12:06:30Z</dcterms:created>
  <dcterms:modified xsi:type="dcterms:W3CDTF">2024-12-23T09:30:49Z</dcterms:modified>
</cp:coreProperties>
</file>