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7" r:id="rId17"/>
    <p:sldId id="288" r:id="rId18"/>
    <p:sldId id="303" r:id="rId19"/>
    <p:sldId id="289" r:id="rId20"/>
    <p:sldId id="290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7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63611-0C19-4652-A869-257F41A7CEA5}" type="datetimeFigureOut">
              <a:rPr lang="id-ID" smtClean="0"/>
              <a:t>15/11/2022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15B4-73FA-4B84-9C97-FD6D30F872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52895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63611-0C19-4652-A869-257F41A7CEA5}" type="datetimeFigureOut">
              <a:rPr lang="id-ID" smtClean="0"/>
              <a:t>15/11/2022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15B4-73FA-4B84-9C97-FD6D30F872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60457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63611-0C19-4652-A869-257F41A7CEA5}" type="datetimeFigureOut">
              <a:rPr lang="id-ID" smtClean="0"/>
              <a:t>15/11/2022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15B4-73FA-4B84-9C97-FD6D30F872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7464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63611-0C19-4652-A869-257F41A7CEA5}" type="datetimeFigureOut">
              <a:rPr lang="id-ID" smtClean="0"/>
              <a:t>15/11/2022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15B4-73FA-4B84-9C97-FD6D30F872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87516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63611-0C19-4652-A869-257F41A7CEA5}" type="datetimeFigureOut">
              <a:rPr lang="id-ID" smtClean="0"/>
              <a:t>15/11/2022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15B4-73FA-4B84-9C97-FD6D30F872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75842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63611-0C19-4652-A869-257F41A7CEA5}" type="datetimeFigureOut">
              <a:rPr lang="id-ID" smtClean="0"/>
              <a:t>15/11/2022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15B4-73FA-4B84-9C97-FD6D30F872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588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63611-0C19-4652-A869-257F41A7CEA5}" type="datetimeFigureOut">
              <a:rPr lang="id-ID" smtClean="0"/>
              <a:t>15/11/2022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15B4-73FA-4B84-9C97-FD6D30F872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6011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63611-0C19-4652-A869-257F41A7CEA5}" type="datetimeFigureOut">
              <a:rPr lang="id-ID" smtClean="0"/>
              <a:t>15/11/2022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15B4-73FA-4B84-9C97-FD6D30F872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5212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63611-0C19-4652-A869-257F41A7CEA5}" type="datetimeFigureOut">
              <a:rPr lang="id-ID" smtClean="0"/>
              <a:t>15/11/2022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15B4-73FA-4B84-9C97-FD6D30F872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4522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63611-0C19-4652-A869-257F41A7CEA5}" type="datetimeFigureOut">
              <a:rPr lang="id-ID" smtClean="0"/>
              <a:t>15/11/2022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15B4-73FA-4B84-9C97-FD6D30F872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02613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63611-0C19-4652-A869-257F41A7CEA5}" type="datetimeFigureOut">
              <a:rPr lang="id-ID" smtClean="0"/>
              <a:t>15/11/2022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15B4-73FA-4B84-9C97-FD6D30F872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3636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63611-0C19-4652-A869-257F41A7CEA5}" type="datetimeFigureOut">
              <a:rPr lang="id-ID" smtClean="0"/>
              <a:t>15/11/2022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E15B4-73FA-4B84-9C97-FD6D30F8727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263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dkv\Power Point Template\abstract-flat-geometric-in-black-background-vec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76"/>
            <a:ext cx="9144000" cy="688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88840"/>
            <a:ext cx="9144000" cy="2304256"/>
          </a:xfrm>
          <a:solidFill>
            <a:srgbClr val="C00000"/>
          </a:solidFill>
        </p:spPr>
        <p:txBody>
          <a:bodyPr>
            <a:noAutofit/>
          </a:bodyPr>
          <a:lstStyle/>
          <a:p>
            <a:r>
              <a:rPr lang="en-US" sz="6600" b="1" i="1" dirty="0">
                <a:solidFill>
                  <a:schemeClr val="bg1"/>
                </a:solidFill>
              </a:rPr>
              <a:t> </a:t>
            </a:r>
            <a:r>
              <a:rPr lang="id-ID" sz="6600" b="1" i="1" dirty="0">
                <a:solidFill>
                  <a:schemeClr val="bg1"/>
                </a:solidFill>
              </a:rPr>
              <a:t>Design Packaging</a:t>
            </a:r>
            <a:br>
              <a:rPr lang="id-ID" sz="6600" b="1" dirty="0">
                <a:solidFill>
                  <a:schemeClr val="bg1"/>
                </a:solidFill>
              </a:rPr>
            </a:br>
            <a:r>
              <a:rPr lang="en-US" sz="6600" b="1" dirty="0">
                <a:solidFill>
                  <a:schemeClr val="bg1"/>
                </a:solidFill>
              </a:rPr>
              <a:t>(</a:t>
            </a:r>
            <a:r>
              <a:rPr lang="id-ID" sz="6600" b="1" dirty="0">
                <a:solidFill>
                  <a:schemeClr val="bg1"/>
                </a:solidFill>
              </a:rPr>
              <a:t> Kemasan</a:t>
            </a:r>
            <a:r>
              <a:rPr lang="en-US" sz="6600" b="1" dirty="0">
                <a:solidFill>
                  <a:schemeClr val="bg1"/>
                </a:solidFill>
              </a:rPr>
              <a:t> </a:t>
            </a:r>
            <a:r>
              <a:rPr lang="en-US" sz="6600" b="1" dirty="0" err="1">
                <a:solidFill>
                  <a:schemeClr val="bg1"/>
                </a:solidFill>
              </a:rPr>
              <a:t>Produk</a:t>
            </a:r>
            <a:r>
              <a:rPr lang="en-US" sz="6600" b="1" dirty="0">
                <a:solidFill>
                  <a:schemeClr val="bg1"/>
                </a:solidFill>
              </a:rPr>
              <a:t>)</a:t>
            </a:r>
            <a:endParaRPr lang="id-ID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189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v-SE" sz="5400" dirty="0">
                <a:solidFill>
                  <a:schemeClr val="bg1"/>
                </a:solidFill>
              </a:rPr>
              <a:t>Merah</a:t>
            </a:r>
            <a:r>
              <a:rPr lang="id-ID" sz="5400" dirty="0">
                <a:solidFill>
                  <a:schemeClr val="bg1"/>
                </a:solidFill>
              </a:rPr>
              <a:t> =</a:t>
            </a:r>
            <a:r>
              <a:rPr lang="sv-SE" sz="5400" dirty="0">
                <a:solidFill>
                  <a:schemeClr val="bg1"/>
                </a:solidFill>
              </a:rPr>
              <a:t> melambangkan hasrat, kekuatan, cinta dan keberanian</a:t>
            </a:r>
            <a:endParaRPr lang="id-ID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027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6000" dirty="0">
                <a:solidFill>
                  <a:schemeClr val="bg1"/>
                </a:solidFill>
              </a:rPr>
              <a:t>Kuning = melambangkan energi, serta kebahagiaan</a:t>
            </a:r>
          </a:p>
        </p:txBody>
      </p:sp>
    </p:spTree>
    <p:extLst>
      <p:ext uri="{BB962C8B-B14F-4D97-AF65-F5344CB8AC3E}">
        <p14:creationId xmlns:p14="http://schemas.microsoft.com/office/powerpoint/2010/main" val="365512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5400" dirty="0">
                <a:solidFill>
                  <a:schemeClr val="bg1"/>
                </a:solidFill>
              </a:rPr>
              <a:t>Oranye = melambangkan kesan senang, kehangatan, atau tekad</a:t>
            </a:r>
          </a:p>
        </p:txBody>
      </p:sp>
    </p:spTree>
    <p:extLst>
      <p:ext uri="{BB962C8B-B14F-4D97-AF65-F5344CB8AC3E}">
        <p14:creationId xmlns:p14="http://schemas.microsoft.com/office/powerpoint/2010/main" val="638639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6000" dirty="0">
                <a:solidFill>
                  <a:schemeClr val="bg1"/>
                </a:solidFill>
              </a:rPr>
              <a:t>Hijau = melambangkan kesegaran, alam, atau uang</a:t>
            </a:r>
          </a:p>
        </p:txBody>
      </p:sp>
    </p:spTree>
    <p:extLst>
      <p:ext uri="{BB962C8B-B14F-4D97-AF65-F5344CB8AC3E}">
        <p14:creationId xmlns:p14="http://schemas.microsoft.com/office/powerpoint/2010/main" val="3173938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6000" dirty="0">
                <a:solidFill>
                  <a:schemeClr val="bg1"/>
                </a:solidFill>
              </a:rPr>
              <a:t>Biru = melambangkan ketenangan, otoritas, atau maskulinitas</a:t>
            </a:r>
          </a:p>
        </p:txBody>
      </p:sp>
    </p:spTree>
    <p:extLst>
      <p:ext uri="{BB962C8B-B14F-4D97-AF65-F5344CB8AC3E}">
        <p14:creationId xmlns:p14="http://schemas.microsoft.com/office/powerpoint/2010/main" val="2535929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6000" dirty="0">
                <a:solidFill>
                  <a:schemeClr val="bg1"/>
                </a:solidFill>
              </a:rPr>
              <a:t>Ungu = melambangkan kreativitas, royalti, atau misteri</a:t>
            </a:r>
          </a:p>
        </p:txBody>
      </p:sp>
    </p:spTree>
    <p:extLst>
      <p:ext uri="{BB962C8B-B14F-4D97-AF65-F5344CB8AC3E}">
        <p14:creationId xmlns:p14="http://schemas.microsoft.com/office/powerpoint/2010/main" val="789469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C000"/>
          </a:solidFill>
        </p:spPr>
        <p:txBody>
          <a:bodyPr/>
          <a:lstStyle/>
          <a:p>
            <a:pPr algn="l"/>
            <a:r>
              <a:rPr lang="en-US" b="1" dirty="0"/>
              <a:t> </a:t>
            </a:r>
            <a:r>
              <a:rPr lang="id-ID" b="1" dirty="0"/>
              <a:t>Bentuk kemasan yang unik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4000" dirty="0">
                <a:solidFill>
                  <a:schemeClr val="bg1"/>
                </a:solidFill>
              </a:rPr>
              <a:t>Kemasan yang memiliki bentuk unik cenderung mampu menarik perhatian calon konsumen .</a:t>
            </a:r>
          </a:p>
        </p:txBody>
      </p:sp>
    </p:spTree>
    <p:extLst>
      <p:ext uri="{BB962C8B-B14F-4D97-AF65-F5344CB8AC3E}">
        <p14:creationId xmlns:p14="http://schemas.microsoft.com/office/powerpoint/2010/main" val="1866873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D:\dkv\Power Point Template\flat5_pre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D:\perkulihaan\Semester 4\Desain Kemasan\referensi\cereal-packaging-kids-packag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571500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434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:\dkv\Power Point Template\flat5_pre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ownloads\kemasan-produk-unik-09-1024x6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290513"/>
            <a:ext cx="97536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05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C000"/>
          </a:solidFill>
        </p:spPr>
        <p:txBody>
          <a:bodyPr/>
          <a:lstStyle/>
          <a:p>
            <a:pPr algn="l"/>
            <a:r>
              <a:rPr lang="id-ID" dirty="0"/>
              <a:t> </a:t>
            </a:r>
            <a:r>
              <a:rPr lang="en-US" dirty="0"/>
              <a:t> </a:t>
            </a:r>
            <a:r>
              <a:rPr lang="id-ID" b="1" dirty="0"/>
              <a:t>Mudah dimengerti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4000" dirty="0">
                <a:solidFill>
                  <a:schemeClr val="bg1"/>
                </a:solidFill>
              </a:rPr>
              <a:t>Menggunakan bahasa sederhana yang mudah dimengerti oleh masyarakat luas.</a:t>
            </a:r>
          </a:p>
        </p:txBody>
      </p:sp>
    </p:spTree>
    <p:extLst>
      <p:ext uri="{BB962C8B-B14F-4D97-AF65-F5344CB8AC3E}">
        <p14:creationId xmlns:p14="http://schemas.microsoft.com/office/powerpoint/2010/main" val="1616247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dkv\Power Point Template\flat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b="1" u="sng" dirty="0">
                <a:solidFill>
                  <a:schemeClr val="bg1"/>
                </a:solidFill>
              </a:rPr>
              <a:t>Defenisi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b="1" dirty="0">
                <a:solidFill>
                  <a:schemeClr val="bg1"/>
                </a:solidFill>
              </a:rPr>
              <a:t>Desain </a:t>
            </a:r>
            <a:r>
              <a:rPr lang="en-GB" b="1" dirty="0" err="1">
                <a:solidFill>
                  <a:schemeClr val="bg1"/>
                </a:solidFill>
              </a:rPr>
              <a:t>kemasan</a:t>
            </a:r>
            <a:r>
              <a:rPr lang="en-GB" b="1" i="1" dirty="0">
                <a:solidFill>
                  <a:schemeClr val="bg1"/>
                </a:solidFill>
              </a:rPr>
              <a:t>/ packaging </a:t>
            </a:r>
            <a:r>
              <a:rPr lang="id-ID" b="1" dirty="0">
                <a:solidFill>
                  <a:schemeClr val="bg1"/>
                </a:solidFill>
              </a:rPr>
              <a:t>adalah rancangan  wadah atau pembungkus untuk mencegah atau mengurangi kerusakan produk . </a:t>
            </a:r>
            <a:r>
              <a:rPr lang="en-GB" b="1" dirty="0">
                <a:solidFill>
                  <a:schemeClr val="bg1"/>
                </a:solidFill>
              </a:rPr>
              <a:t>K</a:t>
            </a:r>
            <a:r>
              <a:rPr lang="id-ID" b="1" dirty="0">
                <a:solidFill>
                  <a:schemeClr val="bg1"/>
                </a:solidFill>
              </a:rPr>
              <a:t>emasan berfungsi untuk </a:t>
            </a:r>
            <a:r>
              <a:rPr lang="en-US" b="1" dirty="0" err="1">
                <a:solidFill>
                  <a:schemeClr val="bg1"/>
                </a:solidFill>
              </a:rPr>
              <a:t>mempermudah</a:t>
            </a:r>
            <a:r>
              <a:rPr lang="id-ID" b="1" dirty="0">
                <a:solidFill>
                  <a:schemeClr val="bg1"/>
                </a:solidFill>
              </a:rPr>
              <a:t> produk </a:t>
            </a:r>
            <a:r>
              <a:rPr lang="en-US" b="1" dirty="0" err="1">
                <a:solidFill>
                  <a:schemeClr val="bg1"/>
                </a:solidFill>
              </a:rPr>
              <a:t>saat</a:t>
            </a:r>
            <a:r>
              <a:rPr lang="en-US" b="1" dirty="0">
                <a:solidFill>
                  <a:schemeClr val="bg1"/>
                </a:solidFill>
              </a:rPr>
              <a:t> proses</a:t>
            </a:r>
            <a:r>
              <a:rPr lang="id-ID" b="1" dirty="0">
                <a:solidFill>
                  <a:schemeClr val="bg1"/>
                </a:solidFill>
              </a:rPr>
              <a:t> penyimpanan, promosi, pengangkutan dan distribusi</a:t>
            </a:r>
          </a:p>
        </p:txBody>
      </p:sp>
    </p:spTree>
    <p:extLst>
      <p:ext uri="{BB962C8B-B14F-4D97-AF65-F5344CB8AC3E}">
        <p14:creationId xmlns:p14="http://schemas.microsoft.com/office/powerpoint/2010/main" val="2841190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C000"/>
          </a:solidFill>
        </p:spPr>
        <p:txBody>
          <a:bodyPr/>
          <a:lstStyle/>
          <a:p>
            <a:pPr algn="l"/>
            <a:r>
              <a:rPr lang="id-ID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id-ID" b="1" dirty="0"/>
              <a:t>Kalimat sederhana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id-ID" dirty="0">
                <a:solidFill>
                  <a:schemeClr val="bg1"/>
                </a:solidFill>
              </a:rPr>
              <a:t>Menambahkan kalimat seperti  slogan, kata-kata persuasif, nama brand, komposisi dan lain sebagainya. </a:t>
            </a:r>
          </a:p>
          <a:p>
            <a:pPr algn="just">
              <a:buFontTx/>
              <a:buChar char="-"/>
            </a:pPr>
            <a:endParaRPr lang="id-ID" dirty="0">
              <a:solidFill>
                <a:schemeClr val="bg1"/>
              </a:solidFill>
            </a:endParaRPr>
          </a:p>
          <a:p>
            <a:pPr algn="just">
              <a:buFontTx/>
              <a:buChar char="-"/>
            </a:pPr>
            <a:r>
              <a:rPr lang="id-ID" dirty="0">
                <a:solidFill>
                  <a:schemeClr val="bg1"/>
                </a:solidFill>
              </a:rPr>
              <a:t>Menggunakan bahasa yang mudah diingat dan mampu menyampaikan tujuan produk.</a:t>
            </a:r>
          </a:p>
        </p:txBody>
      </p:sp>
    </p:spTree>
    <p:extLst>
      <p:ext uri="{BB962C8B-B14F-4D97-AF65-F5344CB8AC3E}">
        <p14:creationId xmlns:p14="http://schemas.microsoft.com/office/powerpoint/2010/main" val="3508005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ual JASA BIKIN DESIGN PACKAGING | DESAIN PACKAGING | DESAIN BUNGKUS  MAKANAN MINUMAN | DESAIN KEMASAN | Shopee Indonesia">
            <a:extLst>
              <a:ext uri="{FF2B5EF4-FFF2-40B4-BE49-F238E27FC236}">
                <a16:creationId xmlns:a16="http://schemas.microsoft.com/office/drawing/2014/main" id="{01CB206C-2056-AA11-6CD1-C44028F94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634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n on Package Graphic Designs">
            <a:extLst>
              <a:ext uri="{FF2B5EF4-FFF2-40B4-BE49-F238E27FC236}">
                <a16:creationId xmlns:a16="http://schemas.microsoft.com/office/drawing/2014/main" id="{9308AA24-C282-EB3D-A112-DB60FBEE1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727"/>
            <a:ext cx="9143999" cy="6506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114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ackaging Design for Family-Value Pasta - World Brand Design Society">
            <a:extLst>
              <a:ext uri="{FF2B5EF4-FFF2-40B4-BE49-F238E27FC236}">
                <a16:creationId xmlns:a16="http://schemas.microsoft.com/office/drawing/2014/main" id="{A9C29F95-81B3-8D86-7D52-FFFA75BBD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438"/>
            <a:ext cx="9144000" cy="645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2237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iptakan Kesan Pertama Tak Terlupakan dengan Ide Design Packaging Ini |  KASKUS">
            <a:extLst>
              <a:ext uri="{FF2B5EF4-FFF2-40B4-BE49-F238E27FC236}">
                <a16:creationId xmlns:a16="http://schemas.microsoft.com/office/drawing/2014/main" id="{5E8D8CE5-F0AC-A714-158E-2786FF1FF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9363"/>
            <a:ext cx="9144000" cy="435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2545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136,985 Packaging Drawings Illustrations &amp; Clip Art - iStock">
            <a:extLst>
              <a:ext uri="{FF2B5EF4-FFF2-40B4-BE49-F238E27FC236}">
                <a16:creationId xmlns:a16="http://schemas.microsoft.com/office/drawing/2014/main" id="{470A527C-25CE-F4BE-CCA4-AC71F4357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" y="836712"/>
            <a:ext cx="9143977" cy="51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611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anging Box packaging die cut template design. 3d mock-up Stock Vector  Image &amp; Art - Alamy">
            <a:extLst>
              <a:ext uri="{FF2B5EF4-FFF2-40B4-BE49-F238E27FC236}">
                <a16:creationId xmlns:a16="http://schemas.microsoft.com/office/drawing/2014/main" id="{A5D6C216-CFB7-DF75-E3FC-912EEB394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 bwMode="auto">
          <a:xfrm>
            <a:off x="304809" y="-27384"/>
            <a:ext cx="85156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4724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ox packaging die cut template design 3d mock-up Vector Image">
            <a:extLst>
              <a:ext uri="{FF2B5EF4-FFF2-40B4-BE49-F238E27FC236}">
                <a16:creationId xmlns:a16="http://schemas.microsoft.com/office/drawing/2014/main" id="{7BDFB5D1-507F-8A7A-8F2A-E227E2C8C3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1"/>
          <a:stretch/>
        </p:blipFill>
        <p:spPr bwMode="auto">
          <a:xfrm>
            <a:off x="621501" y="0"/>
            <a:ext cx="78389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141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6E0B0B-9728-8469-2F05-BBDFA3C145A4}"/>
              </a:ext>
            </a:extLst>
          </p:cNvPr>
          <p:cNvSpPr/>
          <p:nvPr/>
        </p:nvSpPr>
        <p:spPr>
          <a:xfrm>
            <a:off x="611560" y="0"/>
            <a:ext cx="792088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Moldes de Caixas Sacolinhas">
            <a:extLst>
              <a:ext uri="{FF2B5EF4-FFF2-40B4-BE49-F238E27FC236}">
                <a16:creationId xmlns:a16="http://schemas.microsoft.com/office/drawing/2014/main" id="{5A3ED930-D057-85D0-3731-7D85654A3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88" y="0"/>
            <a:ext cx="6651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2346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ox packaging die cut template design 3d mock-up Vector Image">
            <a:extLst>
              <a:ext uri="{FF2B5EF4-FFF2-40B4-BE49-F238E27FC236}">
                <a16:creationId xmlns:a16="http://schemas.microsoft.com/office/drawing/2014/main" id="{1E9D002A-C941-5778-41B1-C10D9A4B58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"/>
          <a:stretch/>
        </p:blipFill>
        <p:spPr bwMode="auto">
          <a:xfrm>
            <a:off x="1619672" y="-1"/>
            <a:ext cx="5963517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986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d-ID" b="1" dirty="0">
                <a:solidFill>
                  <a:schemeClr val="bg1"/>
                </a:solidFill>
              </a:rPr>
              <a:t>Syarat  desain kemasan adalah 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algn="just"/>
            <a:r>
              <a:rPr lang="id-ID" b="1" dirty="0">
                <a:solidFill>
                  <a:schemeClr val="bg1"/>
                </a:solidFill>
              </a:rPr>
              <a:t>Kemampuan/daya membungkus yang baik untuk memudahkan dalam pengangkutan, distribusi, penyimpanan dan penyusunan</a:t>
            </a:r>
            <a:r>
              <a:rPr lang="en-US" b="1" dirty="0">
                <a:solidFill>
                  <a:schemeClr val="bg1"/>
                </a:solidFill>
              </a:rPr>
              <a:t>.</a:t>
            </a:r>
            <a:endParaRPr lang="id-ID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  <a:p>
            <a:pPr algn="just"/>
            <a:r>
              <a:rPr lang="id-ID" b="1" dirty="0">
                <a:solidFill>
                  <a:schemeClr val="bg1"/>
                </a:solidFill>
              </a:rPr>
              <a:t>Kemampuan melindungi isinya dari berbagai resiko misalnya benturan</a:t>
            </a:r>
            <a:r>
              <a:rPr lang="en-US" b="1" dirty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algn="just"/>
            <a:r>
              <a:rPr lang="id-ID" b="1" dirty="0">
                <a:solidFill>
                  <a:schemeClr val="bg1"/>
                </a:solidFill>
              </a:rPr>
              <a:t>Kemampuan sebagai daya tarik terhadap konsumen. 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3252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razil: Trade dress enforcement is still strong in Brazil | Managing  Intellectual Property">
            <a:extLst>
              <a:ext uri="{FF2B5EF4-FFF2-40B4-BE49-F238E27FC236}">
                <a16:creationId xmlns:a16="http://schemas.microsoft.com/office/drawing/2014/main" id="{C684EC1F-35EE-A7A5-5FF9-784BC1DC7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08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8105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A7BD0E-45DA-7ABD-22ED-FDC3D889F0DB}"/>
              </a:ext>
            </a:extLst>
          </p:cNvPr>
          <p:cNvSpPr txBox="1"/>
          <p:nvPr/>
        </p:nvSpPr>
        <p:spPr>
          <a:xfrm>
            <a:off x="899592" y="1028343"/>
            <a:ext cx="73448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Pekerjaan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Selanjutnya</a:t>
            </a:r>
            <a:r>
              <a:rPr lang="en-GB" dirty="0">
                <a:solidFill>
                  <a:schemeClr val="bg1"/>
                </a:solidFill>
              </a:rPr>
              <a:t> 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 err="1">
                <a:solidFill>
                  <a:schemeClr val="bg1"/>
                </a:solidFill>
              </a:rPr>
              <a:t>Rancanglah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kemasan</a:t>
            </a:r>
            <a:r>
              <a:rPr lang="en-GB" dirty="0">
                <a:solidFill>
                  <a:schemeClr val="bg1"/>
                </a:solidFill>
              </a:rPr>
              <a:t> yang </a:t>
            </a:r>
            <a:r>
              <a:rPr lang="en-GB" dirty="0" err="1">
                <a:solidFill>
                  <a:schemeClr val="bg1"/>
                </a:solidFill>
              </a:rPr>
              <a:t>merupakan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bagian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dari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identitas</a:t>
            </a:r>
            <a:r>
              <a:rPr lang="en-GB" dirty="0">
                <a:solidFill>
                  <a:schemeClr val="bg1"/>
                </a:solidFill>
              </a:rPr>
              <a:t> visual </a:t>
            </a:r>
            <a:r>
              <a:rPr lang="en-GB" dirty="0" err="1">
                <a:solidFill>
                  <a:schemeClr val="bg1"/>
                </a:solidFill>
              </a:rPr>
              <a:t>serta</a:t>
            </a:r>
            <a:r>
              <a:rPr lang="en-GB" dirty="0">
                <a:solidFill>
                  <a:schemeClr val="bg1"/>
                </a:solidFill>
              </a:rPr>
              <a:t> media </a:t>
            </a:r>
            <a:r>
              <a:rPr lang="en-GB" dirty="0" err="1">
                <a:solidFill>
                  <a:schemeClr val="bg1"/>
                </a:solidFill>
              </a:rPr>
              <a:t>utama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pengaplikasian</a:t>
            </a:r>
            <a:r>
              <a:rPr lang="en-GB" dirty="0">
                <a:solidFill>
                  <a:schemeClr val="bg1"/>
                </a:solidFill>
              </a:rPr>
              <a:t> logo </a:t>
            </a:r>
            <a:r>
              <a:rPr lang="en-GB" dirty="0" err="1">
                <a:solidFill>
                  <a:schemeClr val="bg1"/>
                </a:solidFill>
              </a:rPr>
              <a:t>dengan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ketentuan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sebagai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berikut</a:t>
            </a:r>
            <a:r>
              <a:rPr lang="en-GB" dirty="0">
                <a:solidFill>
                  <a:schemeClr val="bg1"/>
                </a:solidFill>
              </a:rPr>
              <a:t> :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dirty="0" err="1">
                <a:solidFill>
                  <a:schemeClr val="bg1"/>
                </a:solidFill>
              </a:rPr>
              <a:t>Sketsa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pola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kemasan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GB" dirty="0" err="1">
                <a:solidFill>
                  <a:schemeClr val="bg1"/>
                </a:solidFill>
              </a:rPr>
              <a:t>Asistensi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hingga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ke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tahapan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alternatif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desain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GB" dirty="0" err="1">
                <a:solidFill>
                  <a:schemeClr val="bg1"/>
                </a:solidFill>
              </a:rPr>
              <a:t>Kemasan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harus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merepresentasi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karakteristik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dari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wajah</a:t>
            </a:r>
            <a:r>
              <a:rPr lang="en-GB" dirty="0">
                <a:solidFill>
                  <a:schemeClr val="bg1"/>
                </a:solidFill>
              </a:rPr>
              <a:t> visual UMKM yang </a:t>
            </a:r>
            <a:r>
              <a:rPr lang="en-GB" dirty="0" err="1">
                <a:solidFill>
                  <a:schemeClr val="bg1"/>
                </a:solidFill>
              </a:rPr>
              <a:t>telah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diciptakan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sebelumnya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GB" dirty="0" err="1">
                <a:solidFill>
                  <a:schemeClr val="bg1"/>
                </a:solidFill>
              </a:rPr>
              <a:t>Kemasan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harus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memiliki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nilai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jual</a:t>
            </a:r>
            <a:r>
              <a:rPr lang="en-GB" dirty="0">
                <a:solidFill>
                  <a:schemeClr val="bg1"/>
                </a:solidFill>
              </a:rPr>
              <a:t> (Value) </a:t>
            </a:r>
            <a:r>
              <a:rPr lang="en-GB" dirty="0" err="1">
                <a:solidFill>
                  <a:schemeClr val="bg1"/>
                </a:solidFill>
              </a:rPr>
              <a:t>sesuai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dengan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kebutuhan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promosi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GB" dirty="0" err="1">
                <a:solidFill>
                  <a:schemeClr val="bg1"/>
                </a:solidFill>
              </a:rPr>
              <a:t>Kemasan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harus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informatif</a:t>
            </a:r>
            <a:r>
              <a:rPr lang="en-GB" dirty="0">
                <a:solidFill>
                  <a:schemeClr val="bg1"/>
                </a:solidFill>
              </a:rPr>
              <a:t> dan </a:t>
            </a:r>
            <a:r>
              <a:rPr lang="en-GB" dirty="0" err="1">
                <a:solidFill>
                  <a:schemeClr val="bg1"/>
                </a:solidFill>
              </a:rPr>
              <a:t>estetik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GB" dirty="0" err="1">
                <a:solidFill>
                  <a:schemeClr val="bg1"/>
                </a:solidFill>
              </a:rPr>
              <a:t>Warna</a:t>
            </a:r>
            <a:r>
              <a:rPr lang="en-GB" dirty="0">
                <a:solidFill>
                  <a:schemeClr val="bg1"/>
                </a:solidFill>
              </a:rPr>
              <a:t> dan </a:t>
            </a:r>
            <a:r>
              <a:rPr lang="en-GB" dirty="0" err="1">
                <a:solidFill>
                  <a:schemeClr val="bg1"/>
                </a:solidFill>
              </a:rPr>
              <a:t>huruf</a:t>
            </a:r>
            <a:r>
              <a:rPr lang="en-GB" dirty="0">
                <a:solidFill>
                  <a:schemeClr val="bg1"/>
                </a:solidFill>
              </a:rPr>
              <a:t> pada </a:t>
            </a:r>
            <a:r>
              <a:rPr lang="en-GB" dirty="0" err="1">
                <a:solidFill>
                  <a:schemeClr val="bg1"/>
                </a:solidFill>
              </a:rPr>
              <a:t>kemasan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sesuai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dengan</a:t>
            </a:r>
            <a:r>
              <a:rPr lang="en-GB" dirty="0">
                <a:solidFill>
                  <a:schemeClr val="bg1"/>
                </a:solidFill>
              </a:rPr>
              <a:t>  </a:t>
            </a:r>
            <a:r>
              <a:rPr lang="en-GB" dirty="0" err="1">
                <a:solidFill>
                  <a:schemeClr val="bg1"/>
                </a:solidFill>
              </a:rPr>
              <a:t>guildelines</a:t>
            </a:r>
            <a:r>
              <a:rPr lang="en-GB" dirty="0">
                <a:solidFill>
                  <a:schemeClr val="bg1"/>
                </a:solidFill>
              </a:rPr>
              <a:t> yang </a:t>
            </a:r>
            <a:r>
              <a:rPr lang="en-GB" dirty="0" err="1">
                <a:solidFill>
                  <a:schemeClr val="bg1"/>
                </a:solidFill>
              </a:rPr>
              <a:t>telah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dibuat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dirty="0" err="1">
                <a:solidFill>
                  <a:schemeClr val="bg1"/>
                </a:solidFill>
              </a:rPr>
              <a:t>Durasi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pengerjaan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kemasan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mulai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dari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pertemuan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ke</a:t>
            </a:r>
            <a:r>
              <a:rPr lang="en-GB" dirty="0">
                <a:solidFill>
                  <a:schemeClr val="bg1"/>
                </a:solidFill>
              </a:rPr>
              <a:t> 10 </a:t>
            </a:r>
            <a:r>
              <a:rPr lang="en-GB" dirty="0" err="1">
                <a:solidFill>
                  <a:schemeClr val="bg1"/>
                </a:solidFill>
              </a:rPr>
              <a:t>sampai</a:t>
            </a:r>
            <a:r>
              <a:rPr lang="en-GB" dirty="0">
                <a:solidFill>
                  <a:schemeClr val="bg1"/>
                </a:solidFill>
              </a:rPr>
              <a:t> 14.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159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91440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5400" dirty="0"/>
              <a:t>Apa fungsi desain kemasan produk yang menarik?</a:t>
            </a:r>
          </a:p>
        </p:txBody>
      </p:sp>
    </p:spTree>
    <p:extLst>
      <p:ext uri="{BB962C8B-B14F-4D97-AF65-F5344CB8AC3E}">
        <p14:creationId xmlns:p14="http://schemas.microsoft.com/office/powerpoint/2010/main" val="3609452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id-ID" sz="4400" dirty="0"/>
              <a:t>Membantu pemasaran, karena dalam desain kemasan tersebut tercantum informasi penting seperti merek bisnis, jenis produk, label produk, expire date, kandungan gizi, serta alamat dan keterangan produsen.</a:t>
            </a:r>
          </a:p>
        </p:txBody>
      </p:sp>
    </p:spTree>
    <p:extLst>
      <p:ext uri="{BB962C8B-B14F-4D97-AF65-F5344CB8AC3E}">
        <p14:creationId xmlns:p14="http://schemas.microsoft.com/office/powerpoint/2010/main" val="639979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d-ID" sz="4400" dirty="0"/>
              <a:t>Meningkatkan brand </a:t>
            </a:r>
            <a:r>
              <a:rPr lang="id-ID" sz="4400" i="1" dirty="0"/>
              <a:t>awereness</a:t>
            </a:r>
            <a:r>
              <a:rPr lang="en-US" sz="4400" dirty="0"/>
              <a:t> </a:t>
            </a:r>
            <a:r>
              <a:rPr lang="id-ID" sz="4400" dirty="0"/>
              <a:t> dan kualitas produk tersebut, karena makin dikenal sekaligus dipercaya oleh konsumen dan juga calon konsumen baru.</a:t>
            </a:r>
          </a:p>
        </p:txBody>
      </p:sp>
    </p:spTree>
    <p:extLst>
      <p:ext uri="{BB962C8B-B14F-4D97-AF65-F5344CB8AC3E}">
        <p14:creationId xmlns:p14="http://schemas.microsoft.com/office/powerpoint/2010/main" val="2112219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d-ID" sz="4400" dirty="0"/>
              <a:t>Menjaga kualitas barang di dalamnya, untuk makanan maka menjadi lebih awet, pakaian menjadi tidak kusut, alat elektronik tetap aman terjamin dan bisa digunakan</a:t>
            </a:r>
            <a:r>
              <a:rPr lang="id-ID" sz="4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5595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sv-SE" sz="6000" dirty="0"/>
          </a:p>
          <a:p>
            <a:pPr marL="0" indent="0" algn="ctr">
              <a:buNone/>
            </a:pPr>
            <a:r>
              <a:rPr lang="sv-SE" sz="6000" b="1" dirty="0">
                <a:solidFill>
                  <a:schemeClr val="bg1"/>
                </a:solidFill>
              </a:rPr>
              <a:t>Cara Membuat Desain Kemasan Produk yang Menarik</a:t>
            </a:r>
            <a:endParaRPr lang="id-ID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604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C000"/>
          </a:solidFill>
        </p:spPr>
        <p:txBody>
          <a:bodyPr/>
          <a:lstStyle/>
          <a:p>
            <a:pPr algn="l"/>
            <a:r>
              <a:rPr lang="id-ID" b="1" dirty="0"/>
              <a:t> Memilih Warna yang tepat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4000" dirty="0">
                <a:solidFill>
                  <a:schemeClr val="bg1"/>
                </a:solidFill>
              </a:rPr>
              <a:t>Warna kemasan suatu produk sangat penting, hampir 90% dari pembelian didasarkan hanya pada warna. Peran dan arti warna dalam desain kemasan, antara lain :</a:t>
            </a:r>
          </a:p>
        </p:txBody>
      </p:sp>
    </p:spTree>
    <p:extLst>
      <p:ext uri="{BB962C8B-B14F-4D97-AF65-F5344CB8AC3E}">
        <p14:creationId xmlns:p14="http://schemas.microsoft.com/office/powerpoint/2010/main" val="3287122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407</Words>
  <Application>Microsoft Office PowerPoint</Application>
  <PresentationFormat>On-screen Show (4:3)</PresentationFormat>
  <Paragraphs>43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 Design Packaging ( Kemasan Produk)</vt:lpstr>
      <vt:lpstr>Defenisi</vt:lpstr>
      <vt:lpstr>Syarat  desain kemasan adalah 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Memilih Warna yang tepat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Bentuk kemasan yang unik</vt:lpstr>
      <vt:lpstr>PowerPoint Presentation</vt:lpstr>
      <vt:lpstr>PowerPoint Presentation</vt:lpstr>
      <vt:lpstr>  Mudah dimengerti</vt:lpstr>
      <vt:lpstr>  Kalimat sederhana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Packaging atau  Desain Kemasan</dc:title>
  <dc:creator>Acer</dc:creator>
  <cp:lastModifiedBy>Ade Moussadecq</cp:lastModifiedBy>
  <cp:revision>24</cp:revision>
  <dcterms:created xsi:type="dcterms:W3CDTF">2020-12-30T15:57:11Z</dcterms:created>
  <dcterms:modified xsi:type="dcterms:W3CDTF">2022-11-15T02:23:38Z</dcterms:modified>
</cp:coreProperties>
</file>