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63" r:id="rId4"/>
    <p:sldId id="278" r:id="rId5"/>
    <p:sldId id="279" r:id="rId6"/>
    <p:sldId id="280" r:id="rId7"/>
    <p:sldId id="273" r:id="rId8"/>
    <p:sldId id="275" r:id="rId9"/>
    <p:sldId id="276" r:id="rId10"/>
    <p:sldId id="277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1"/>
  </p:normalViewPr>
  <p:slideViewPr>
    <p:cSldViewPr>
      <p:cViewPr varScale="1">
        <p:scale>
          <a:sx n="101" d="100"/>
          <a:sy n="101" d="100"/>
        </p:scale>
        <p:origin x="12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-25400" y="1295400"/>
            <a:ext cx="9144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Studio DKV II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286000"/>
            <a:ext cx="73152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Perancangan</a:t>
            </a:r>
            <a:r>
              <a:rPr kumimoji="0" lang="en-US" sz="4800" b="1" i="0" u="none" strike="noStrike" kern="1200" cap="none" spc="-15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800" b="1" i="0" u="none" strike="noStrike" kern="1200" cap="none" spc="-150" normalizeH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Infografis</a:t>
            </a:r>
            <a:r>
              <a:rPr kumimoji="0" lang="en-US" sz="4800" b="1" i="0" u="none" strike="noStrike" kern="1200" cap="none" spc="-15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 (1)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13314" name="Picture 2" descr="http://www.oxygen-consulting.co.uk/wp-content/uploads/2012/06/times-infographic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97215" cy="1447800"/>
          </a:xfrm>
          <a:prstGeom prst="rect">
            <a:avLst/>
          </a:prstGeom>
          <a:noFill/>
        </p:spPr>
      </p:pic>
      <p:pic>
        <p:nvPicPr>
          <p:cNvPr id="13316" name="Picture 4" descr="http://smarthive.com/wp-content/uploads/2014/05/flight-instruction-illustration-505x3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0"/>
            <a:ext cx="2299179" cy="1447800"/>
          </a:xfrm>
          <a:prstGeom prst="rect">
            <a:avLst/>
          </a:prstGeom>
          <a:noFill/>
        </p:spPr>
      </p:pic>
      <p:pic>
        <p:nvPicPr>
          <p:cNvPr id="13318" name="Picture 6" descr="http://previews.123rf.com/images/arrow/arrow1107/arrow110700001/10025431-Media-Icons-Stock-Photo-icon.jpg"/>
          <p:cNvPicPr>
            <a:picLocks noChangeAspect="1" noChangeArrowheads="1"/>
          </p:cNvPicPr>
          <p:nvPr/>
        </p:nvPicPr>
        <p:blipFill>
          <a:blip r:embed="rId4" cstate="print"/>
          <a:srcRect r="54000" b="62000"/>
          <a:stretch>
            <a:fillRect/>
          </a:stretch>
        </p:blipFill>
        <p:spPr bwMode="auto">
          <a:xfrm>
            <a:off x="3581400" y="0"/>
            <a:ext cx="1752600" cy="1447800"/>
          </a:xfrm>
          <a:prstGeom prst="rect">
            <a:avLst/>
          </a:prstGeom>
          <a:noFill/>
        </p:spPr>
      </p:pic>
      <p:pic>
        <p:nvPicPr>
          <p:cNvPr id="13320" name="Picture 8" descr="http://retaildesignblog.net/wp-content/uploads/2013/04/Voskresenskoe-wayfinding-and-identity-by-Tomat-design-0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-1"/>
            <a:ext cx="2133600" cy="1472777"/>
          </a:xfrm>
          <a:prstGeom prst="rect">
            <a:avLst/>
          </a:prstGeom>
          <a:noFill/>
        </p:spPr>
      </p:pic>
      <p:pic>
        <p:nvPicPr>
          <p:cNvPr id="13322" name="Picture 10" descr="https://thisisbravetalk.files.wordpress.com/2013/03/coventgarden595_0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0"/>
            <a:ext cx="2066925" cy="1474818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 flipV="1">
            <a:off x="0" y="1447800"/>
            <a:ext cx="9144000" cy="76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57006-94DD-0579-CCF0-CBB8E9E33D2E}"/>
              </a:ext>
            </a:extLst>
          </p:cNvPr>
          <p:cNvSpPr txBox="1">
            <a:spLocks/>
          </p:cNvSpPr>
          <p:nvPr/>
        </p:nvSpPr>
        <p:spPr>
          <a:xfrm>
            <a:off x="6096000" y="4495800"/>
            <a:ext cx="64008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rgbClr val="FF0000"/>
              </a:solidFill>
            </a:endParaRPr>
          </a:p>
          <a:p>
            <a:pPr algn="l"/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sz="1400" dirty="0" err="1">
                <a:solidFill>
                  <a:schemeClr val="tx1"/>
                </a:solidFill>
              </a:rPr>
              <a:t>Sumber</a:t>
            </a:r>
            <a:r>
              <a:rPr lang="en-US" sz="1400" dirty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sz="1400" b="1" dirty="0" err="1">
                <a:solidFill>
                  <a:schemeClr val="tx1"/>
                </a:solidFill>
              </a:rPr>
              <a:t>Wantoro</a:t>
            </a:r>
            <a:r>
              <a:rPr lang="en-US" sz="1400" b="1" dirty="0">
                <a:solidFill>
                  <a:schemeClr val="tx1"/>
                </a:solidFill>
              </a:rPr>
              <a:t>, M.Ds</a:t>
            </a:r>
          </a:p>
          <a:p>
            <a:pPr algn="l"/>
            <a:r>
              <a:rPr lang="en-US" sz="1400" b="1" dirty="0" err="1">
                <a:solidFill>
                  <a:schemeClr val="tx1"/>
                </a:solidFill>
              </a:rPr>
              <a:t>Arif</a:t>
            </a:r>
            <a:r>
              <a:rPr lang="en-US" sz="1400" b="1" dirty="0">
                <a:solidFill>
                  <a:schemeClr val="tx1"/>
                </a:solidFill>
              </a:rPr>
              <a:t> Try </a:t>
            </a:r>
            <a:r>
              <a:rPr lang="en-US" sz="1400" b="1" dirty="0" err="1">
                <a:solidFill>
                  <a:schemeClr val="tx1"/>
                </a:solidFill>
              </a:rPr>
              <a:t>Cahyadi</a:t>
            </a:r>
            <a:r>
              <a:rPr lang="en-US" sz="1400" b="1" dirty="0">
                <a:solidFill>
                  <a:schemeClr val="tx1"/>
                </a:solidFill>
              </a:rPr>
              <a:t>, M.Ds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3914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Review</a:t>
            </a:r>
            <a:endParaRPr lang="id-ID" b="1" dirty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000" dirty="0"/>
              <a:t>Review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dikelas</a:t>
            </a:r>
            <a:r>
              <a:rPr lang="en-US" sz="2000"/>
              <a:t> oleh </a:t>
            </a:r>
            <a:r>
              <a:rPr lang="en-US" sz="2000" dirty="0" err="1"/>
              <a:t>dosen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bergantian</a:t>
            </a:r>
            <a:r>
              <a:rPr lang="en-US" sz="2000" dirty="0"/>
              <a:t>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000" dirty="0" err="1"/>
              <a:t>Asistensi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perkuliahan</a:t>
            </a:r>
            <a:r>
              <a:rPr lang="en-US" sz="2000" dirty="0"/>
              <a:t> </a:t>
            </a:r>
            <a:r>
              <a:rPr lang="en-US" sz="2000" dirty="0" err="1"/>
              <a:t>yan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dgn</a:t>
            </a:r>
            <a:r>
              <a:rPr lang="en-US" sz="2000" dirty="0"/>
              <a:t> </a:t>
            </a:r>
            <a:r>
              <a:rPr lang="en-US" sz="2000" dirty="0" err="1"/>
              <a:t>memenuhi</a:t>
            </a:r>
            <a:r>
              <a:rPr lang="en-US" sz="2000" dirty="0"/>
              <a:t> syarat2 </a:t>
            </a:r>
            <a:r>
              <a:rPr lang="en-US" sz="2000" dirty="0" err="1"/>
              <a:t>diatas</a:t>
            </a:r>
            <a:r>
              <a:rPr lang="en-US" sz="2000" dirty="0"/>
              <a:t> </a:t>
            </a:r>
            <a:r>
              <a:rPr lang="en-US" sz="2000" b="1" dirty="0" err="1"/>
              <a:t>merupakan</a:t>
            </a:r>
            <a:r>
              <a:rPr lang="en-US" sz="2000" b="1" dirty="0"/>
              <a:t> </a:t>
            </a:r>
            <a:r>
              <a:rPr lang="en-US" sz="2000" b="1" dirty="0" err="1"/>
              <a:t>syarat</a:t>
            </a:r>
            <a:r>
              <a:rPr lang="en-US" sz="2000" b="1" dirty="0"/>
              <a:t> </a:t>
            </a:r>
            <a:r>
              <a:rPr lang="en-US" sz="2000" b="1" dirty="0" err="1"/>
              <a:t>kehadiran</a:t>
            </a:r>
            <a:r>
              <a:rPr lang="en-US" sz="2000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1800" dirty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447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-15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Review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Tugas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570037"/>
            <a:ext cx="7467600" cy="4525963"/>
          </a:xfrm>
        </p:spPr>
        <p:txBody>
          <a:bodyPr/>
          <a:lstStyle/>
          <a:p>
            <a:pPr eaLnBrk="1" hangingPunct="1"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Target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Audiens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Khalayak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Sasaran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2000" dirty="0"/>
              <a:t>	1. </a:t>
            </a:r>
            <a:r>
              <a:rPr lang="en-US" sz="2000" dirty="0" err="1"/>
              <a:t>Ketepatan</a:t>
            </a:r>
            <a:r>
              <a:rPr lang="en-US" sz="2000" dirty="0"/>
              <a:t> </a:t>
            </a:r>
            <a:r>
              <a:rPr lang="en-US" sz="2000" dirty="0" err="1"/>
              <a:t>penentuan</a:t>
            </a:r>
            <a:r>
              <a:rPr lang="en-US" sz="2000" dirty="0"/>
              <a:t> </a:t>
            </a:r>
            <a:r>
              <a:rPr lang="en-US" sz="2000" dirty="0" err="1"/>
              <a:t>demografi</a:t>
            </a:r>
            <a:r>
              <a:rPr lang="en-US" sz="2000" dirty="0"/>
              <a:t>, </a:t>
            </a:r>
            <a:r>
              <a:rPr lang="en-US" sz="2000" dirty="0" err="1"/>
              <a:t>psikografi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geografis</a:t>
            </a:r>
            <a:r>
              <a:rPr lang="en-US" sz="2000" dirty="0"/>
              <a:t>.</a:t>
            </a:r>
          </a:p>
          <a:p>
            <a:pPr eaLnBrk="1" hangingPunct="1">
              <a:buFont typeface="Arial" charset="0"/>
              <a:buNone/>
            </a:pPr>
            <a:r>
              <a:rPr lang="en-US" sz="2000" dirty="0"/>
              <a:t>	2. Detail </a:t>
            </a:r>
            <a:r>
              <a:rPr lang="en-US" sz="2000" dirty="0" err="1"/>
              <a:t>penentuan</a:t>
            </a:r>
            <a:r>
              <a:rPr lang="en-US" sz="2000" dirty="0"/>
              <a:t> target </a:t>
            </a:r>
            <a:r>
              <a:rPr lang="en-US" sz="2000" dirty="0" err="1"/>
              <a:t>audiens</a:t>
            </a:r>
            <a:r>
              <a:rPr lang="en-US" sz="2000" dirty="0"/>
              <a:t>/</a:t>
            </a:r>
            <a:r>
              <a:rPr lang="en-US" sz="2000" dirty="0" err="1"/>
              <a:t>khalayak</a:t>
            </a:r>
            <a:r>
              <a:rPr lang="en-US" sz="2000" dirty="0"/>
              <a:t> </a:t>
            </a:r>
            <a:r>
              <a:rPr lang="en-US" sz="2000" dirty="0" err="1"/>
              <a:t>sasaran</a:t>
            </a:r>
            <a:endParaRPr lang="en-US" sz="2000" dirty="0"/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>
              <a:buNone/>
            </a:pP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Moodboard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dirty="0"/>
              <a:t>	1. Detail </a:t>
            </a:r>
            <a:r>
              <a:rPr lang="en-US" sz="2000" dirty="0" err="1"/>
              <a:t>skema</a:t>
            </a:r>
            <a:r>
              <a:rPr lang="en-US" sz="2000" dirty="0"/>
              <a:t> </a:t>
            </a:r>
            <a:r>
              <a:rPr lang="en-US" sz="2000" dirty="0" err="1"/>
              <a:t>warna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	2. Detail </a:t>
            </a:r>
            <a:r>
              <a:rPr lang="en-US" sz="2000" dirty="0" err="1"/>
              <a:t>skema</a:t>
            </a:r>
            <a:r>
              <a:rPr lang="en-US" sz="2000" dirty="0"/>
              <a:t> </a:t>
            </a:r>
            <a:r>
              <a:rPr lang="en-US" sz="2000" dirty="0" err="1"/>
              <a:t>huruf</a:t>
            </a:r>
            <a:r>
              <a:rPr lang="en-US" sz="2000" dirty="0"/>
              <a:t>/</a:t>
            </a:r>
            <a:r>
              <a:rPr lang="en-US" sz="2000" dirty="0" err="1"/>
              <a:t>tipografi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	3. Detail </a:t>
            </a:r>
            <a:r>
              <a:rPr lang="en-US" sz="2000" dirty="0" err="1"/>
              <a:t>ilustrasi</a:t>
            </a:r>
            <a:r>
              <a:rPr lang="en-US" sz="2000" dirty="0"/>
              <a:t>/</a:t>
            </a:r>
            <a:r>
              <a:rPr lang="en-US" sz="2000" dirty="0" err="1"/>
              <a:t>fotografi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endParaRPr lang="en-US" sz="2000" dirty="0"/>
          </a:p>
          <a:p>
            <a:pPr>
              <a:buNone/>
            </a:pPr>
            <a:r>
              <a:rPr lang="en-US" sz="1600" dirty="0"/>
              <a:t>	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3716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Merancang</a:t>
            </a:r>
            <a:r>
              <a:rPr kumimoji="0" lang="en-US" sz="4400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Infografis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5029200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3000" b="1" dirty="0" err="1">
                <a:solidFill>
                  <a:schemeClr val="accent5">
                    <a:lumMod val="75000"/>
                  </a:schemeClr>
                </a:solidFill>
              </a:rPr>
              <a:t>Elemen</a:t>
            </a:r>
            <a:r>
              <a:rPr lang="en-US" sz="3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5">
                    <a:lumMod val="75000"/>
                  </a:schemeClr>
                </a:solidFill>
              </a:rPr>
              <a:t>Infografis</a:t>
            </a:r>
            <a:endParaRPr lang="en-US" sz="30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Elemen</a:t>
            </a:r>
            <a:r>
              <a:rPr lang="en-US" sz="2000" dirty="0"/>
              <a:t> </a:t>
            </a:r>
            <a:r>
              <a:rPr lang="en-US" sz="2000" dirty="0" err="1"/>
              <a:t>infografis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:</a:t>
            </a:r>
          </a:p>
          <a:p>
            <a:pPr marL="0" indent="0">
              <a:buNone/>
            </a:pPr>
            <a:endParaRPr lang="en-US" sz="2000" dirty="0"/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000" b="1" dirty="0" err="1"/>
              <a:t>Tipografi</a:t>
            </a:r>
            <a:r>
              <a:rPr lang="en-US" sz="2000" dirty="0"/>
              <a:t>: </a:t>
            </a:r>
            <a:r>
              <a:rPr lang="en-US" sz="2000" dirty="0" err="1"/>
              <a:t>Judul</a:t>
            </a:r>
            <a:r>
              <a:rPr lang="en-US" sz="2000" dirty="0"/>
              <a:t>/Headline, Deck, </a:t>
            </a:r>
            <a:r>
              <a:rPr lang="en-US" sz="2000" dirty="0" err="1"/>
              <a:t>Subheadline</a:t>
            </a:r>
            <a:r>
              <a:rPr lang="en-US" sz="2000" dirty="0"/>
              <a:t>, </a:t>
            </a:r>
            <a:r>
              <a:rPr lang="en-US" sz="2000" dirty="0" err="1"/>
              <a:t>Bodytext</a:t>
            </a:r>
            <a:r>
              <a:rPr lang="en-US" sz="2000" dirty="0"/>
              <a:t>, Caption/</a:t>
            </a:r>
            <a:r>
              <a:rPr lang="en-US" sz="2000" dirty="0" err="1"/>
              <a:t>Keterangan</a:t>
            </a:r>
            <a:r>
              <a:rPr lang="en-US" sz="2000" dirty="0"/>
              <a:t> </a:t>
            </a:r>
            <a:r>
              <a:rPr lang="en-US" sz="2000" dirty="0" err="1"/>
              <a:t>gambar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b="1" dirty="0"/>
              <a:t>Visual : </a:t>
            </a:r>
            <a:r>
              <a:rPr lang="en-US" sz="2000" dirty="0" err="1"/>
              <a:t>Warna</a:t>
            </a:r>
            <a:r>
              <a:rPr lang="en-US" sz="2000" dirty="0"/>
              <a:t>, </a:t>
            </a:r>
            <a:r>
              <a:rPr lang="en-US" sz="2000" dirty="0" err="1"/>
              <a:t>Ilustrasi</a:t>
            </a:r>
            <a:r>
              <a:rPr lang="en-US" sz="2000" dirty="0"/>
              <a:t>, </a:t>
            </a:r>
            <a:r>
              <a:rPr lang="en-US" sz="2000" dirty="0" err="1"/>
              <a:t>Ikon</a:t>
            </a:r>
            <a:r>
              <a:rPr lang="en-US" sz="2000" dirty="0"/>
              <a:t>, </a:t>
            </a:r>
            <a:r>
              <a:rPr lang="en-US" sz="2000" dirty="0" err="1"/>
              <a:t>Fotografi</a:t>
            </a:r>
            <a:r>
              <a:rPr lang="en-US" sz="2000" dirty="0"/>
              <a:t>, Diagram, </a:t>
            </a:r>
            <a:r>
              <a:rPr lang="en-US" sz="2000" dirty="0" err="1"/>
              <a:t>Tabel</a:t>
            </a:r>
            <a:r>
              <a:rPr lang="en-US" sz="2000" dirty="0"/>
              <a:t>, </a:t>
            </a:r>
            <a:r>
              <a:rPr lang="en-US" sz="2000" dirty="0" err="1"/>
              <a:t>Kurva</a:t>
            </a:r>
            <a:r>
              <a:rPr lang="en-US" sz="2000" dirty="0"/>
              <a:t>, Arrow/</a:t>
            </a:r>
            <a:r>
              <a:rPr lang="en-US" sz="2000" dirty="0" err="1"/>
              <a:t>Panah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b="1" dirty="0" err="1"/>
              <a:t>Elemen</a:t>
            </a:r>
            <a:r>
              <a:rPr lang="en-US" sz="2000" b="1" dirty="0"/>
              <a:t> </a:t>
            </a:r>
            <a:r>
              <a:rPr lang="en-US" sz="2000" b="1" dirty="0" err="1"/>
              <a:t>estetik</a:t>
            </a:r>
            <a:r>
              <a:rPr lang="en-US" sz="2000" b="1" dirty="0"/>
              <a:t> visual : </a:t>
            </a:r>
            <a:r>
              <a:rPr lang="en-US" sz="2000" dirty="0"/>
              <a:t>Pattern, </a:t>
            </a:r>
            <a:r>
              <a:rPr lang="en-US" sz="2000" dirty="0" err="1"/>
              <a:t>Tekstur</a:t>
            </a:r>
            <a:r>
              <a:rPr lang="en-US" sz="2000" dirty="0"/>
              <a:t>, </a:t>
            </a:r>
            <a:r>
              <a:rPr lang="en-US" sz="2000" dirty="0" err="1"/>
              <a:t>Garis</a:t>
            </a:r>
            <a:r>
              <a:rPr lang="en-US" sz="2000" dirty="0"/>
              <a:t>, </a:t>
            </a:r>
            <a:r>
              <a:rPr lang="en-US" sz="2000" dirty="0" err="1"/>
              <a:t>Ornamen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r>
              <a:rPr lang="en-US" sz="2000" dirty="0"/>
              <a:t>.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543800" cy="5486400"/>
          </a:xfrm>
        </p:spPr>
        <p:txBody>
          <a:bodyPr rtlCol="0">
            <a:normAutofit lnSpcReduction="10000"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3000" b="1" dirty="0">
                <a:solidFill>
                  <a:schemeClr val="accent5">
                    <a:lumMod val="75000"/>
                  </a:schemeClr>
                </a:solidFill>
              </a:rPr>
              <a:t>Yang </a:t>
            </a:r>
            <a:r>
              <a:rPr lang="en-US" sz="3000" b="1" dirty="0" err="1">
                <a:solidFill>
                  <a:schemeClr val="accent5">
                    <a:lumMod val="75000"/>
                  </a:schemeClr>
                </a:solidFill>
              </a:rPr>
              <a:t>Harus</a:t>
            </a:r>
            <a:r>
              <a:rPr lang="en-US" sz="3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5">
                    <a:lumMod val="75000"/>
                  </a:schemeClr>
                </a:solidFill>
              </a:rPr>
              <a:t>Diperhatikan</a:t>
            </a:r>
            <a:endParaRPr lang="en-US" sz="30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merancang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infografis</a:t>
            </a:r>
            <a:r>
              <a:rPr lang="en-US" sz="2000" dirty="0"/>
              <a:t>,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perhatikan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:</a:t>
            </a:r>
          </a:p>
          <a:p>
            <a:pPr marL="0" indent="0">
              <a:buNone/>
            </a:pPr>
            <a:endParaRPr lang="en-US" sz="2000" dirty="0"/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000" dirty="0"/>
              <a:t>Target </a:t>
            </a:r>
            <a:r>
              <a:rPr lang="en-US" sz="2000" dirty="0" err="1"/>
              <a:t>Audiens</a:t>
            </a:r>
            <a:r>
              <a:rPr lang="en-US" sz="2000" dirty="0"/>
              <a:t> </a:t>
            </a:r>
            <a:r>
              <a:rPr lang="en-US" sz="2000" dirty="0" err="1"/>
              <a:t>nya</a:t>
            </a:r>
            <a:r>
              <a:rPr lang="en-US" sz="2000" dirty="0"/>
              <a:t> </a:t>
            </a:r>
            <a:r>
              <a:rPr lang="en-US" sz="2000" dirty="0" err="1"/>
              <a:t>siapa</a:t>
            </a:r>
            <a:r>
              <a:rPr lang="en-US" sz="2000" dirty="0"/>
              <a:t>?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Temanya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?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Datanya</a:t>
            </a:r>
            <a:r>
              <a:rPr lang="en-US" sz="2000" dirty="0"/>
              <a:t> valid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akurat</a:t>
            </a:r>
            <a:r>
              <a:rPr lang="en-US" sz="2000" dirty="0"/>
              <a:t>/</a:t>
            </a:r>
            <a:r>
              <a:rPr lang="en-US" sz="2000" dirty="0" err="1"/>
              <a:t>tidak</a:t>
            </a:r>
            <a:r>
              <a:rPr lang="en-US" sz="2000" dirty="0"/>
              <a:t>?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Narasinya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? </a:t>
            </a:r>
          </a:p>
          <a:p>
            <a:pPr marL="457200" indent="-457200">
              <a:buAutoNum type="arabicPeriod"/>
            </a:pPr>
            <a:r>
              <a:rPr lang="en-US" sz="2000" dirty="0"/>
              <a:t>Gaya/style </a:t>
            </a:r>
            <a:r>
              <a:rPr lang="en-US" sz="2000" dirty="0" err="1"/>
              <a:t>desainnya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? 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Arah</a:t>
            </a:r>
            <a:r>
              <a:rPr lang="en-US" sz="2000" dirty="0"/>
              <a:t> </a:t>
            </a:r>
            <a:r>
              <a:rPr lang="en-US" sz="2000" dirty="0" err="1"/>
              <a:t>bacanya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?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Hirarki</a:t>
            </a:r>
            <a:r>
              <a:rPr lang="en-US" sz="2000" dirty="0"/>
              <a:t> </a:t>
            </a:r>
            <a:r>
              <a:rPr lang="en-US" sz="2000" dirty="0" err="1"/>
              <a:t>visualnya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?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informasinya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diapahami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mudah</a:t>
            </a:r>
            <a:r>
              <a:rPr lang="en-US" sz="2000" dirty="0"/>
              <a:t>/</a:t>
            </a:r>
            <a:r>
              <a:rPr lang="en-US" sz="2000" dirty="0" err="1"/>
              <a:t>tidak</a:t>
            </a:r>
            <a:r>
              <a:rPr lang="en-US" sz="2000" dirty="0"/>
              <a:t>?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Dimanakah</a:t>
            </a:r>
            <a:r>
              <a:rPr lang="en-US" sz="2000" dirty="0"/>
              <a:t> </a:t>
            </a:r>
            <a:r>
              <a:rPr lang="en-US" sz="2000" dirty="0" err="1"/>
              <a:t>publikasi</a:t>
            </a:r>
            <a:r>
              <a:rPr lang="en-US" sz="2000" dirty="0"/>
              <a:t> </a:t>
            </a:r>
            <a:r>
              <a:rPr lang="en-US" sz="2000" dirty="0" err="1"/>
              <a:t>infografis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?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3716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Tugas</a:t>
            </a:r>
            <a:r>
              <a:rPr kumimoji="0" lang="en-US" sz="4400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Infografis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315200" cy="50292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solidFill>
                  <a:schemeClr val="accent5">
                    <a:lumMod val="75000"/>
                  </a:schemeClr>
                </a:solidFill>
              </a:rPr>
              <a:t>Brief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200" dirty="0" err="1"/>
              <a:t>Setelah</a:t>
            </a:r>
            <a:r>
              <a:rPr lang="en-US" sz="2200" dirty="0"/>
              <a:t> </a:t>
            </a:r>
            <a:r>
              <a:rPr lang="en-US" sz="2200" dirty="0" err="1"/>
              <a:t>mencari</a:t>
            </a:r>
            <a:r>
              <a:rPr lang="en-US" sz="2200" dirty="0"/>
              <a:t> data </a:t>
            </a:r>
            <a:r>
              <a:rPr lang="en-US" sz="2200" dirty="0" err="1"/>
              <a:t>lokasi</a:t>
            </a:r>
            <a:r>
              <a:rPr lang="en-US" sz="2200" dirty="0"/>
              <a:t> (</a:t>
            </a:r>
            <a:r>
              <a:rPr lang="en-US" sz="2200" dirty="0" err="1"/>
              <a:t>observasi</a:t>
            </a:r>
            <a:r>
              <a:rPr lang="en-US" sz="2200" dirty="0"/>
              <a:t>, </a:t>
            </a:r>
            <a:r>
              <a:rPr lang="en-US" sz="2200" dirty="0" err="1"/>
              <a:t>dokumentasi</a:t>
            </a:r>
            <a:r>
              <a:rPr lang="en-US" sz="2200" dirty="0"/>
              <a:t> </a:t>
            </a:r>
            <a:r>
              <a:rPr lang="en-US" sz="2200" dirty="0" err="1"/>
              <a:t>studi</a:t>
            </a:r>
            <a:r>
              <a:rPr lang="en-US" sz="2200" dirty="0"/>
              <a:t> </a:t>
            </a:r>
            <a:r>
              <a:rPr lang="en-US" sz="2200" dirty="0" err="1"/>
              <a:t>literatur</a:t>
            </a:r>
            <a:r>
              <a:rPr lang="en-US" sz="2200" dirty="0"/>
              <a:t>, </a:t>
            </a:r>
            <a:r>
              <a:rPr lang="en-US" sz="2200" dirty="0" err="1"/>
              <a:t>dsb</a:t>
            </a:r>
            <a:r>
              <a:rPr lang="en-US" sz="2200" dirty="0"/>
              <a:t>), </a:t>
            </a:r>
            <a:r>
              <a:rPr lang="en-US" sz="2200" dirty="0" err="1"/>
              <a:t>setiap</a:t>
            </a:r>
            <a:r>
              <a:rPr lang="en-US" sz="2200" dirty="0"/>
              <a:t> </a:t>
            </a:r>
            <a:r>
              <a:rPr lang="en-US" sz="2200" dirty="0" err="1"/>
              <a:t>mahasiswa</a:t>
            </a:r>
            <a:r>
              <a:rPr lang="en-US" sz="2200" dirty="0"/>
              <a:t> </a:t>
            </a:r>
            <a:r>
              <a:rPr lang="en-US" sz="2200" dirty="0" err="1"/>
              <a:t>menentukan</a:t>
            </a:r>
            <a:r>
              <a:rPr lang="en-US" sz="2200" dirty="0"/>
              <a:t> </a:t>
            </a:r>
            <a:r>
              <a:rPr lang="en-US" sz="2200" dirty="0" err="1"/>
              <a:t>sebuah</a:t>
            </a:r>
            <a:r>
              <a:rPr lang="en-US" sz="2200" dirty="0"/>
              <a:t> </a:t>
            </a:r>
            <a:r>
              <a:rPr lang="en-US" sz="2200" dirty="0" err="1"/>
              <a:t>tema</a:t>
            </a:r>
            <a:r>
              <a:rPr lang="en-US" sz="2200" dirty="0"/>
              <a:t> </a:t>
            </a:r>
            <a:r>
              <a:rPr lang="en-US" sz="2200" dirty="0" err="1"/>
              <a:t>mengenai</a:t>
            </a:r>
            <a:r>
              <a:rPr lang="en-US" sz="2200" dirty="0"/>
              <a:t> </a:t>
            </a:r>
            <a:r>
              <a:rPr lang="en-US" sz="2200" dirty="0" err="1"/>
              <a:t>lokasi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yang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diangkat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fokus</a:t>
            </a:r>
            <a:r>
              <a:rPr lang="en-US" sz="2200" dirty="0"/>
              <a:t>. </a:t>
            </a:r>
          </a:p>
          <a:p>
            <a:pPr marL="0" indent="0">
              <a:buNone/>
            </a:pPr>
            <a:r>
              <a:rPr lang="en-US" sz="2200" dirty="0" err="1"/>
              <a:t>Tema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berupa</a:t>
            </a:r>
            <a:r>
              <a:rPr lang="en-US" sz="2200" dirty="0"/>
              <a:t> :</a:t>
            </a:r>
          </a:p>
          <a:p>
            <a:pPr marL="457200" indent="-457200">
              <a:buAutoNum type="arabicPeriod"/>
            </a:pPr>
            <a:r>
              <a:rPr lang="en-US" sz="2200" dirty="0" err="1"/>
              <a:t>Sejarah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profil</a:t>
            </a:r>
            <a:r>
              <a:rPr lang="en-US" sz="2200" dirty="0"/>
              <a:t>, </a:t>
            </a:r>
            <a:r>
              <a:rPr lang="en-US" sz="2200" dirty="0" err="1"/>
              <a:t>struktur</a:t>
            </a:r>
            <a:r>
              <a:rPr lang="en-US" sz="2200" dirty="0"/>
              <a:t> </a:t>
            </a:r>
            <a:r>
              <a:rPr lang="en-US" sz="2200" dirty="0" err="1"/>
              <a:t>organisasi</a:t>
            </a:r>
            <a:r>
              <a:rPr lang="en-US" sz="2200" dirty="0"/>
              <a:t>/</a:t>
            </a:r>
            <a:r>
              <a:rPr lang="en-US" sz="2200" dirty="0" err="1"/>
              <a:t>pengurus</a:t>
            </a:r>
            <a:r>
              <a:rPr lang="en-US" sz="2200" dirty="0"/>
              <a:t>/</a:t>
            </a:r>
            <a:r>
              <a:rPr lang="en-US" sz="2200" dirty="0" err="1"/>
              <a:t>pengelolaan</a:t>
            </a:r>
            <a:r>
              <a:rPr lang="en-US" sz="2200" dirty="0"/>
              <a:t> </a:t>
            </a:r>
            <a:r>
              <a:rPr lang="en-US" sz="2200" dirty="0" err="1"/>
              <a:t>pasar</a:t>
            </a:r>
            <a:r>
              <a:rPr lang="en-US" sz="2200" dirty="0"/>
              <a:t>.</a:t>
            </a:r>
          </a:p>
          <a:p>
            <a:pPr marL="457200" indent="-457200">
              <a:buAutoNum type="arabicPeriod"/>
            </a:pPr>
            <a:r>
              <a:rPr lang="en-US" sz="2200" dirty="0"/>
              <a:t>Daftar </a:t>
            </a:r>
            <a:r>
              <a:rPr lang="en-US" sz="2200" dirty="0" err="1"/>
              <a:t>fasilitas</a:t>
            </a:r>
            <a:r>
              <a:rPr lang="en-US" sz="2200" dirty="0"/>
              <a:t> yang </a:t>
            </a:r>
            <a:r>
              <a:rPr lang="en-US" sz="2200" dirty="0" err="1"/>
              <a:t>ada</a:t>
            </a:r>
            <a:r>
              <a:rPr lang="en-US" sz="2200" dirty="0"/>
              <a:t> di </a:t>
            </a:r>
            <a:r>
              <a:rPr lang="en-US" sz="2200" dirty="0" err="1"/>
              <a:t>lokasi</a:t>
            </a:r>
            <a:endParaRPr lang="en-US" sz="2200" dirty="0"/>
          </a:p>
          <a:p>
            <a:pPr marL="457200" indent="-457200">
              <a:buAutoNum type="arabicPeriod"/>
            </a:pPr>
            <a:r>
              <a:rPr lang="en-US" sz="2200" dirty="0" err="1"/>
              <a:t>Akses</a:t>
            </a:r>
            <a:r>
              <a:rPr lang="en-US" sz="2200" dirty="0"/>
              <a:t> </a:t>
            </a:r>
            <a:r>
              <a:rPr lang="en-US" sz="2200" dirty="0" err="1"/>
              <a:t>menuju</a:t>
            </a:r>
            <a:r>
              <a:rPr lang="en-US" sz="2200" dirty="0"/>
              <a:t> </a:t>
            </a:r>
            <a:r>
              <a:rPr lang="en-US" sz="2200" dirty="0" err="1"/>
              <a:t>lokasi</a:t>
            </a:r>
            <a:r>
              <a:rPr lang="en-US" sz="2200" dirty="0"/>
              <a:t> (</a:t>
            </a:r>
            <a:r>
              <a:rPr lang="en-US" sz="2200" dirty="0" err="1"/>
              <a:t>angkot</a:t>
            </a:r>
            <a:r>
              <a:rPr lang="en-US" sz="2200" dirty="0"/>
              <a:t>, bus, </a:t>
            </a:r>
            <a:r>
              <a:rPr lang="en-US" sz="2200" dirty="0" err="1"/>
              <a:t>kendaraan</a:t>
            </a:r>
            <a:r>
              <a:rPr lang="en-US" sz="2200" dirty="0"/>
              <a:t> </a:t>
            </a:r>
            <a:r>
              <a:rPr lang="en-US" sz="2200" dirty="0" err="1"/>
              <a:t>pribadi</a:t>
            </a:r>
            <a:r>
              <a:rPr lang="en-US" sz="2200" dirty="0"/>
              <a:t>)</a:t>
            </a:r>
          </a:p>
          <a:p>
            <a:pPr marL="457200" indent="-457200">
              <a:buAutoNum type="arabicPeriod"/>
            </a:pPr>
            <a:r>
              <a:rPr lang="en-US" sz="2200" dirty="0"/>
              <a:t>Data </a:t>
            </a:r>
            <a:r>
              <a:rPr lang="en-US" sz="2200" dirty="0" err="1"/>
              <a:t>fakta</a:t>
            </a:r>
            <a:r>
              <a:rPr lang="en-US" sz="2200" dirty="0"/>
              <a:t> (Fun Fact)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lokasi</a:t>
            </a:r>
            <a:r>
              <a:rPr lang="en-US" sz="2200" dirty="0"/>
              <a:t>.</a:t>
            </a:r>
          </a:p>
          <a:p>
            <a:pPr marL="457200" indent="-457200">
              <a:buAutoNum type="arabicPeriod"/>
            </a:pPr>
            <a:r>
              <a:rPr lang="en-US" sz="2200" dirty="0" err="1"/>
              <a:t>Dll</a:t>
            </a:r>
            <a:endParaRPr lang="en-US" sz="2200" dirty="0"/>
          </a:p>
          <a:p>
            <a:pPr marL="457200" indent="-457200">
              <a:buAutoNum type="arabicPeriod"/>
            </a:pPr>
            <a:endParaRPr lang="en-US" sz="2200" dirty="0"/>
          </a:p>
          <a:p>
            <a:pPr marL="0" indent="0">
              <a:buNone/>
            </a:pPr>
            <a:r>
              <a:rPr lang="en-US" sz="2200" dirty="0" err="1"/>
              <a:t>Usahakan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1 </a:t>
            </a:r>
            <a:r>
              <a:rPr lang="en-US" sz="2200" dirty="0" err="1"/>
              <a:t>kelompok</a:t>
            </a:r>
            <a:r>
              <a:rPr lang="en-US" sz="2200" dirty="0"/>
              <a:t>, </a:t>
            </a:r>
            <a:r>
              <a:rPr lang="en-US" sz="2200" dirty="0" err="1"/>
              <a:t>tiap</a:t>
            </a:r>
            <a:r>
              <a:rPr lang="en-US" sz="2200" dirty="0"/>
              <a:t> </a:t>
            </a:r>
            <a:r>
              <a:rPr lang="en-US" sz="2200" dirty="0" err="1"/>
              <a:t>orang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tema</a:t>
            </a:r>
            <a:r>
              <a:rPr lang="en-US" sz="2200" dirty="0"/>
              <a:t> </a:t>
            </a:r>
            <a:r>
              <a:rPr lang="en-US" sz="2200" dirty="0" err="1"/>
              <a:t>berbeda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7848600" cy="5486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File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200" dirty="0" err="1"/>
              <a:t>Susunan</a:t>
            </a:r>
            <a:r>
              <a:rPr lang="en-US" sz="2200" dirty="0"/>
              <a:t> </a:t>
            </a:r>
            <a:r>
              <a:rPr lang="en-US" sz="2200" dirty="0" err="1"/>
              <a:t>halaman</a:t>
            </a:r>
            <a:r>
              <a:rPr lang="en-US" sz="2200" dirty="0"/>
              <a:t> </a:t>
            </a:r>
            <a:r>
              <a:rPr lang="en-US" sz="2200" dirty="0" err="1"/>
              <a:t>sbb</a:t>
            </a:r>
            <a:r>
              <a:rPr lang="en-US" sz="2200" dirty="0"/>
              <a:t>: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1 : Cover (</a:t>
            </a:r>
            <a:r>
              <a:rPr lang="en-US" sz="2200" dirty="0" err="1"/>
              <a:t>berisi</a:t>
            </a:r>
            <a:r>
              <a:rPr lang="en-US" sz="2200" dirty="0"/>
              <a:t> </a:t>
            </a:r>
            <a:r>
              <a:rPr lang="en-US" sz="2200" dirty="0" err="1"/>
              <a:t>nama</a:t>
            </a:r>
            <a:r>
              <a:rPr lang="en-US" sz="2200" dirty="0"/>
              <a:t>, </a:t>
            </a:r>
            <a:r>
              <a:rPr lang="en-US" sz="2200" dirty="0" err="1"/>
              <a:t>kelas</a:t>
            </a:r>
            <a:r>
              <a:rPr lang="en-US" sz="2200" dirty="0"/>
              <a:t>, NIM, </a:t>
            </a:r>
            <a:r>
              <a:rPr lang="en-US" sz="2200" dirty="0" err="1"/>
              <a:t>gambar</a:t>
            </a:r>
            <a:r>
              <a:rPr lang="en-US" sz="2200" dirty="0"/>
              <a:t> </a:t>
            </a:r>
            <a:r>
              <a:rPr lang="en-US" sz="2200" dirty="0" err="1"/>
              <a:t>pasar</a:t>
            </a:r>
            <a:r>
              <a:rPr lang="en-US" sz="2200" dirty="0"/>
              <a:t>)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2 : Data </a:t>
            </a:r>
            <a:r>
              <a:rPr lang="en-US" sz="2200" dirty="0" err="1"/>
              <a:t>tema</a:t>
            </a:r>
            <a:r>
              <a:rPr lang="en-US" sz="2200" dirty="0"/>
              <a:t> yang </a:t>
            </a:r>
            <a:r>
              <a:rPr lang="en-US" sz="2200" dirty="0" err="1"/>
              <a:t>diangkat</a:t>
            </a:r>
            <a:endParaRPr lang="en-US" sz="2200" dirty="0"/>
          </a:p>
          <a:p>
            <a:pPr marL="457200" indent="-457200">
              <a:buNone/>
              <a:defRPr/>
            </a:pPr>
            <a:r>
              <a:rPr lang="en-US" sz="2200" dirty="0"/>
              <a:t>	Hal. 3 : Target </a:t>
            </a:r>
            <a:r>
              <a:rPr lang="en-US" sz="2200" dirty="0" err="1"/>
              <a:t>Audiens</a:t>
            </a:r>
            <a:endParaRPr lang="en-US" sz="2200" dirty="0"/>
          </a:p>
          <a:p>
            <a:pPr marL="457200" indent="-457200">
              <a:buNone/>
              <a:defRPr/>
            </a:pPr>
            <a:r>
              <a:rPr lang="en-US" sz="2200" dirty="0"/>
              <a:t>	Hal. 4 : </a:t>
            </a:r>
            <a:r>
              <a:rPr lang="en-US" sz="2200" dirty="0" err="1"/>
              <a:t>Moodboard</a:t>
            </a:r>
            <a:endParaRPr lang="en-US" sz="2200" dirty="0"/>
          </a:p>
          <a:p>
            <a:pPr marL="457200" indent="-457200">
              <a:buNone/>
              <a:defRPr/>
            </a:pPr>
            <a:r>
              <a:rPr lang="en-US" sz="2200" dirty="0"/>
              <a:t>	Hal. 5 : </a:t>
            </a:r>
            <a:r>
              <a:rPr lang="en-US" sz="2200" dirty="0" err="1"/>
              <a:t>Sketsa</a:t>
            </a:r>
            <a:r>
              <a:rPr lang="en-US" sz="2200" dirty="0"/>
              <a:t> </a:t>
            </a:r>
            <a:r>
              <a:rPr lang="en-US" sz="2200" dirty="0" err="1"/>
              <a:t>alternatif</a:t>
            </a:r>
            <a:r>
              <a:rPr lang="en-US" sz="2200" dirty="0"/>
              <a:t> 1 (</a:t>
            </a:r>
            <a:r>
              <a:rPr lang="en-US" sz="2200" dirty="0" err="1"/>
              <a:t>Digambar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diwarnai</a:t>
            </a:r>
            <a:r>
              <a:rPr lang="en-US" sz="2200" dirty="0"/>
              <a:t>)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6 : </a:t>
            </a:r>
            <a:r>
              <a:rPr lang="en-US" sz="2200" dirty="0" err="1"/>
              <a:t>Sketsa</a:t>
            </a:r>
            <a:r>
              <a:rPr lang="en-US" sz="2200" dirty="0"/>
              <a:t> </a:t>
            </a:r>
            <a:r>
              <a:rPr lang="en-US" sz="2200" dirty="0" err="1"/>
              <a:t>alternatif</a:t>
            </a:r>
            <a:r>
              <a:rPr lang="en-US" sz="2200" dirty="0"/>
              <a:t> 2 (</a:t>
            </a:r>
            <a:r>
              <a:rPr lang="en-US" sz="2200" dirty="0" err="1"/>
              <a:t>Digambar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diwarnai</a:t>
            </a:r>
            <a:r>
              <a:rPr lang="en-US" sz="2200" dirty="0"/>
              <a:t>)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7 : </a:t>
            </a:r>
            <a:r>
              <a:rPr lang="en-US" sz="2200" dirty="0" err="1"/>
              <a:t>Sketsa</a:t>
            </a:r>
            <a:r>
              <a:rPr lang="en-US" sz="2200" dirty="0"/>
              <a:t> </a:t>
            </a:r>
            <a:r>
              <a:rPr lang="en-US" sz="2200" dirty="0" err="1"/>
              <a:t>alternatif</a:t>
            </a:r>
            <a:r>
              <a:rPr lang="en-US" sz="2200" dirty="0"/>
              <a:t> 3 (</a:t>
            </a:r>
            <a:r>
              <a:rPr lang="en-US" sz="2200" dirty="0" err="1"/>
              <a:t>Digambar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diwarnai</a:t>
            </a:r>
            <a:r>
              <a:rPr lang="en-US" sz="2200" dirty="0"/>
              <a:t>)</a:t>
            </a:r>
          </a:p>
          <a:p>
            <a:pPr marL="457200" indent="-457200">
              <a:buNone/>
              <a:defRPr/>
            </a:pPr>
            <a:endParaRPr lang="en-US" sz="2200" dirty="0"/>
          </a:p>
          <a:p>
            <a:pPr marL="457200" indent="-457200">
              <a:buFont typeface="Arial" pitchFamily="34" charset="0"/>
              <a:buAutoNum type="arabicPeriod" startAt="2"/>
              <a:defRPr/>
            </a:pPr>
            <a:r>
              <a:rPr lang="en-US" sz="2200" dirty="0" err="1"/>
              <a:t>Buat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1 file PDF </a:t>
            </a:r>
            <a:r>
              <a:rPr lang="en-US" sz="2200" dirty="0" err="1"/>
              <a:t>dgn</a:t>
            </a:r>
            <a:r>
              <a:rPr lang="en-US" sz="2200" dirty="0"/>
              <a:t> format :</a:t>
            </a:r>
            <a:r>
              <a:rPr lang="en-US" sz="2200" b="1" dirty="0" err="1"/>
              <a:t>Kls_NIM_Nama_Pasar</a:t>
            </a:r>
            <a:r>
              <a:rPr lang="en-US" sz="2200" dirty="0"/>
              <a:t>. </a:t>
            </a:r>
          </a:p>
          <a:p>
            <a:pPr marL="457200" indent="-457200">
              <a:buFont typeface="Arial" pitchFamily="34" charset="0"/>
              <a:buAutoNum type="arabicPeriod" startAt="2"/>
              <a:defRPr/>
            </a:pPr>
            <a:r>
              <a:rPr lang="en-US" sz="2200" dirty="0" err="1"/>
              <a:t>Maks</a:t>
            </a:r>
            <a:r>
              <a:rPr lang="en-US" sz="2200" dirty="0"/>
              <a:t>. </a:t>
            </a:r>
            <a:r>
              <a:rPr lang="en-US" sz="2200" dirty="0" err="1"/>
              <a:t>Berat</a:t>
            </a:r>
            <a:r>
              <a:rPr lang="en-US" sz="2200" dirty="0"/>
              <a:t> file 5 MB. </a:t>
            </a:r>
            <a:r>
              <a:rPr lang="en-US" sz="2200" dirty="0" err="1"/>
              <a:t>Gunakan</a:t>
            </a:r>
            <a:r>
              <a:rPr lang="en-US" sz="2200" dirty="0"/>
              <a:t> Compressed 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perlu</a:t>
            </a:r>
            <a:r>
              <a:rPr lang="en-US" sz="2200" dirty="0"/>
              <a:t>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 startAt="2"/>
              <a:defRPr/>
            </a:pPr>
            <a:r>
              <a:rPr lang="en-US" sz="2200" dirty="0" err="1"/>
              <a:t>Pengumpulan</a:t>
            </a:r>
            <a:r>
              <a:rPr lang="en-US" sz="2200" dirty="0"/>
              <a:t> </a:t>
            </a:r>
            <a:r>
              <a:rPr lang="en-US" sz="2200" dirty="0" err="1"/>
              <a:t>dilakukan</a:t>
            </a:r>
            <a:r>
              <a:rPr lang="en-US" sz="2200" dirty="0"/>
              <a:t> </a:t>
            </a:r>
            <a:r>
              <a:rPr lang="en-US" sz="2200" dirty="0" err="1"/>
              <a:t>di</a:t>
            </a:r>
            <a:r>
              <a:rPr lang="en-US" sz="2200" dirty="0"/>
              <a:t> </a:t>
            </a:r>
            <a:r>
              <a:rPr lang="en-US" sz="2200" dirty="0" err="1"/>
              <a:t>grup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 </a:t>
            </a:r>
            <a:r>
              <a:rPr lang="en-US" sz="2200" dirty="0" err="1"/>
              <a:t>pukul</a:t>
            </a:r>
            <a:r>
              <a:rPr lang="en-US" sz="2200" dirty="0"/>
              <a:t> 13.00-14.00 </a:t>
            </a:r>
            <a:r>
              <a:rPr lang="en-US" sz="2200" dirty="0" err="1"/>
              <a:t>wib</a:t>
            </a:r>
            <a:endParaRPr lang="en-US" sz="22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1800" dirty="0"/>
              <a:t>	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437</Words>
  <Application>Microsoft Macintosh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Studio DKV II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90</cp:revision>
  <dcterms:created xsi:type="dcterms:W3CDTF">2016-02-13T14:18:26Z</dcterms:created>
  <dcterms:modified xsi:type="dcterms:W3CDTF">2025-03-11T06:00:55Z</dcterms:modified>
</cp:coreProperties>
</file>