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1" autoAdjust="0"/>
    <p:restoredTop sz="86397" autoAdjust="0"/>
  </p:normalViewPr>
  <p:slideViewPr>
    <p:cSldViewPr snapToGrid="0">
      <p:cViewPr varScale="1">
        <p:scale>
          <a:sx n="59" d="100"/>
          <a:sy n="59" d="100"/>
        </p:scale>
        <p:origin x="30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7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3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1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6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7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551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7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6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7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10F6888-9896-4B68-B220-A24A1CD427CC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1BF20D2-3009-46BC-ADC6-2EA275281A4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943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9421-4698-11D0-1039-1C1164DC8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3866" y="3494314"/>
            <a:ext cx="8637073" cy="2541431"/>
          </a:xfrm>
        </p:spPr>
        <p:txBody>
          <a:bodyPr>
            <a:noAutofit/>
          </a:bodyPr>
          <a:lstStyle/>
          <a:p>
            <a:pPr algn="ctr"/>
            <a:r>
              <a:rPr lang="en-US" b="1" dirty="0" err="1">
                <a:solidFill>
                  <a:srgbClr val="FFFF00"/>
                </a:solidFill>
              </a:rPr>
              <a:t>Contoh-contoh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inovasi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dari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sistem</a:t>
            </a:r>
            <a:r>
              <a:rPr lang="en-US" b="1" dirty="0">
                <a:solidFill>
                  <a:srgbClr val="FFFF00"/>
                </a:solidFill>
              </a:rPr>
              <a:t> dan </a:t>
            </a:r>
            <a:r>
              <a:rPr lang="en-US" b="1" dirty="0" err="1">
                <a:solidFill>
                  <a:srgbClr val="FFFF00"/>
                </a:solidFill>
              </a:rPr>
              <a:t>teknologi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informasi</a:t>
            </a:r>
            <a:r>
              <a:rPr lang="en-US" dirty="0">
                <a:solidFill>
                  <a:srgbClr val="FFFF00"/>
                </a:solidFill>
              </a:rPr>
              <a:t> yang </a:t>
            </a:r>
            <a:r>
              <a:rPr lang="en-US" dirty="0" err="1">
                <a:solidFill>
                  <a:srgbClr val="FFFF00"/>
                </a:solidFill>
              </a:rPr>
              <a:t>relevan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dengan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manajemen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organisasi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78487-1555-BE48-A287-290BE72082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646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D1AB0-D7C6-5BB3-1087-A47758E76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Operasional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D4E7E-1742-C115-46E3-1839EB9B3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/>
              <a:t>a. </a:t>
            </a:r>
            <a:r>
              <a:rPr lang="en-US" b="1" dirty="0" err="1"/>
              <a:t>Sistem</a:t>
            </a:r>
            <a:r>
              <a:rPr lang="en-US" b="1" dirty="0"/>
              <a:t> Enterprise Resource Planning (ERP)</a:t>
            </a:r>
          </a:p>
          <a:p>
            <a:pPr lvl="0"/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, </a:t>
            </a:r>
            <a:r>
              <a:rPr lang="en-US" dirty="0" err="1"/>
              <a:t>produksi</a:t>
            </a:r>
            <a:r>
              <a:rPr lang="en-US" dirty="0"/>
              <a:t>, SDM, dan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platform.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SAP untuk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real-time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keterlambatan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b. </a:t>
            </a:r>
            <a:r>
              <a:rPr lang="en-US" b="1" dirty="0" err="1"/>
              <a:t>Sistem</a:t>
            </a:r>
            <a:r>
              <a:rPr lang="en-US" b="1" dirty="0"/>
              <a:t> Customer Relationship Management (CRM)</a:t>
            </a:r>
          </a:p>
          <a:p>
            <a:pPr lvl="0"/>
            <a:r>
              <a:rPr lang="en-US" dirty="0" err="1"/>
              <a:t>Mengelola</a:t>
            </a:r>
            <a:r>
              <a:rPr lang="en-US" dirty="0"/>
              <a:t> data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, dan </a:t>
            </a:r>
            <a:r>
              <a:rPr lang="en-US" dirty="0" err="1"/>
              <a:t>layanan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telekomunikasi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Salesforce untuk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personal sesuai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c. </a:t>
            </a:r>
            <a:r>
              <a:rPr lang="en-US" b="1" dirty="0" err="1"/>
              <a:t>Sistem</a:t>
            </a:r>
            <a:r>
              <a:rPr lang="en-US" b="1" dirty="0"/>
              <a:t> Point of Sales (POS) Modern</a:t>
            </a:r>
          </a:p>
          <a:p>
            <a:pPr lvl="0"/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, </a:t>
            </a:r>
            <a:r>
              <a:rPr lang="en-US" dirty="0" err="1"/>
              <a:t>inventaris</a:t>
            </a:r>
            <a:r>
              <a:rPr lang="en-US" dirty="0"/>
              <a:t>, dan laporan </a:t>
            </a:r>
            <a:r>
              <a:rPr lang="en-US" dirty="0" err="1"/>
              <a:t>otomatis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Minimarket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iReap</a:t>
            </a:r>
            <a:r>
              <a:rPr lang="en-US" dirty="0"/>
              <a:t> atau Moka POS untuk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terjual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0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0A4DE-23DD-A283-3AC8-73745171D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untuk </a:t>
            </a:r>
            <a:r>
              <a:rPr lang="en-US" b="1" dirty="0" err="1"/>
              <a:t>Pengambilan</a:t>
            </a:r>
            <a:r>
              <a:rPr lang="en-US" b="1" dirty="0"/>
              <a:t> Keputusan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AF2B7-D336-CF85-D994-B86CBF14E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/>
              <a:t>a. Business Intelligence (BI) &amp; Dashboard </a:t>
            </a:r>
            <a:r>
              <a:rPr lang="en-US" b="1" dirty="0" err="1"/>
              <a:t>Analitik</a:t>
            </a:r>
            <a:endParaRPr lang="en-US" b="1" dirty="0"/>
          </a:p>
          <a:p>
            <a:pPr lvl="0"/>
            <a:r>
              <a:rPr lang="en-US" dirty="0" err="1"/>
              <a:t>Menyajikan</a:t>
            </a:r>
            <a:r>
              <a:rPr lang="en-US" dirty="0"/>
              <a:t> laporan visual untuk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Power BI untuk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wilayah dan jam </a:t>
            </a:r>
            <a:r>
              <a:rPr lang="en-US" dirty="0" err="1"/>
              <a:t>ramai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b. Big Data Analytics</a:t>
            </a:r>
          </a:p>
          <a:p>
            <a:pPr lvl="0"/>
            <a:r>
              <a:rPr lang="en-US" dirty="0" err="1"/>
              <a:t>Menganalisis</a:t>
            </a:r>
            <a:r>
              <a:rPr lang="en-US" dirty="0"/>
              <a:t> data </a:t>
            </a:r>
            <a:r>
              <a:rPr lang="en-US" dirty="0" err="1"/>
              <a:t>besar</a:t>
            </a:r>
            <a:r>
              <a:rPr lang="en-US" dirty="0"/>
              <a:t> untuk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Supermarket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Alfamart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untuk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(planogram) yang optimal.</a:t>
            </a:r>
          </a:p>
          <a:p>
            <a:pPr marL="0" lvl="0" indent="0">
              <a:buNone/>
            </a:pPr>
            <a:r>
              <a:rPr lang="en-US" b="1" dirty="0"/>
              <a:t>c.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b="1" dirty="0"/>
              <a:t> Keputusan (DSS)</a:t>
            </a:r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Universitas </a:t>
            </a:r>
            <a:r>
              <a:rPr lang="en-US" dirty="0" err="1"/>
              <a:t>menggunakan</a:t>
            </a:r>
            <a:r>
              <a:rPr lang="en-US" dirty="0"/>
              <a:t> DSS untuk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bentrok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912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BA460-02F5-DED2-3CE1-A0375133F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Layanan</a:t>
            </a:r>
            <a:r>
              <a:rPr lang="en-US" b="1" dirty="0"/>
              <a:t> </a:t>
            </a:r>
            <a:r>
              <a:rPr lang="en-US" b="1" dirty="0" err="1"/>
              <a:t>Pelanggan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5D289-2F39-7255-AE8E-1D3502856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/>
              <a:t>a. Chatbot </a:t>
            </a:r>
            <a:r>
              <a:rPr lang="en-US" b="1" dirty="0" err="1"/>
              <a:t>Berbasis</a:t>
            </a:r>
            <a:r>
              <a:rPr lang="en-US" b="1" dirty="0"/>
              <a:t> AI</a:t>
            </a:r>
          </a:p>
          <a:p>
            <a:pPr lvl="0"/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24/7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Bank </a:t>
            </a:r>
            <a:r>
              <a:rPr lang="en-US" dirty="0" err="1"/>
              <a:t>menggunakan</a:t>
            </a:r>
            <a:r>
              <a:rPr lang="en-US" dirty="0"/>
              <a:t> chatbot WhatsApp untuk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, </a:t>
            </a:r>
            <a:r>
              <a:rPr lang="en-US" dirty="0" err="1"/>
              <a:t>mutasi</a:t>
            </a:r>
            <a:r>
              <a:rPr lang="en-US" dirty="0"/>
              <a:t>, dan FAQ.</a:t>
            </a:r>
          </a:p>
          <a:p>
            <a:pPr marL="0" lvl="0" indent="0">
              <a:buNone/>
            </a:pPr>
            <a:r>
              <a:rPr lang="en-US" b="1" dirty="0"/>
              <a:t>b. </a:t>
            </a:r>
            <a:r>
              <a:rPr lang="en-US" b="1" dirty="0" err="1"/>
              <a:t>Aplikasi</a:t>
            </a:r>
            <a:r>
              <a:rPr lang="en-US" b="1" dirty="0"/>
              <a:t> Mobile Service</a:t>
            </a:r>
          </a:p>
          <a:p>
            <a:pPr lvl="0"/>
            <a:r>
              <a:rPr lang="en-US" dirty="0" err="1"/>
              <a:t>Mempercepat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Rumah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pendaftaran</a:t>
            </a:r>
            <a:r>
              <a:rPr lang="en-US" dirty="0"/>
              <a:t> online dan 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lab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c. Virtual Queue (</a:t>
            </a:r>
            <a:r>
              <a:rPr lang="en-US" b="1" dirty="0" err="1"/>
              <a:t>Antrian</a:t>
            </a:r>
            <a:r>
              <a:rPr lang="en-US" b="1" dirty="0"/>
              <a:t> Online)</a:t>
            </a:r>
          </a:p>
          <a:p>
            <a:pPr lvl="0"/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antrian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digital.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Kantor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Dukcapil</a:t>
            </a:r>
            <a:r>
              <a:rPr lang="en-US" dirty="0"/>
              <a:t>)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antrean</a:t>
            </a:r>
            <a:r>
              <a:rPr lang="en-US" dirty="0"/>
              <a:t> online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sesuai jam yang </a:t>
            </a:r>
            <a:r>
              <a:rPr lang="en-US" dirty="0" err="1"/>
              <a:t>ditentukan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649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08866-6703-3687-A0EA-8A658B1C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Keamanan</a:t>
            </a:r>
            <a:r>
              <a:rPr lang="en-US" b="1" dirty="0"/>
              <a:t> dan </a:t>
            </a:r>
            <a:r>
              <a:rPr lang="en-US" b="1" dirty="0" err="1"/>
              <a:t>Pengelolaan</a:t>
            </a:r>
            <a:r>
              <a:rPr lang="en-US" b="1" dirty="0"/>
              <a:t>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E4CA8-F5A7-B975-2136-F9276FB8F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b="1" dirty="0"/>
              <a:t>a.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Keamanan</a:t>
            </a:r>
            <a:r>
              <a:rPr lang="en-US" b="1" dirty="0"/>
              <a:t> </a:t>
            </a:r>
            <a:r>
              <a:rPr lang="en-US" b="1" dirty="0" err="1"/>
              <a:t>Biometrik</a:t>
            </a:r>
            <a:endParaRPr lang="en-US" b="1" dirty="0"/>
          </a:p>
          <a:p>
            <a:pPr lvl="0"/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sidik</a:t>
            </a:r>
            <a:r>
              <a:rPr lang="en-US" dirty="0"/>
              <a:t> </a:t>
            </a:r>
            <a:r>
              <a:rPr lang="en-US" dirty="0" err="1"/>
              <a:t>jari</a:t>
            </a:r>
            <a:r>
              <a:rPr lang="en-US" dirty="0"/>
              <a:t>, </a:t>
            </a:r>
            <a:r>
              <a:rPr lang="en-US" dirty="0" err="1"/>
              <a:t>wajah</a:t>
            </a:r>
            <a:r>
              <a:rPr lang="en-US" dirty="0"/>
              <a:t>, retina.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Kantor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absensi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(face recognition) untuk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titip</a:t>
            </a:r>
            <a:r>
              <a:rPr lang="en-US" dirty="0"/>
              <a:t> </a:t>
            </a:r>
            <a:r>
              <a:rPr lang="en-US" dirty="0" err="1"/>
              <a:t>absen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b. Cloud Computing</a:t>
            </a:r>
          </a:p>
          <a:p>
            <a:pPr lvl="0"/>
            <a:r>
              <a:rPr lang="en-US" dirty="0" err="1"/>
              <a:t>Penyimpanan</a:t>
            </a:r>
            <a:r>
              <a:rPr lang="en-US" dirty="0"/>
              <a:t> data </a:t>
            </a:r>
            <a:r>
              <a:rPr lang="en-US" dirty="0" err="1"/>
              <a:t>fleksibel</a:t>
            </a:r>
            <a:r>
              <a:rPr lang="en-US" dirty="0"/>
              <a:t>, scalable, dan </a:t>
            </a:r>
            <a:r>
              <a:rPr lang="en-US" dirty="0" err="1"/>
              <a:t>hemat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Startup </a:t>
            </a:r>
            <a:r>
              <a:rPr lang="en-US" dirty="0" err="1"/>
              <a:t>memindahkan</a:t>
            </a:r>
            <a:r>
              <a:rPr lang="en-US" dirty="0"/>
              <a:t> server ke AWS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server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trafik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c.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Enkripsi</a:t>
            </a:r>
            <a:r>
              <a:rPr lang="en-US" b="1" dirty="0"/>
              <a:t> &amp; </a:t>
            </a:r>
            <a:r>
              <a:rPr lang="en-US" b="1" dirty="0" err="1"/>
              <a:t>Keamanan</a:t>
            </a:r>
            <a:r>
              <a:rPr lang="en-US" b="1" dirty="0"/>
              <a:t> </a:t>
            </a:r>
            <a:r>
              <a:rPr lang="en-US" b="1" dirty="0" err="1"/>
              <a:t>Jaringan</a:t>
            </a:r>
            <a:endParaRPr lang="en-US" b="1" dirty="0"/>
          </a:p>
          <a:p>
            <a:pPr lvl="0"/>
            <a:r>
              <a:rPr lang="en-US" dirty="0" err="1"/>
              <a:t>Melindungi</a:t>
            </a:r>
            <a:r>
              <a:rPr lang="en-US" dirty="0"/>
              <a:t> data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end-to-end untuk </a:t>
            </a:r>
            <a:r>
              <a:rPr lang="en-US" dirty="0" err="1"/>
              <a:t>transaksi</a:t>
            </a:r>
            <a:r>
              <a:rPr lang="en-US" dirty="0"/>
              <a:t> dan data </a:t>
            </a:r>
            <a:r>
              <a:rPr lang="en-US" dirty="0" err="1"/>
              <a:t>nasabah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1124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2625-F0D5-EEA3-7276-C8B9B549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5.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Otomatisasi</a:t>
            </a:r>
            <a:r>
              <a:rPr lang="en-US" b="1" dirty="0"/>
              <a:t> dan </a:t>
            </a:r>
            <a:r>
              <a:rPr lang="en-US" b="1" dirty="0" err="1"/>
              <a:t>Efisiensi</a:t>
            </a:r>
            <a:r>
              <a:rPr lang="en-US" b="1" dirty="0"/>
              <a:t> Proses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46088-5068-A5D5-7EA2-C0EFB33B1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/>
              <a:t>a. Robotic Process Automation (RPA)</a:t>
            </a:r>
          </a:p>
          <a:p>
            <a:pPr lvl="0"/>
            <a:r>
              <a:rPr lang="en-US" dirty="0"/>
              <a:t>Bot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tugas </a:t>
            </a:r>
            <a:r>
              <a:rPr lang="en-US" dirty="0" err="1"/>
              <a:t>administratif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RPA untuk </a:t>
            </a:r>
            <a:r>
              <a:rPr lang="en-US" dirty="0" err="1"/>
              <a:t>memverifikasi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dan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proses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3 jam.</a:t>
            </a:r>
          </a:p>
          <a:p>
            <a:pPr marL="0" lvl="0" indent="0">
              <a:buNone/>
            </a:pPr>
            <a:r>
              <a:rPr lang="en-US" b="1" dirty="0"/>
              <a:t>b. Internet of Things (IoT)</a:t>
            </a:r>
          </a:p>
          <a:p>
            <a:pPr lvl="0"/>
            <a:r>
              <a:rPr lang="en-US" dirty="0"/>
              <a:t>Sensor yang </a:t>
            </a:r>
            <a:r>
              <a:rPr lang="en-US" dirty="0" err="1"/>
              <a:t>terhubung</a:t>
            </a:r>
            <a:r>
              <a:rPr lang="en-US" dirty="0"/>
              <a:t> ke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sensor GPS untuk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truk</a:t>
            </a:r>
            <a:r>
              <a:rPr lang="en-US" dirty="0"/>
              <a:t> dan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(</a:t>
            </a:r>
            <a:r>
              <a:rPr lang="en-US" dirty="0" err="1"/>
              <a:t>suhu</a:t>
            </a:r>
            <a:r>
              <a:rPr lang="en-US" dirty="0"/>
              <a:t>, </a:t>
            </a:r>
            <a:r>
              <a:rPr lang="en-US" dirty="0" err="1"/>
              <a:t>getaran</a:t>
            </a:r>
            <a:r>
              <a:rPr lang="en-US" dirty="0"/>
              <a:t>).</a:t>
            </a:r>
          </a:p>
          <a:p>
            <a:pPr marL="0" lvl="0" indent="0">
              <a:buNone/>
            </a:pPr>
            <a:r>
              <a:rPr lang="en-US" b="1" dirty="0"/>
              <a:t>c. </a:t>
            </a:r>
            <a:r>
              <a:rPr lang="en-US" b="1" dirty="0" err="1"/>
              <a:t>Sistem</a:t>
            </a:r>
            <a:r>
              <a:rPr lang="en-US" b="1" dirty="0"/>
              <a:t> Workflow Automation</a:t>
            </a:r>
          </a:p>
          <a:p>
            <a:pPr lvl="0"/>
            <a:r>
              <a:rPr lang="en-US" dirty="0" err="1"/>
              <a:t>Menghilangkan</a:t>
            </a:r>
            <a:r>
              <a:rPr lang="en-US" dirty="0"/>
              <a:t> proses manual dan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Kampus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e-office untuk </a:t>
            </a:r>
            <a:r>
              <a:rPr lang="en-US" dirty="0" err="1"/>
              <a:t>otomatisasi</a:t>
            </a:r>
            <a:r>
              <a:rPr lang="en-US" dirty="0"/>
              <a:t> </a:t>
            </a:r>
            <a:r>
              <a:rPr lang="en-US" dirty="0" err="1"/>
              <a:t>disposisi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dan </a:t>
            </a:r>
            <a:r>
              <a:rPr lang="en-US" dirty="0" err="1"/>
              <a:t>pengajuan</a:t>
            </a:r>
            <a:r>
              <a:rPr lang="en-US" dirty="0"/>
              <a:t> </a:t>
            </a:r>
            <a:r>
              <a:rPr lang="en-US" dirty="0" err="1"/>
              <a:t>cuti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5552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FD272-87B1-481F-DE11-94844AE8C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6.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Daya </a:t>
            </a:r>
            <a:r>
              <a:rPr lang="en-US" b="1" dirty="0" err="1"/>
              <a:t>Manusia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4E52F-EE57-EAC6-98EB-DC67C2B6F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a. HRIS (Human Resource Information System)</a:t>
            </a:r>
          </a:p>
          <a:p>
            <a:pPr lvl="0"/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rekrutmen</a:t>
            </a:r>
            <a:r>
              <a:rPr lang="en-US" dirty="0"/>
              <a:t>, </a:t>
            </a:r>
            <a:r>
              <a:rPr lang="en-US" dirty="0" err="1"/>
              <a:t>absensi</a:t>
            </a:r>
            <a:r>
              <a:rPr lang="en-US" dirty="0"/>
              <a:t>, payroll, dan </a:t>
            </a:r>
            <a:r>
              <a:rPr lang="en-US" dirty="0" err="1"/>
              <a:t>performa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Talenta</a:t>
            </a:r>
            <a:r>
              <a:rPr lang="en-US" dirty="0"/>
              <a:t> by </a:t>
            </a:r>
            <a:r>
              <a:rPr lang="en-US" dirty="0" err="1"/>
              <a:t>Mekari</a:t>
            </a:r>
            <a:r>
              <a:rPr lang="en-US" dirty="0"/>
              <a:t> untuk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cuti</a:t>
            </a:r>
            <a:r>
              <a:rPr lang="en-US" dirty="0"/>
              <a:t>, payroll </a:t>
            </a:r>
            <a:r>
              <a:rPr lang="en-US" dirty="0" err="1"/>
              <a:t>otomatis</a:t>
            </a:r>
            <a:r>
              <a:rPr lang="en-US" dirty="0"/>
              <a:t>, dan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b. E-learning &amp; Learning Management System (LMS)</a:t>
            </a:r>
          </a:p>
          <a:p>
            <a:pPr lvl="0"/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digital.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retail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RuangKerja</a:t>
            </a:r>
            <a:r>
              <a:rPr lang="en-US" dirty="0"/>
              <a:t> untuk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ribuan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2349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67CE8-3659-5046-0527-C14D332CD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7.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04EC3-6B39-9F02-8932-85ABF3C1D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b="1" dirty="0"/>
              <a:t>a. Artificial Intelligence untuk </a:t>
            </a:r>
            <a:r>
              <a:rPr lang="en-US" b="1" dirty="0" err="1"/>
              <a:t>Prediksi</a:t>
            </a:r>
            <a:endParaRPr lang="en-US" b="1" dirty="0"/>
          </a:p>
          <a:p>
            <a:pPr lvl="0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peramalan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Marketplace </a:t>
            </a:r>
            <a:r>
              <a:rPr lang="en-US" dirty="0" err="1"/>
              <a:t>menggunakan</a:t>
            </a:r>
            <a:r>
              <a:rPr lang="en-US" dirty="0"/>
              <a:t> AI untuk </a:t>
            </a:r>
            <a:r>
              <a:rPr lang="en-US" dirty="0" err="1"/>
              <a:t>memprediksi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b. Blockchain</a:t>
            </a:r>
          </a:p>
          <a:p>
            <a:pPr lvl="0"/>
            <a:r>
              <a:rPr lang="en-US" dirty="0" err="1"/>
              <a:t>Transparansi</a:t>
            </a:r>
            <a:r>
              <a:rPr lang="en-US" dirty="0"/>
              <a:t> dan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untuk </a:t>
            </a:r>
            <a:r>
              <a:rPr lang="en-US" dirty="0" err="1"/>
              <a:t>transaksi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Industri </a:t>
            </a:r>
            <a:r>
              <a:rPr lang="en-US" dirty="0" err="1"/>
              <a:t>logistik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blockchain untuk 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transparan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gudang</a:t>
            </a:r>
            <a:r>
              <a:rPr lang="en-US" dirty="0"/>
              <a:t> ke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c. Augmented Reality (AR)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endParaRPr lang="en-US" b="1" dirty="0"/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konkret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Toko </a:t>
            </a:r>
            <a:r>
              <a:rPr lang="en-US" dirty="0" err="1"/>
              <a:t>furnitur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AR agar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tampilan</a:t>
            </a:r>
            <a:r>
              <a:rPr lang="en-US" dirty="0"/>
              <a:t> sofa di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tamu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kamera</a:t>
            </a:r>
            <a:r>
              <a:rPr lang="en-US" dirty="0"/>
              <a:t> </a:t>
            </a:r>
            <a:r>
              <a:rPr lang="en-US" dirty="0" err="1"/>
              <a:t>ponsel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62808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4</TotalTime>
  <Words>741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Gill Sans MT</vt:lpstr>
      <vt:lpstr>Wingdings 2</vt:lpstr>
      <vt:lpstr>Dividend</vt:lpstr>
      <vt:lpstr>Contoh-contoh inovasi dari sistem dan teknologi informasi yang relevan dengan manajemen organisasi</vt:lpstr>
      <vt:lpstr>Inovasi dalam Sistem Informasi Operasional</vt:lpstr>
      <vt:lpstr>2. Inovasi Teknologi untuk Pengambilan Keputusan</vt:lpstr>
      <vt:lpstr>3. Inovasi dalam Teknologi Layanan Pelanggan</vt:lpstr>
      <vt:lpstr>4. Inovasi dalam Teknologi Keamanan dan Pengelolaan Data</vt:lpstr>
      <vt:lpstr>5. Inovasi dalam Otomatisasi dan Efisiensi Proses</vt:lpstr>
      <vt:lpstr>6. Inovasi dalam Teknologi Sumber Daya Manusia</vt:lpstr>
      <vt:lpstr>7. Inovasi Teknologi Strategis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5</cp:revision>
  <dcterms:created xsi:type="dcterms:W3CDTF">2025-11-26T00:25:00Z</dcterms:created>
  <dcterms:modified xsi:type="dcterms:W3CDTF">2025-11-26T00:29:53Z</dcterms:modified>
</cp:coreProperties>
</file>