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83" r:id="rId3"/>
    <p:sldId id="284" r:id="rId4"/>
    <p:sldId id="285" r:id="rId5"/>
    <p:sldId id="286" r:id="rId6"/>
    <p:sldId id="258" r:id="rId7"/>
    <p:sldId id="259" r:id="rId8"/>
    <p:sldId id="287" r:id="rId9"/>
    <p:sldId id="288" r:id="rId10"/>
    <p:sldId id="289" r:id="rId11"/>
    <p:sldId id="290" r:id="rId12"/>
    <p:sldId id="291" r:id="rId13"/>
    <p:sldId id="292" r:id="rId14"/>
    <p:sldId id="293" r:id="rId15"/>
    <p:sldId id="294" r:id="rId16"/>
    <p:sldId id="295" r:id="rId17"/>
    <p:sldId id="296" r:id="rId18"/>
    <p:sldId id="29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3374D542-6E3E-455F-9BFB-B45891911720}">
          <p14:sldIdLst>
            <p14:sldId id="256"/>
            <p14:sldId id="283"/>
            <p14:sldId id="284"/>
            <p14:sldId id="285"/>
            <p14:sldId id="286"/>
          </p14:sldIdLst>
        </p14:section>
        <p14:section name="Search for 3D Models" id="{6844172C-9703-4DC7-908A-C23538616A3C}">
          <p14:sldIdLst>
            <p14:sldId id="258"/>
            <p14:sldId id="259"/>
            <p14:sldId id="287"/>
            <p14:sldId id="288"/>
            <p14:sldId id="289"/>
          </p14:sldIdLst>
        </p14:section>
        <p14:section name="Position and Rotate Your 3D Model" id="{A08F0015-E7F5-4E26-BBAF-AEE4F9A16AD2}">
          <p14:sldIdLst/>
        </p14:section>
        <p14:section name="Animate Your 3D Model" id="{B62868DA-F525-4AC5-9E3E-39ECA0154BBD}">
          <p14:sldIdLst>
            <p14:sldId id="290"/>
            <p14:sldId id="291"/>
            <p14:sldId id="292"/>
            <p14:sldId id="293"/>
            <p14:sldId id="294"/>
            <p14:sldId id="295"/>
            <p14:sldId id="296"/>
            <p14:sldId id="297"/>
          </p14:sldIdLst>
        </p14:section>
        <p14:section name="Learn More" id="{62756D7E-964E-493A-83A1-13BC0B6B5E4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598" autoAdjust="0"/>
  </p:normalViewPr>
  <p:slideViewPr>
    <p:cSldViewPr snapToGrid="0">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C3FCC2-4E7A-4671-AA79-177CB194E449}" type="datetimeFigureOut">
              <a:rPr lang="en-US" smtClean="0"/>
              <a:t>5/5/2021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01C38D-F26D-4167-83EF-8774BC62D548}" type="slidenum">
              <a:rPr lang="en-US" smtClean="0"/>
              <a:t>‹#›</a:t>
            </a:fld>
            <a:endParaRPr lang="en-US"/>
          </a:p>
        </p:txBody>
      </p:sp>
    </p:spTree>
    <p:extLst>
      <p:ext uri="{BB962C8B-B14F-4D97-AF65-F5344CB8AC3E}">
        <p14:creationId xmlns:p14="http://schemas.microsoft.com/office/powerpoint/2010/main" val="3336050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3238323-0ADF-4328-9564-AEB5DFD80DB6}"/>
              </a:ext>
            </a:extLst>
          </p:cNvPr>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a:extLst>
              <a:ext uri="{FF2B5EF4-FFF2-40B4-BE49-F238E27FC236}">
                <a16:creationId xmlns:a16="http://schemas.microsoft.com/office/drawing/2014/main" id="{EB776FAE-C8F8-44A1-8BC7-9EB948371459}"/>
              </a:ext>
            </a:extLst>
          </p:cNvPr>
          <p:cNvSpPr>
            <a:spLocks noGrp="1"/>
          </p:cNvSpPr>
          <p:nvPr>
            <p:ph type="ctrTitle"/>
          </p:nvPr>
        </p:nvSpPr>
        <p:spPr>
          <a:xfrm>
            <a:off x="1524000" y="1333500"/>
            <a:ext cx="9144000" cy="1790700"/>
          </a:xfrm>
        </p:spPr>
        <p:txBody>
          <a:bodyPr vert="horz" lIns="91440" tIns="0" rIns="91440" bIns="0" rtlCol="0" anchor="t" anchorCtr="0">
            <a:noAutofit/>
          </a:bodyPr>
          <a:lstStyle>
            <a:lvl1pPr>
              <a:lnSpc>
                <a:spcPct val="100000"/>
              </a:lnSpc>
              <a:defRPr lang="en-US" sz="4800" dirty="0">
                <a:solidFill>
                  <a:schemeClr val="bg1"/>
                </a:solidFill>
              </a:defRPr>
            </a:lvl1pPr>
          </a:lstStyle>
          <a:p>
            <a:pPr lvl="0"/>
            <a:r>
              <a:rPr lang="en-US"/>
              <a:t>Click to edit Master title style</a:t>
            </a:r>
            <a:endParaRPr lang="en-US" dirty="0"/>
          </a:p>
        </p:txBody>
      </p:sp>
      <p:sp>
        <p:nvSpPr>
          <p:cNvPr id="3" name="Subtitle 2">
            <a:extLst>
              <a:ext uri="{FF2B5EF4-FFF2-40B4-BE49-F238E27FC236}">
                <a16:creationId xmlns:a16="http://schemas.microsoft.com/office/drawing/2014/main" id="{DA7900C6-1C2C-4612-8672-356C6DDFDCB1}"/>
              </a:ext>
            </a:extLst>
          </p:cNvPr>
          <p:cNvSpPr>
            <a:spLocks noGrp="1"/>
          </p:cNvSpPr>
          <p:nvPr>
            <p:ph type="subTitle" idx="1"/>
          </p:nvPr>
        </p:nvSpPr>
        <p:spPr>
          <a:xfrm>
            <a:off x="1524000" y="3128009"/>
            <a:ext cx="9144000" cy="1287675"/>
          </a:xfrm>
        </p:spPr>
        <p:txBody>
          <a:bodyPr vert="horz" lIns="91440" tIns="45720" rIns="91440" bIns="45720" rtlCol="0" anchor="t" anchorCtr="0">
            <a:noAutofit/>
          </a:bodyPr>
          <a:lstStyle>
            <a:lvl1pPr marL="0" indent="0">
              <a:buNone/>
              <a:defRPr lang="en-US" sz="2400" dirty="0">
                <a:solidFill>
                  <a:schemeClr val="bg1"/>
                </a:solidFill>
                <a:latin typeface="+mj-lt"/>
              </a:defRPr>
            </a:lvl1pPr>
          </a:lstStyle>
          <a:p>
            <a:pPr marL="228600" lvl="0" indent="-228600">
              <a:lnSpc>
                <a:spcPct val="150000"/>
              </a:lnSpc>
              <a:spcAft>
                <a:spcPts val="1200"/>
              </a:spcAft>
            </a:pPr>
            <a:r>
              <a:rPr lang="en-US"/>
              <a:t>Click to edit Master subtitle style</a:t>
            </a:r>
            <a:endParaRPr lang="en-US" dirty="0"/>
          </a:p>
        </p:txBody>
      </p:sp>
      <p:pic>
        <p:nvPicPr>
          <p:cNvPr id="8" name="Picture 7">
            <a:extLst>
              <a:ext uri="{FF2B5EF4-FFF2-40B4-BE49-F238E27FC236}">
                <a16:creationId xmlns:a16="http://schemas.microsoft.com/office/drawing/2014/main" id="{5274E620-B44E-41FF-8FA1-D955BD69C0B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1648" r="13926" b="71478"/>
          <a:stretch/>
        </p:blipFill>
        <p:spPr>
          <a:xfrm>
            <a:off x="342899" y="4546601"/>
            <a:ext cx="11715751" cy="2025650"/>
          </a:xfrm>
          <a:prstGeom prst="rect">
            <a:avLst/>
          </a:prstGeom>
        </p:spPr>
      </p:pic>
    </p:spTree>
    <p:extLst>
      <p:ext uri="{BB962C8B-B14F-4D97-AF65-F5344CB8AC3E}">
        <p14:creationId xmlns:p14="http://schemas.microsoft.com/office/powerpoint/2010/main" val="4221146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45A2570-7517-4576-B836-E4E6D3E743B9}"/>
              </a:ext>
              <a:ext uri="{C183D7F6-B498-43B3-948B-1728B52AA6E4}">
                <adec:decorative xmlns:adec="http://schemas.microsoft.com/office/drawing/2017/decorative" xmlns=""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
          <a:stretch/>
        </p:blipFill>
        <p:spPr>
          <a:xfrm>
            <a:off x="269032" y="4801396"/>
            <a:ext cx="11653936" cy="1786228"/>
          </a:xfrm>
          <a:prstGeom prst="rect">
            <a:avLst/>
          </a:prstGeom>
        </p:spPr>
      </p:pic>
      <p:sp>
        <p:nvSpPr>
          <p:cNvPr id="3" name="Content Placeholder 2">
            <a:extLst>
              <a:ext uri="{FF2B5EF4-FFF2-40B4-BE49-F238E27FC236}">
                <a16:creationId xmlns:a16="http://schemas.microsoft.com/office/drawing/2014/main" id="{6859B673-4507-4B72-871E-0018907875DD}"/>
              </a:ext>
            </a:extLst>
          </p:cNvPr>
          <p:cNvSpPr>
            <a:spLocks noGrp="1"/>
          </p:cNvSpPr>
          <p:nvPr>
            <p:ph idx="1"/>
          </p:nvPr>
        </p:nvSpPr>
        <p:spPr>
          <a:xfrm>
            <a:off x="604433" y="1604211"/>
            <a:ext cx="10983131" cy="4572752"/>
          </a:xfrm>
        </p:spPr>
        <p:txBody>
          <a:bodyPr/>
          <a:lstStyle>
            <a:lvl1pPr marL="0" indent="0">
              <a:spcAft>
                <a:spcPts val="1200"/>
              </a:spcAft>
              <a:buSzPct val="25000"/>
              <a:buFont typeface="Segoe UI" panose="020B0502040204020203" pitchFamily="34" charset="0"/>
              <a:buChar char=" "/>
              <a:defRPr sz="1200"/>
            </a:lvl1pPr>
            <a:lvl2pPr marL="401638" indent="7938">
              <a:spcBef>
                <a:spcPts val="600"/>
              </a:spcBef>
              <a:spcAft>
                <a:spcPts val="1200"/>
              </a:spcAft>
              <a:buFont typeface="Segoe UI" panose="020B0502040204020203" pitchFamily="34" charset="0"/>
              <a:buChar char=" "/>
              <a:defRPr sz="1200"/>
            </a:lvl2pPr>
            <a:lvl3pPr marL="1143000" indent="-228600">
              <a:buFont typeface="Segoe UI" panose="020B0502040204020203" pitchFamily="34" charset="0"/>
              <a:buChar char=" "/>
              <a:defRPr/>
            </a:lvl3pPr>
            <a:lvl4pPr marL="1600200" indent="-228600">
              <a:buFont typeface="Segoe UI" panose="020B0502040204020203" pitchFamily="34" charset="0"/>
              <a:buChar char=" "/>
              <a:defRPr/>
            </a:lvl4pPr>
            <a:lvl5pPr marL="2057400" indent="-228600">
              <a:buFont typeface="Segoe UI" panose="020B0502040204020203" pitchFamily="34" charset="0"/>
              <a:buChar char=" "/>
              <a:defRPr/>
            </a:lvl5pPr>
          </a:lstStyle>
          <a:p>
            <a:pPr lvl="0"/>
            <a:r>
              <a:rPr lang="en-US"/>
              <a:t>Click to edit Master text styles</a:t>
            </a:r>
          </a:p>
          <a:p>
            <a:pPr lvl="1"/>
            <a:r>
              <a:rPr lang="en-US"/>
              <a:t>Second level</a:t>
            </a:r>
          </a:p>
        </p:txBody>
      </p:sp>
      <p:sp>
        <p:nvSpPr>
          <p:cNvPr id="9" name="Title 8">
            <a:extLst>
              <a:ext uri="{FF2B5EF4-FFF2-40B4-BE49-F238E27FC236}">
                <a16:creationId xmlns:a16="http://schemas.microsoft.com/office/drawing/2014/main" id="{FB8AB91F-D739-4DD5-859B-B16B125BECF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10340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45A2570-7517-4576-B836-E4E6D3E743B9}"/>
              </a:ext>
              <a:ext uri="{C183D7F6-B498-43B3-948B-1728B52AA6E4}">
                <adec:decorative xmlns:adec="http://schemas.microsoft.com/office/drawing/2017/decorative" xmlns=""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
          <a:stretch/>
        </p:blipFill>
        <p:spPr>
          <a:xfrm>
            <a:off x="269032" y="4801396"/>
            <a:ext cx="11653936" cy="1786228"/>
          </a:xfrm>
          <a:prstGeom prst="rect">
            <a:avLst/>
          </a:prstGeom>
        </p:spPr>
      </p:pic>
      <p:sp>
        <p:nvSpPr>
          <p:cNvPr id="3" name="Content Placeholder 2">
            <a:extLst>
              <a:ext uri="{FF2B5EF4-FFF2-40B4-BE49-F238E27FC236}">
                <a16:creationId xmlns:a16="http://schemas.microsoft.com/office/drawing/2014/main" id="{6859B673-4507-4B72-871E-0018907875DD}"/>
              </a:ext>
            </a:extLst>
          </p:cNvPr>
          <p:cNvSpPr>
            <a:spLocks noGrp="1"/>
          </p:cNvSpPr>
          <p:nvPr>
            <p:ph idx="1"/>
          </p:nvPr>
        </p:nvSpPr>
        <p:spPr>
          <a:xfrm>
            <a:off x="604433" y="1604211"/>
            <a:ext cx="10983131" cy="4572752"/>
          </a:xfrm>
        </p:spPr>
        <p:txBody>
          <a:bodyPr/>
          <a:lstStyle>
            <a:lvl1pPr marL="0" indent="0">
              <a:spcAft>
                <a:spcPts val="1200"/>
              </a:spcAft>
              <a:buSzPct val="25000"/>
              <a:buFont typeface="Segoe UI" panose="020B0502040204020203" pitchFamily="34" charset="0"/>
              <a:buChar char=" "/>
              <a:defRPr sz="1200"/>
            </a:lvl1pPr>
            <a:lvl2pPr marL="401638" indent="7938">
              <a:spcBef>
                <a:spcPts val="600"/>
              </a:spcBef>
              <a:spcAft>
                <a:spcPts val="1200"/>
              </a:spcAft>
              <a:buFont typeface="Segoe UI" panose="020B0502040204020203" pitchFamily="34" charset="0"/>
              <a:buChar char=" "/>
              <a:defRPr sz="1200"/>
            </a:lvl2pPr>
            <a:lvl3pPr marL="1143000" indent="-228600">
              <a:buFont typeface="Segoe UI" panose="020B0502040204020203" pitchFamily="34" charset="0"/>
              <a:buChar char=" "/>
              <a:defRPr/>
            </a:lvl3pPr>
            <a:lvl4pPr marL="1600200" indent="-228600">
              <a:buFont typeface="Segoe UI" panose="020B0502040204020203" pitchFamily="34" charset="0"/>
              <a:buChar char=" "/>
              <a:defRPr/>
            </a:lvl4pPr>
            <a:lvl5pPr marL="2057400" indent="-228600">
              <a:buFont typeface="Segoe UI" panose="020B0502040204020203" pitchFamily="34" charset="0"/>
              <a:buChar char=" "/>
              <a:defRPr/>
            </a:lvl5pPr>
          </a:lstStyle>
          <a:p>
            <a:pPr lvl="0"/>
            <a:r>
              <a:rPr lang="en-US"/>
              <a:t>Click to edit Master text styles</a:t>
            </a:r>
          </a:p>
          <a:p>
            <a:pPr lvl="1"/>
            <a:r>
              <a:rPr lang="en-US"/>
              <a:t>Second level</a:t>
            </a:r>
          </a:p>
        </p:txBody>
      </p:sp>
      <p:sp>
        <p:nvSpPr>
          <p:cNvPr id="4" name="Title 3">
            <a:extLst>
              <a:ext uri="{FF2B5EF4-FFF2-40B4-BE49-F238E27FC236}">
                <a16:creationId xmlns:a16="http://schemas.microsoft.com/office/drawing/2014/main" id="{0E770BB0-A521-41C6-A0AE-BEE679D2AD1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0465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5F89203F-46EF-44A2-956A-7FF6AF93BE7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
          <a:stretch/>
        </p:blipFill>
        <p:spPr>
          <a:xfrm>
            <a:off x="269032" y="4801396"/>
            <a:ext cx="11653936" cy="1786228"/>
          </a:xfrm>
          <a:prstGeom prst="rect">
            <a:avLst/>
          </a:prstGeom>
        </p:spPr>
      </p:pic>
      <p:sp>
        <p:nvSpPr>
          <p:cNvPr id="8" name="Content Placeholder 2">
            <a:extLst>
              <a:ext uri="{FF2B5EF4-FFF2-40B4-BE49-F238E27FC236}">
                <a16:creationId xmlns:a16="http://schemas.microsoft.com/office/drawing/2014/main" id="{D1D47175-944E-463B-ABBB-06669A473913}"/>
              </a:ext>
            </a:extLst>
          </p:cNvPr>
          <p:cNvSpPr>
            <a:spLocks noGrp="1"/>
          </p:cNvSpPr>
          <p:nvPr>
            <p:ph idx="1"/>
          </p:nvPr>
        </p:nvSpPr>
        <p:spPr>
          <a:xfrm>
            <a:off x="1090862" y="1507068"/>
            <a:ext cx="3192379" cy="4669896"/>
          </a:xfrm>
        </p:spPr>
        <p:txBody>
          <a:bodyPr anchor="ctr"/>
          <a:lstStyle>
            <a:lvl1pPr marL="0" indent="0" algn="l">
              <a:lnSpc>
                <a:spcPct val="150000"/>
              </a:lnSpc>
              <a:spcAft>
                <a:spcPts val="1200"/>
              </a:spcAft>
              <a:buSzPct val="25000"/>
              <a:buFont typeface="Segoe UI" panose="020B0502040204020203" pitchFamily="34" charset="0"/>
              <a:buChar char=" "/>
              <a:defRPr sz="1200"/>
            </a:lvl1pPr>
            <a:lvl2pPr marL="401638" indent="7938" algn="l">
              <a:spcBef>
                <a:spcPts val="600"/>
              </a:spcBef>
              <a:spcAft>
                <a:spcPts val="1200"/>
              </a:spcAft>
              <a:buFont typeface="Segoe UI" panose="020B0502040204020203" pitchFamily="34" charset="0"/>
              <a:buChar char=" "/>
              <a:defRPr sz="1200"/>
            </a:lvl2pPr>
            <a:lvl3pPr marL="1143000" indent="-228600">
              <a:buFont typeface="Segoe UI" panose="020B0502040204020203" pitchFamily="34" charset="0"/>
              <a:buChar char=" "/>
              <a:defRPr/>
            </a:lvl3pPr>
            <a:lvl4pPr marL="1600200" indent="-228600">
              <a:buFont typeface="Segoe UI" panose="020B0502040204020203" pitchFamily="34" charset="0"/>
              <a:buChar char=" "/>
              <a:defRPr/>
            </a:lvl4pPr>
            <a:lvl5pPr marL="2057400" indent="-228600">
              <a:buFont typeface="Segoe UI" panose="020B0502040204020203" pitchFamily="34" charset="0"/>
              <a:buChar char=" "/>
              <a:defRPr/>
            </a:lvl5pPr>
          </a:lstStyle>
          <a:p>
            <a:pPr lvl="0"/>
            <a:r>
              <a:rPr lang="en-US"/>
              <a:t>Click to edit Master text styles</a:t>
            </a:r>
          </a:p>
          <a:p>
            <a:pPr lvl="1"/>
            <a:r>
              <a:rPr lang="en-US"/>
              <a:t>Second level</a:t>
            </a:r>
          </a:p>
        </p:txBody>
      </p:sp>
      <p:sp>
        <p:nvSpPr>
          <p:cNvPr id="9" name="Content Placeholder 2">
            <a:extLst>
              <a:ext uri="{FF2B5EF4-FFF2-40B4-BE49-F238E27FC236}">
                <a16:creationId xmlns:a16="http://schemas.microsoft.com/office/drawing/2014/main" id="{A40725B0-0DB7-41CE-9C4C-39E8D0F6325E}"/>
              </a:ext>
            </a:extLst>
          </p:cNvPr>
          <p:cNvSpPr>
            <a:spLocks noGrp="1"/>
          </p:cNvSpPr>
          <p:nvPr>
            <p:ph idx="13"/>
          </p:nvPr>
        </p:nvSpPr>
        <p:spPr>
          <a:xfrm>
            <a:off x="4395537" y="1507068"/>
            <a:ext cx="7143905" cy="4669896"/>
          </a:xfrm>
        </p:spPr>
        <p:txBody>
          <a:bodyPr anchor="ctr"/>
          <a:lstStyle>
            <a:lvl1pPr marL="0" indent="0">
              <a:spcAft>
                <a:spcPts val="1200"/>
              </a:spcAft>
              <a:buSzPct val="25000"/>
              <a:buFont typeface="Segoe UI" panose="020B0502040204020203" pitchFamily="34" charset="0"/>
              <a:buChar char=" "/>
              <a:defRPr sz="1200"/>
            </a:lvl1pPr>
            <a:lvl2pPr marL="401638" indent="7938">
              <a:spcBef>
                <a:spcPts val="600"/>
              </a:spcBef>
              <a:spcAft>
                <a:spcPts val="1200"/>
              </a:spcAft>
              <a:buFont typeface="Segoe UI" panose="020B0502040204020203" pitchFamily="34" charset="0"/>
              <a:buChar char=" "/>
              <a:defRPr sz="1200"/>
            </a:lvl2pPr>
            <a:lvl3pPr marL="1143000" indent="-228600">
              <a:buFont typeface="Segoe UI" panose="020B0502040204020203" pitchFamily="34" charset="0"/>
              <a:buChar char=" "/>
              <a:defRPr/>
            </a:lvl3pPr>
            <a:lvl4pPr marL="1600200" indent="-228600">
              <a:buFont typeface="Segoe UI" panose="020B0502040204020203" pitchFamily="34" charset="0"/>
              <a:buChar char=" "/>
              <a:defRPr/>
            </a:lvl4pPr>
            <a:lvl5pPr marL="2057400" indent="-228600">
              <a:buFont typeface="Segoe UI" panose="020B0502040204020203" pitchFamily="34" charset="0"/>
              <a:buChar char=" "/>
              <a:defRPr/>
            </a:lvl5pPr>
          </a:lstStyle>
          <a:p>
            <a:pPr lvl="0"/>
            <a:r>
              <a:rPr lang="en-US"/>
              <a:t>Click to edit Master text styles</a:t>
            </a:r>
          </a:p>
          <a:p>
            <a:pPr lvl="1"/>
            <a:r>
              <a:rPr lang="en-US"/>
              <a:t>Second level</a:t>
            </a:r>
          </a:p>
        </p:txBody>
      </p:sp>
      <p:sp>
        <p:nvSpPr>
          <p:cNvPr id="11" name="Title 10">
            <a:extLst>
              <a:ext uri="{FF2B5EF4-FFF2-40B4-BE49-F238E27FC236}">
                <a16:creationId xmlns:a16="http://schemas.microsoft.com/office/drawing/2014/main" id="{F9E63483-559C-4A6F-B04F-D6C56A3CC09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49444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521208" y="1536192"/>
            <a:ext cx="6876288" cy="640080"/>
          </a:xfrm>
        </p:spPr>
        <p:txBody>
          <a:bodyPr>
            <a:normAutofit/>
          </a:bodyPr>
          <a:lstStyle>
            <a:lvl1pPr>
              <a:defRPr sz="36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Tree>
    <p:extLst>
      <p:ext uri="{BB962C8B-B14F-4D97-AF65-F5344CB8AC3E}">
        <p14:creationId xmlns:p14="http://schemas.microsoft.com/office/powerpoint/2010/main" val="697828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0017C897-2775-4930-B0BE-BEB72453232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4815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D258610D-0376-4D1E-8ED8-29382288BB0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1783" t="-3"/>
          <a:stretch/>
        </p:blipFill>
        <p:spPr>
          <a:xfrm>
            <a:off x="269032" y="4801396"/>
            <a:ext cx="11653936" cy="1786228"/>
          </a:xfrm>
          <a:prstGeom prst="rect">
            <a:avLst/>
          </a:prstGeom>
        </p:spPr>
      </p:pic>
      <p:sp>
        <p:nvSpPr>
          <p:cNvPr id="3" name="Title 2">
            <a:extLst>
              <a:ext uri="{FF2B5EF4-FFF2-40B4-BE49-F238E27FC236}">
                <a16:creationId xmlns:a16="http://schemas.microsoft.com/office/drawing/2014/main" id="{21C16CD2-606C-441E-BBA3-51767980CCA0}"/>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93501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6675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D5FD28E-AEC9-43B8-86F4-9CD3C41D49D7}"/>
              </a:ext>
            </a:extLst>
          </p:cNvPr>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sp>
        <p:nvSpPr>
          <p:cNvPr id="2" name="Title Placeholder 1">
            <a:extLst>
              <a:ext uri="{FF2B5EF4-FFF2-40B4-BE49-F238E27FC236}">
                <a16:creationId xmlns:a16="http://schemas.microsoft.com/office/drawing/2014/main" id="{C5AFE014-E3CD-4B9A-A705-F1CADD8F420B}"/>
              </a:ext>
            </a:extLst>
          </p:cNvPr>
          <p:cNvSpPr>
            <a:spLocks noGrp="1"/>
          </p:cNvSpPr>
          <p:nvPr>
            <p:ph type="title"/>
          </p:nvPr>
        </p:nvSpPr>
        <p:spPr>
          <a:xfrm>
            <a:off x="604434" y="448628"/>
            <a:ext cx="10983132" cy="747763"/>
          </a:xfrm>
          <a:prstGeom prst="rect">
            <a:avLst/>
          </a:prstGeom>
        </p:spPr>
        <p:txBody>
          <a:bodyPr vert="horz" lIns="91440" tIns="45720" rIns="91440" bIns="45720" rtlCol="0" anchor="ctr" anchorCtr="0">
            <a:normAutofit/>
          </a:bodyPr>
          <a:lstStyle/>
          <a:p>
            <a:pPr lvl="0"/>
            <a:r>
              <a:rPr lang="en-US"/>
              <a:t>Click to edit Master title style</a:t>
            </a:r>
            <a:endParaRPr lang="en-US" dirty="0"/>
          </a:p>
        </p:txBody>
      </p:sp>
      <p:sp>
        <p:nvSpPr>
          <p:cNvPr id="3" name="Text Placeholder 2">
            <a:extLst>
              <a:ext uri="{FF2B5EF4-FFF2-40B4-BE49-F238E27FC236}">
                <a16:creationId xmlns:a16="http://schemas.microsoft.com/office/drawing/2014/main" id="{61ADE5F7-8A52-43AD-8F30-F13CF54506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DC85AE-A002-4BA3-8D90-3960ED0FF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44E560-77BF-4D1A-B6E7-CD55CE12B1B8}" type="datetimeFigureOut">
              <a:rPr lang="en-US" smtClean="0"/>
              <a:t>5/5/2021</a:t>
            </a:fld>
            <a:endParaRPr lang="en-US"/>
          </a:p>
        </p:txBody>
      </p:sp>
      <p:sp>
        <p:nvSpPr>
          <p:cNvPr id="5" name="Footer Placeholder 4">
            <a:extLst>
              <a:ext uri="{FF2B5EF4-FFF2-40B4-BE49-F238E27FC236}">
                <a16:creationId xmlns:a16="http://schemas.microsoft.com/office/drawing/2014/main" id="{02103AA5-C732-4ECB-88D6-DAA20E2C1C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280433-CBB5-49C5-B032-5A800E5D09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9379A-16E2-4C4A-96D0-A52C442257E7}" type="slidenum">
              <a:rPr lang="en-US" smtClean="0"/>
              <a:t>‹#›</a:t>
            </a:fld>
            <a:endParaRPr lang="en-US"/>
          </a:p>
        </p:txBody>
      </p:sp>
      <p:cxnSp>
        <p:nvCxnSpPr>
          <p:cNvPr id="8" name="Straight Connector 7">
            <a:extLst>
              <a:ext uri="{FF2B5EF4-FFF2-40B4-BE49-F238E27FC236}">
                <a16:creationId xmlns:a16="http://schemas.microsoft.com/office/drawing/2014/main" id="{E32A06DA-7FF5-4DDE-94D0-63A83DB241E8}"/>
              </a:ext>
            </a:extLst>
          </p:cNvPr>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8514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3" r:id="rId3"/>
    <p:sldLayoutId id="2147483652" r:id="rId4"/>
    <p:sldLayoutId id="2147483660" r:id="rId5"/>
    <p:sldLayoutId id="2147483662" r:id="rId6"/>
    <p:sldLayoutId id="2147483661" r:id="rId7"/>
    <p:sldLayoutId id="2147483655" r:id="rId8"/>
  </p:sldLayoutIdLst>
  <p:txStyles>
    <p:titleStyle>
      <a:lvl1pPr algn="l" defTabSz="914400" rtl="0" eaLnBrk="1" latinLnBrk="0" hangingPunct="1">
        <a:lnSpc>
          <a:spcPct val="90000"/>
        </a:lnSpc>
        <a:spcBef>
          <a:spcPct val="0"/>
        </a:spcBef>
        <a:buNone/>
        <a:defRPr lang="en-US" sz="2800" kern="1200">
          <a:solidFill>
            <a:schemeClr val="bg2">
              <a:lumMod val="2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8D61-9318-4DC8-A868-2B1BFDD2B2C0}"/>
              </a:ext>
            </a:extLst>
          </p:cNvPr>
          <p:cNvSpPr>
            <a:spLocks noGrp="1"/>
          </p:cNvSpPr>
          <p:nvPr>
            <p:ph type="ctrTitle"/>
          </p:nvPr>
        </p:nvSpPr>
        <p:spPr/>
        <p:txBody>
          <a:bodyPr/>
          <a:lstStyle/>
          <a:p>
            <a:r>
              <a:rPr lang="en-US" sz="4800" dirty="0"/>
              <a:t>TEKOMUNIKASI INTERNET DAN INTERNET NIRKABEL</a:t>
            </a:r>
            <a:endParaRPr lang="en-US" dirty="0"/>
          </a:p>
        </p:txBody>
      </p:sp>
    </p:spTree>
    <p:extLst>
      <p:ext uri="{BB962C8B-B14F-4D97-AF65-F5344CB8AC3E}">
        <p14:creationId xmlns:p14="http://schemas.microsoft.com/office/powerpoint/2010/main" val="2997580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1A3AA31F-E5BB-4118-8E9A-BB8B866D8F85}"/>
              </a:ext>
            </a:extLst>
          </p:cNvPr>
          <p:cNvSpPr>
            <a:spLocks noGrp="1"/>
          </p:cNvSpPr>
          <p:nvPr>
            <p:ph idx="1"/>
          </p:nvPr>
        </p:nvSpPr>
        <p:spPr>
          <a:xfrm>
            <a:off x="604433" y="1309816"/>
            <a:ext cx="10983131" cy="5276335"/>
          </a:xfrm>
        </p:spPr>
        <p:txBody>
          <a:bodyPr>
            <a:noAutofit/>
          </a:bodyPr>
          <a:lstStyle/>
          <a:p>
            <a:pPr algn="l"/>
            <a:r>
              <a:rPr lang="id-ID" sz="1600" b="0" i="0" dirty="0">
                <a:solidFill>
                  <a:srgbClr val="222222"/>
                </a:solidFill>
                <a:effectLst/>
              </a:rPr>
              <a:t>Adapun dampak baik dan buruk yang akan ditimbukan karena adanya jaringan internet saat ini, berikut adalah beberapa di antaranya.</a:t>
            </a:r>
            <a:endParaRPr lang="en-US" sz="1600" b="0" i="0" dirty="0">
              <a:solidFill>
                <a:srgbClr val="222222"/>
              </a:solidFill>
              <a:effectLst/>
            </a:endParaRPr>
          </a:p>
          <a:p>
            <a:pPr algn="l">
              <a:buNone/>
            </a:pPr>
            <a:endParaRPr lang="en-US" sz="1600" b="0" i="0" dirty="0">
              <a:solidFill>
                <a:srgbClr val="222222"/>
              </a:solidFill>
              <a:effectLst/>
            </a:endParaRPr>
          </a:p>
          <a:p>
            <a:pPr algn="l"/>
            <a:endParaRPr lang="id-ID" sz="1600" b="0" i="0" dirty="0">
              <a:solidFill>
                <a:srgbClr val="222222"/>
              </a:solidFill>
              <a:effectLst/>
            </a:endParaRPr>
          </a:p>
          <a:p>
            <a:endParaRPr lang="id-ID" sz="1000" b="0" i="0" dirty="0">
              <a:solidFill>
                <a:srgbClr val="222222"/>
              </a:solidFill>
              <a:effectLst/>
            </a:endParaRPr>
          </a:p>
          <a:p>
            <a:pPr algn="l"/>
            <a:endParaRPr lang="id-ID" sz="1000" b="0" i="0" dirty="0">
              <a:solidFill>
                <a:srgbClr val="222222"/>
              </a:solidFill>
              <a:effectLst/>
            </a:endParaRPr>
          </a:p>
          <a:p>
            <a:pPr algn="l">
              <a:lnSpc>
                <a:spcPct val="110000"/>
              </a:lnSpc>
            </a:pPr>
            <a:endParaRPr lang="id-ID" sz="1000" b="0" i="0" dirty="0">
              <a:solidFill>
                <a:srgbClr val="222222"/>
              </a:solidFill>
              <a:effectLst/>
            </a:endParaRPr>
          </a:p>
        </p:txBody>
      </p:sp>
      <p:sp>
        <p:nvSpPr>
          <p:cNvPr id="3" name="Title 2">
            <a:extLst>
              <a:ext uri="{FF2B5EF4-FFF2-40B4-BE49-F238E27FC236}">
                <a16:creationId xmlns:a16="http://schemas.microsoft.com/office/drawing/2014/main" id="{F083D2B2-24CC-41A1-8AC3-EDF2DA2C3A20}"/>
              </a:ext>
            </a:extLst>
          </p:cNvPr>
          <p:cNvSpPr>
            <a:spLocks noGrp="1"/>
          </p:cNvSpPr>
          <p:nvPr>
            <p:ph type="title"/>
          </p:nvPr>
        </p:nvSpPr>
        <p:spPr/>
        <p:txBody>
          <a:bodyPr/>
          <a:lstStyle/>
          <a:p>
            <a:r>
              <a:rPr lang="en-US" dirty="0"/>
              <a:t>DAMPAK POSITIF DAN NEGATIF INTERNET</a:t>
            </a:r>
          </a:p>
        </p:txBody>
      </p:sp>
      <p:sp>
        <p:nvSpPr>
          <p:cNvPr id="2" name="Rectangle 1">
            <a:extLst>
              <a:ext uri="{FF2B5EF4-FFF2-40B4-BE49-F238E27FC236}">
                <a16:creationId xmlns:a16="http://schemas.microsoft.com/office/drawing/2014/main" id="{DC586C41-C58C-4D34-8716-599790E9ADFF}"/>
              </a:ext>
            </a:extLst>
          </p:cNvPr>
          <p:cNvSpPr/>
          <p:nvPr/>
        </p:nvSpPr>
        <p:spPr>
          <a:xfrm>
            <a:off x="262040" y="1841157"/>
            <a:ext cx="5496209" cy="474499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nSpc>
                <a:spcPct val="150000"/>
              </a:lnSpc>
            </a:pPr>
            <a:r>
              <a:rPr lang="en-US" sz="1400" b="0" i="0" dirty="0">
                <a:solidFill>
                  <a:srgbClr val="222222"/>
                </a:solidFill>
                <a:effectLst/>
              </a:rPr>
              <a:t>POSITIF :</a:t>
            </a:r>
          </a:p>
          <a:p>
            <a:pPr>
              <a:lnSpc>
                <a:spcPct val="150000"/>
              </a:lnSpc>
            </a:pPr>
            <a:r>
              <a:rPr lang="en-US" sz="1400" b="0" i="0" dirty="0">
                <a:solidFill>
                  <a:srgbClr val="222222"/>
                </a:solidFill>
                <a:effectLst/>
              </a:rPr>
              <a:t>1. </a:t>
            </a:r>
            <a:r>
              <a:rPr lang="id-ID" sz="1400" b="0" i="0" dirty="0">
                <a:solidFill>
                  <a:srgbClr val="222222"/>
                </a:solidFill>
                <a:effectLst/>
              </a:rPr>
              <a:t>Arus informasi dan data menjadi lebih mudah daefisien.</a:t>
            </a:r>
          </a:p>
          <a:p>
            <a:pPr>
              <a:lnSpc>
                <a:spcPct val="150000"/>
              </a:lnSpc>
            </a:pPr>
            <a:r>
              <a:rPr lang="en-US" sz="1400" b="0" i="0" dirty="0">
                <a:solidFill>
                  <a:srgbClr val="222222"/>
                </a:solidFill>
                <a:effectLst/>
              </a:rPr>
              <a:t>2. </a:t>
            </a:r>
            <a:r>
              <a:rPr lang="id-ID" sz="1400" b="0" i="0" dirty="0">
                <a:solidFill>
                  <a:srgbClr val="222222"/>
                </a:solidFill>
                <a:effectLst/>
              </a:rPr>
              <a:t>Menjadi media membantu mengerjakan tugas bagi pelajar.</a:t>
            </a:r>
          </a:p>
          <a:p>
            <a:pPr>
              <a:lnSpc>
                <a:spcPct val="150000"/>
              </a:lnSpc>
            </a:pPr>
            <a:r>
              <a:rPr lang="en-US" sz="1400" b="0" i="0" dirty="0">
                <a:solidFill>
                  <a:srgbClr val="222222"/>
                </a:solidFill>
                <a:effectLst/>
              </a:rPr>
              <a:t>3. </a:t>
            </a:r>
            <a:r>
              <a:rPr lang="id-ID" sz="1400" b="0" i="0" dirty="0">
                <a:solidFill>
                  <a:srgbClr val="222222"/>
                </a:solidFill>
                <a:effectLst/>
              </a:rPr>
              <a:t>Menciptakan sifat self learnig dengan mencari sendiri cara atau tutorial di internet.</a:t>
            </a:r>
          </a:p>
          <a:p>
            <a:pPr>
              <a:lnSpc>
                <a:spcPct val="150000"/>
              </a:lnSpc>
            </a:pPr>
            <a:r>
              <a:rPr lang="en-US" sz="1400" b="0" i="0" dirty="0">
                <a:solidFill>
                  <a:srgbClr val="222222"/>
                </a:solidFill>
                <a:effectLst/>
              </a:rPr>
              <a:t>4. </a:t>
            </a:r>
            <a:r>
              <a:rPr lang="id-ID" sz="1400" b="0" i="0" dirty="0">
                <a:solidFill>
                  <a:srgbClr val="222222"/>
                </a:solidFill>
                <a:effectLst/>
              </a:rPr>
              <a:t>Pengetahuan dan wawasan menjadi bertambah banyak.</a:t>
            </a:r>
          </a:p>
          <a:p>
            <a:pPr>
              <a:lnSpc>
                <a:spcPct val="150000"/>
              </a:lnSpc>
            </a:pPr>
            <a:r>
              <a:rPr lang="en-US" sz="1400" b="0" i="0" dirty="0">
                <a:solidFill>
                  <a:srgbClr val="222222"/>
                </a:solidFill>
                <a:effectLst/>
              </a:rPr>
              <a:t>5. </a:t>
            </a:r>
            <a:r>
              <a:rPr lang="id-ID" sz="1400" b="0" i="0" dirty="0">
                <a:solidFill>
                  <a:srgbClr val="222222"/>
                </a:solidFill>
                <a:effectLst/>
              </a:rPr>
              <a:t>Memudahkan dalam pemasaran produk yang positif.</a:t>
            </a:r>
          </a:p>
          <a:p>
            <a:pPr>
              <a:lnSpc>
                <a:spcPct val="150000"/>
              </a:lnSpc>
            </a:pPr>
            <a:r>
              <a:rPr lang="en-US" sz="1400" b="0" i="0" dirty="0">
                <a:solidFill>
                  <a:srgbClr val="222222"/>
                </a:solidFill>
                <a:effectLst/>
              </a:rPr>
              <a:t>6. </a:t>
            </a:r>
            <a:r>
              <a:rPr lang="id-ID" sz="1400" b="0" i="0" dirty="0">
                <a:solidFill>
                  <a:srgbClr val="222222"/>
                </a:solidFill>
                <a:effectLst/>
              </a:rPr>
              <a:t>Mudahnya mendapatkan berbagai sarana hiburan</a:t>
            </a:r>
            <a:r>
              <a:rPr lang="en-US" sz="1400" b="0" i="0" dirty="0">
                <a:solidFill>
                  <a:srgbClr val="222222"/>
                </a:solidFill>
                <a:effectLst/>
              </a:rPr>
              <a:t>.</a:t>
            </a:r>
            <a:endParaRPr lang="id-ID" sz="1400" b="0" i="0" dirty="0">
              <a:solidFill>
                <a:srgbClr val="222222"/>
              </a:solidFill>
              <a:effectLst/>
            </a:endParaRPr>
          </a:p>
          <a:p>
            <a:pPr>
              <a:lnSpc>
                <a:spcPct val="150000"/>
              </a:lnSpc>
            </a:pPr>
            <a:r>
              <a:rPr lang="en-US" sz="1400" b="0" i="0" dirty="0">
                <a:solidFill>
                  <a:srgbClr val="222222"/>
                </a:solidFill>
                <a:effectLst/>
              </a:rPr>
              <a:t>7. </a:t>
            </a:r>
            <a:r>
              <a:rPr lang="id-ID" sz="1400" b="0" i="0" dirty="0">
                <a:solidFill>
                  <a:srgbClr val="222222"/>
                </a:solidFill>
                <a:effectLst/>
              </a:rPr>
              <a:t>Mendekatkan hubungan pertemanan atau kekeluargaan.</a:t>
            </a:r>
          </a:p>
          <a:p>
            <a:pPr>
              <a:lnSpc>
                <a:spcPct val="150000"/>
              </a:lnSpc>
            </a:pPr>
            <a:r>
              <a:rPr lang="en-US" sz="1400" b="0" i="0" dirty="0">
                <a:solidFill>
                  <a:srgbClr val="222222"/>
                </a:solidFill>
                <a:effectLst/>
              </a:rPr>
              <a:t>8. </a:t>
            </a:r>
            <a:r>
              <a:rPr lang="id-ID" sz="1400" b="0" i="0" dirty="0">
                <a:solidFill>
                  <a:srgbClr val="222222"/>
                </a:solidFill>
                <a:effectLst/>
              </a:rPr>
              <a:t>Mudahnya mendapatkan relasi baru.</a:t>
            </a:r>
          </a:p>
          <a:p>
            <a:pPr>
              <a:lnSpc>
                <a:spcPct val="150000"/>
              </a:lnSpc>
            </a:pPr>
            <a:r>
              <a:rPr lang="en-US" sz="1400" b="0" i="0" dirty="0">
                <a:solidFill>
                  <a:srgbClr val="222222"/>
                </a:solidFill>
                <a:effectLst/>
              </a:rPr>
              <a:t>9. </a:t>
            </a:r>
            <a:r>
              <a:rPr lang="id-ID" sz="1400" b="0" i="0" dirty="0">
                <a:solidFill>
                  <a:srgbClr val="222222"/>
                </a:solidFill>
                <a:effectLst/>
              </a:rPr>
              <a:t>Roda perekonomian dan bisnis melalui market place menjadi</a:t>
            </a:r>
            <a:r>
              <a:rPr lang="en-US" sz="1400" b="0" i="0" dirty="0">
                <a:solidFill>
                  <a:srgbClr val="222222"/>
                </a:solidFill>
                <a:effectLst/>
              </a:rPr>
              <a:t> </a:t>
            </a:r>
            <a:r>
              <a:rPr lang="id-ID" sz="1400" b="0" i="0" dirty="0">
                <a:solidFill>
                  <a:srgbClr val="222222"/>
                </a:solidFill>
                <a:effectLst/>
              </a:rPr>
              <a:t>meningkat.</a:t>
            </a:r>
          </a:p>
          <a:p>
            <a:pPr>
              <a:lnSpc>
                <a:spcPct val="150000"/>
              </a:lnSpc>
            </a:pPr>
            <a:r>
              <a:rPr lang="en-US" sz="1400" b="0" i="0" dirty="0">
                <a:solidFill>
                  <a:srgbClr val="222222"/>
                </a:solidFill>
                <a:effectLst/>
              </a:rPr>
              <a:t>10. </a:t>
            </a:r>
            <a:r>
              <a:rPr lang="id-ID" sz="1400" b="0" i="0" dirty="0">
                <a:solidFill>
                  <a:srgbClr val="222222"/>
                </a:solidFill>
                <a:effectLst/>
              </a:rPr>
              <a:t>Banyak lapangan pekerjaan dan peluang usaha baru yang muncul.</a:t>
            </a:r>
          </a:p>
        </p:txBody>
      </p:sp>
      <p:sp>
        <p:nvSpPr>
          <p:cNvPr id="4" name="Rectangle 3">
            <a:extLst>
              <a:ext uri="{FF2B5EF4-FFF2-40B4-BE49-F238E27FC236}">
                <a16:creationId xmlns:a16="http://schemas.microsoft.com/office/drawing/2014/main" id="{FA41E902-E4AB-40EC-B4DA-15BE0E8ED2DE}"/>
              </a:ext>
            </a:extLst>
          </p:cNvPr>
          <p:cNvSpPr/>
          <p:nvPr/>
        </p:nvSpPr>
        <p:spPr>
          <a:xfrm>
            <a:off x="5906532" y="1841157"/>
            <a:ext cx="6023425" cy="474499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l">
              <a:lnSpc>
                <a:spcPct val="150000"/>
              </a:lnSpc>
            </a:pPr>
            <a:r>
              <a:rPr lang="en-US" sz="1400" b="0" i="0" dirty="0">
                <a:solidFill>
                  <a:srgbClr val="222222"/>
                </a:solidFill>
                <a:effectLst/>
              </a:rPr>
              <a:t>NEGATIF :</a:t>
            </a:r>
          </a:p>
          <a:p>
            <a:pPr algn="l">
              <a:lnSpc>
                <a:spcPct val="150000"/>
              </a:lnSpc>
            </a:pPr>
            <a:r>
              <a:rPr lang="en-US" sz="1400" b="0" i="0" dirty="0">
                <a:solidFill>
                  <a:srgbClr val="222222"/>
                </a:solidFill>
                <a:effectLst/>
              </a:rPr>
              <a:t>1. </a:t>
            </a:r>
            <a:r>
              <a:rPr lang="id-ID" sz="1400" b="0" i="0" dirty="0">
                <a:solidFill>
                  <a:srgbClr val="222222"/>
                </a:solidFill>
                <a:effectLst/>
              </a:rPr>
              <a:t>Berpotensi terjadinya kecanduan penggunaan internet.</a:t>
            </a:r>
          </a:p>
          <a:p>
            <a:pPr algn="l">
              <a:lnSpc>
                <a:spcPct val="150000"/>
              </a:lnSpc>
            </a:pPr>
            <a:r>
              <a:rPr lang="en-US" sz="1400" b="0" i="0" dirty="0">
                <a:solidFill>
                  <a:srgbClr val="222222"/>
                </a:solidFill>
                <a:effectLst/>
              </a:rPr>
              <a:t>2. </a:t>
            </a:r>
            <a:r>
              <a:rPr lang="id-ID" sz="1400" b="0" i="0" dirty="0">
                <a:solidFill>
                  <a:srgbClr val="222222"/>
                </a:solidFill>
                <a:effectLst/>
              </a:rPr>
              <a:t>Produktifitas dalam bekerja yang menurun.</a:t>
            </a:r>
          </a:p>
          <a:p>
            <a:pPr algn="l">
              <a:lnSpc>
                <a:spcPct val="150000"/>
              </a:lnSpc>
            </a:pPr>
            <a:r>
              <a:rPr lang="en-US" sz="1400" b="0" i="0" dirty="0">
                <a:solidFill>
                  <a:srgbClr val="222222"/>
                </a:solidFill>
                <a:effectLst/>
              </a:rPr>
              <a:t>3. </a:t>
            </a:r>
            <a:r>
              <a:rPr lang="id-ID" sz="1400" b="0" i="0" dirty="0">
                <a:solidFill>
                  <a:srgbClr val="222222"/>
                </a:solidFill>
                <a:effectLst/>
              </a:rPr>
              <a:t>Berpotensi terjadi tidak kejahatan cyber crime seperti penipuan, akses jaringan komputer yang illegal, hacking dan masih banyak lagi.</a:t>
            </a:r>
          </a:p>
          <a:p>
            <a:pPr algn="l">
              <a:lnSpc>
                <a:spcPct val="150000"/>
              </a:lnSpc>
            </a:pPr>
            <a:r>
              <a:rPr lang="en-US" sz="1400" b="0" i="0" dirty="0">
                <a:solidFill>
                  <a:srgbClr val="222222"/>
                </a:solidFill>
                <a:effectLst/>
              </a:rPr>
              <a:t>4. </a:t>
            </a:r>
            <a:r>
              <a:rPr lang="id-ID" sz="1400" b="0" i="0" dirty="0">
                <a:solidFill>
                  <a:srgbClr val="222222"/>
                </a:solidFill>
                <a:effectLst/>
              </a:rPr>
              <a:t>Berpotensi munculnya konten yang berbahaya untuk anak di bawah umur seperti konten pornografi, aksi kekerasan atau perjudian.</a:t>
            </a:r>
          </a:p>
          <a:p>
            <a:pPr algn="l">
              <a:lnSpc>
                <a:spcPct val="150000"/>
              </a:lnSpc>
            </a:pPr>
            <a:r>
              <a:rPr lang="en-US" sz="1400" b="0" i="0" dirty="0">
                <a:solidFill>
                  <a:srgbClr val="222222"/>
                </a:solidFill>
                <a:effectLst/>
              </a:rPr>
              <a:t>5. </a:t>
            </a:r>
            <a:r>
              <a:rPr lang="id-ID" sz="1400" b="0" i="0" dirty="0">
                <a:solidFill>
                  <a:srgbClr val="222222"/>
                </a:solidFill>
                <a:effectLst/>
              </a:rPr>
              <a:t>Mudah muncul dan menyebarnya berita bohong (hoax)</a:t>
            </a:r>
          </a:p>
          <a:p>
            <a:pPr algn="l">
              <a:lnSpc>
                <a:spcPct val="150000"/>
              </a:lnSpc>
            </a:pPr>
            <a:r>
              <a:rPr lang="en-US" sz="1400" b="0" i="0" dirty="0">
                <a:solidFill>
                  <a:srgbClr val="222222"/>
                </a:solidFill>
                <a:effectLst/>
              </a:rPr>
              <a:t>6. </a:t>
            </a:r>
            <a:r>
              <a:rPr lang="id-ID" sz="1400" b="0" i="0" dirty="0">
                <a:solidFill>
                  <a:srgbClr val="222222"/>
                </a:solidFill>
                <a:effectLst/>
              </a:rPr>
              <a:t>Berpotensi terjadinya perpecahan masyarakat karena isu-isu SARA.</a:t>
            </a:r>
          </a:p>
          <a:p>
            <a:pPr algn="l">
              <a:lnSpc>
                <a:spcPct val="150000"/>
              </a:lnSpc>
            </a:pPr>
            <a:r>
              <a:rPr lang="en-US" sz="1400" dirty="0">
                <a:solidFill>
                  <a:srgbClr val="222222"/>
                </a:solidFill>
              </a:rPr>
              <a:t>7</a:t>
            </a:r>
            <a:r>
              <a:rPr lang="en-US" sz="1400" b="0" i="0" dirty="0">
                <a:solidFill>
                  <a:srgbClr val="222222"/>
                </a:solidFill>
                <a:effectLst/>
              </a:rPr>
              <a:t>. </a:t>
            </a:r>
            <a:r>
              <a:rPr lang="id-ID" sz="1400" b="0" i="0" dirty="0">
                <a:solidFill>
                  <a:srgbClr val="222222"/>
                </a:solidFill>
                <a:effectLst/>
              </a:rPr>
              <a:t>Menjadi kurang bersosialisasi terhadap lingkungan sekitar.</a:t>
            </a:r>
          </a:p>
          <a:p>
            <a:pPr algn="l">
              <a:lnSpc>
                <a:spcPct val="150000"/>
              </a:lnSpc>
            </a:pPr>
            <a:r>
              <a:rPr lang="en-US" sz="1400" dirty="0">
                <a:solidFill>
                  <a:srgbClr val="222222"/>
                </a:solidFill>
              </a:rPr>
              <a:t>8</a:t>
            </a:r>
            <a:r>
              <a:rPr lang="en-US" sz="1400" b="0" i="0" dirty="0">
                <a:solidFill>
                  <a:srgbClr val="222222"/>
                </a:solidFill>
                <a:effectLst/>
              </a:rPr>
              <a:t>. </a:t>
            </a:r>
            <a:r>
              <a:rPr lang="id-ID" sz="1400" b="0" i="0" dirty="0">
                <a:solidFill>
                  <a:srgbClr val="222222"/>
                </a:solidFill>
                <a:effectLst/>
              </a:rPr>
              <a:t>Resiko terjadinya penyakit seperti rematik atau kelainan pada tulang yang disebabkan terlalu banyak diam atau salah posisi.</a:t>
            </a:r>
          </a:p>
          <a:p>
            <a:pPr algn="l">
              <a:lnSpc>
                <a:spcPct val="150000"/>
              </a:lnSpc>
            </a:pPr>
            <a:r>
              <a:rPr lang="en-US" sz="1400" dirty="0">
                <a:solidFill>
                  <a:srgbClr val="222222"/>
                </a:solidFill>
              </a:rPr>
              <a:t>9</a:t>
            </a:r>
            <a:r>
              <a:rPr lang="en-US" sz="1400" b="0" i="0" dirty="0">
                <a:solidFill>
                  <a:srgbClr val="222222"/>
                </a:solidFill>
                <a:effectLst/>
              </a:rPr>
              <a:t>. </a:t>
            </a:r>
            <a:r>
              <a:rPr lang="id-ID" sz="1400" b="0" i="0" dirty="0">
                <a:solidFill>
                  <a:srgbClr val="222222"/>
                </a:solidFill>
                <a:effectLst/>
              </a:rPr>
              <a:t>Cyber bullying atau hate speech semakin meningkat.</a:t>
            </a:r>
          </a:p>
          <a:p>
            <a:pPr algn="l">
              <a:lnSpc>
                <a:spcPct val="150000"/>
              </a:lnSpc>
            </a:pPr>
            <a:r>
              <a:rPr lang="en-US" sz="1400" dirty="0">
                <a:solidFill>
                  <a:srgbClr val="222222"/>
                </a:solidFill>
              </a:rPr>
              <a:t>10</a:t>
            </a:r>
            <a:r>
              <a:rPr lang="en-US" sz="1400" b="0" i="0" dirty="0">
                <a:solidFill>
                  <a:srgbClr val="222222"/>
                </a:solidFill>
                <a:effectLst/>
              </a:rPr>
              <a:t>. </a:t>
            </a:r>
            <a:r>
              <a:rPr lang="id-ID" sz="1400" b="0" i="0" dirty="0">
                <a:solidFill>
                  <a:srgbClr val="222222"/>
                </a:solidFill>
                <a:effectLst/>
              </a:rPr>
              <a:t>Budaya lokal kian lama kian terpinggirkan karena kemajuan globalisasi dengan jarinagn internet.</a:t>
            </a:r>
          </a:p>
        </p:txBody>
      </p:sp>
    </p:spTree>
    <p:extLst>
      <p:ext uri="{BB962C8B-B14F-4D97-AF65-F5344CB8AC3E}">
        <p14:creationId xmlns:p14="http://schemas.microsoft.com/office/powerpoint/2010/main" val="3672344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id-ID" sz="2400" dirty="0"/>
              <a:t>Ada berbagai layanan untuk koneksi internet ISP. Menghubungkan melalui saluran telepon tradisional dan modem, dengan kecepatan 56,6 kilobit per detik (Kbps) digunakan untuk menjadi bentuk paling umum dari koneksi di seluruh dunia :</a:t>
            </a:r>
          </a:p>
          <a:p>
            <a:pPr algn="just"/>
            <a:r>
              <a:rPr lang="id-ID" sz="2400" dirty="0"/>
              <a:t>1. Internet menangani dan Arsitektur</a:t>
            </a:r>
          </a:p>
          <a:p>
            <a:r>
              <a:rPr lang="id-ID" sz="2400" dirty="0"/>
              <a:t>Ketika pengguna mengirimkan pesan ke pengguna lain di Internet, pesan</a:t>
            </a:r>
          </a:p>
          <a:p>
            <a:r>
              <a:rPr lang="id-ID" sz="2400" dirty="0"/>
              <a:t>tersebut pertama didekomposisi menjadi paket-paket menggunakan protokol TCP. Setiap</a:t>
            </a:r>
          </a:p>
          <a:p>
            <a:r>
              <a:rPr lang="id-ID" sz="2400" dirty="0"/>
              <a:t>paket berisi nya alamat tujuan. </a:t>
            </a:r>
            <a:r>
              <a:rPr lang="fi-FI" sz="2400" dirty="0"/>
              <a:t>Di alamat tujuan, paket dipasang kembali ke dalam pesan</a:t>
            </a:r>
          </a:p>
          <a:p>
            <a:r>
              <a:rPr lang="fi-FI" sz="2400" dirty="0"/>
              <a:t>asli.</a:t>
            </a:r>
            <a:endParaRPr lang="id-ID" sz="2400" dirty="0"/>
          </a:p>
          <a:p>
            <a:pPr>
              <a:buNone/>
            </a:pPr>
            <a:r>
              <a:rPr lang="id-ID" sz="2400" dirty="0"/>
              <a:t>	a. Domain Name System</a:t>
            </a:r>
          </a:p>
          <a:p>
            <a:pPr>
              <a:buNone/>
            </a:pPr>
            <a:r>
              <a:rPr lang="id-ID" sz="2400" dirty="0"/>
              <a:t>	b. Domain Name System (DNS) mengubah nama domain ke IP alama</a:t>
            </a:r>
          </a:p>
          <a:p>
            <a:pPr>
              <a:buNone/>
            </a:pPr>
            <a:r>
              <a:rPr lang="id-ID" sz="2400" dirty="0"/>
              <a:t>	c.. Internet Arsitektur dan Tata</a:t>
            </a:r>
            <a:endParaRPr lang="fi-FI" sz="2400" dirty="0"/>
          </a:p>
          <a:p>
            <a:endParaRPr lang="id-ID" sz="2000" dirty="0"/>
          </a:p>
          <a:p>
            <a:pPr lvl="1" algn="just"/>
            <a:endParaRPr lang="id-ID" sz="2000" dirty="0"/>
          </a:p>
          <a:p>
            <a:pPr algn="just"/>
            <a:endParaRPr lang="id-ID" sz="2000" dirty="0"/>
          </a:p>
        </p:txBody>
      </p:sp>
      <p:sp>
        <p:nvSpPr>
          <p:cNvPr id="3" name="Title 2"/>
          <p:cNvSpPr>
            <a:spLocks noGrp="1"/>
          </p:cNvSpPr>
          <p:nvPr>
            <p:ph type="title"/>
          </p:nvPr>
        </p:nvSpPr>
        <p:spPr/>
        <p:txBody>
          <a:bodyPr/>
          <a:lstStyle/>
          <a:p>
            <a:r>
              <a:rPr lang="id-ID" dirty="0"/>
              <a:t>INTERNET</a:t>
            </a:r>
          </a:p>
        </p:txBody>
      </p:sp>
    </p:spTree>
    <p:extLst>
      <p:ext uri="{BB962C8B-B14F-4D97-AF65-F5344CB8AC3E}">
        <p14:creationId xmlns:p14="http://schemas.microsoft.com/office/powerpoint/2010/main" val="2673565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1"/>
            <a:r>
              <a:rPr lang="id-ID" sz="2000" dirty="0"/>
              <a:t>d  . Lalu lintas data internet</a:t>
            </a:r>
          </a:p>
          <a:p>
            <a:pPr lvl="1"/>
            <a:r>
              <a:rPr lang="id-ID" sz="2000" dirty="0"/>
              <a:t>e  . Masa Depan Internet: IPv6 dan Internet2</a:t>
            </a:r>
          </a:p>
          <a:p>
            <a:pPr lvl="1"/>
            <a:endParaRPr lang="id-ID" sz="2000" dirty="0"/>
          </a:p>
          <a:p>
            <a:pPr lvl="1"/>
            <a:r>
              <a:rPr lang="id-ID" sz="2000" dirty="0"/>
              <a:t>2.  </a:t>
            </a:r>
            <a:r>
              <a:rPr lang="sv-SE" sz="2000" dirty="0"/>
              <a:t>Layanan Internet Dan Alat Komunikas</a:t>
            </a:r>
            <a:endParaRPr lang="id-ID" sz="2000" dirty="0"/>
          </a:p>
          <a:p>
            <a:pPr lvl="2"/>
            <a:r>
              <a:rPr lang="id-ID" dirty="0"/>
              <a:t>a. Layanan Internet </a:t>
            </a:r>
          </a:p>
          <a:p>
            <a:pPr lvl="2"/>
            <a:r>
              <a:rPr lang="id-ID" dirty="0"/>
              <a:t>Sebuah komputer klien yang menghubungkan ke Internet memiliki akses ke berbagai layanan. Layanan tersebut meliputi e-mail, kelompok diskusi elektronik, chatting dan instant messaging, Telnet, File Transfer Protocol (FTP), dan Web.</a:t>
            </a:r>
          </a:p>
          <a:p>
            <a:pPr lvl="2"/>
            <a:r>
              <a:rPr lang="id-ID" dirty="0"/>
              <a:t>b. Voice over IP </a:t>
            </a:r>
          </a:p>
          <a:p>
            <a:pPr lvl="2"/>
            <a:r>
              <a:rPr lang="id-ID" dirty="0"/>
              <a:t>Internet juga telah menjadi platform populer untuk transmisi suara dan jaringan perusahaan. Voice over IP (VoIP) teknologi memberikan suara informasi dalam bentuk digital menggunakan packet switching, menghindari tol dibebankan oleh jaringan telepon jarak jauh lokal. Keuntungan dari VoIP adalah fleksibilitas</a:t>
            </a:r>
          </a:p>
          <a:p>
            <a:pPr lvl="2"/>
            <a:endParaRPr lang="id-ID" dirty="0"/>
          </a:p>
        </p:txBody>
      </p:sp>
      <p:sp>
        <p:nvSpPr>
          <p:cNvPr id="3" name="Title 2"/>
          <p:cNvSpPr>
            <a:spLocks noGrp="1"/>
          </p:cNvSpPr>
          <p:nvPr>
            <p:ph type="title"/>
          </p:nvPr>
        </p:nvSpPr>
        <p:spPr/>
        <p:txBody>
          <a:bodyPr/>
          <a:lstStyle/>
          <a:p>
            <a:r>
              <a:rPr lang="id-ID" dirty="0"/>
              <a:t>Lanjutan</a:t>
            </a:r>
          </a:p>
        </p:txBody>
      </p:sp>
    </p:spTree>
    <p:extLst>
      <p:ext uri="{BB962C8B-B14F-4D97-AF65-F5344CB8AC3E}">
        <p14:creationId xmlns:p14="http://schemas.microsoft.com/office/powerpoint/2010/main" val="588226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4434" y="1841679"/>
            <a:ext cx="10983132" cy="4520483"/>
          </a:xfrm>
        </p:spPr>
        <p:txBody>
          <a:bodyPr>
            <a:normAutofit/>
          </a:bodyPr>
          <a:lstStyle/>
          <a:p>
            <a:r>
              <a:rPr lang="id-ID" sz="2000" dirty="0"/>
              <a:t>c. Unified Communications</a:t>
            </a:r>
            <a:br>
              <a:rPr lang="id-ID" sz="2000" dirty="0"/>
            </a:br>
            <a:r>
              <a:rPr lang="id-ID" sz="2000" dirty="0"/>
              <a:t>    Sekarang, bagaimanapun, perusahaan dapat menggabungkan berbeda komunikasi mode menjadi   Layanan diakses secara universal tunggal dengan menggunakan teknologi komunikasi terpadu. Komunikasi terpadu mengintegrasikan saluran yang berbeda untuk komunikasi suara, komunikasi data, pesan instan, e-mail, dan konferensi elektronik menjadi pengalaman tunggal di mana pengguna mulus dapat beralih kembali dan balik antara mode komunikasi yang berbeda.</a:t>
            </a:r>
            <a:br>
              <a:rPr lang="id-ID" sz="2000" dirty="0"/>
            </a:br>
            <a:r>
              <a:rPr lang="id-ID" sz="2000" dirty="0"/>
              <a:t/>
            </a:r>
            <a:br>
              <a:rPr lang="id-ID" sz="2000" dirty="0"/>
            </a:br>
            <a:r>
              <a:rPr lang="id-ID" sz="2000" dirty="0"/>
              <a:t>d. Virtual Private Networks</a:t>
            </a:r>
            <a:br>
              <a:rPr lang="id-ID" sz="2000" dirty="0"/>
            </a:br>
            <a:r>
              <a:rPr lang="id-ID" sz="2000" dirty="0"/>
              <a:t>     Sebuah virtual private network (VPN) adalah aman, terenkripsi, jaringan pribadi yang telah dikonfigurasi dalam jaringan publik untuk mengambil keuntungan dari ekonomi fasilitas skala dan pengelolaan jaringan yang besar, seperti Internet.</a:t>
            </a:r>
            <a:br>
              <a:rPr lang="id-ID" sz="2000" dirty="0"/>
            </a:br>
            <a:endParaRPr lang="id-ID" sz="2000" dirty="0"/>
          </a:p>
        </p:txBody>
      </p:sp>
    </p:spTree>
    <p:extLst>
      <p:ext uri="{BB962C8B-B14F-4D97-AF65-F5344CB8AC3E}">
        <p14:creationId xmlns:p14="http://schemas.microsoft.com/office/powerpoint/2010/main" val="1725207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id-ID" sz="1800" dirty="0"/>
              <a:t>a. Hypertext</a:t>
            </a:r>
          </a:p>
          <a:p>
            <a:r>
              <a:rPr lang="id-ID" sz="1800" dirty="0"/>
              <a:t>Halaman web didasarkan pada standar Hypertext Markup Language (HTML), yang format dokumen dan menggabungkan link dinamis ke dokumen lain dan gambar yang disimpan di komputer yang sama atau jauh. HTTP adalah standar komunikasi yang digunakan untuk mentransfer halaman di Web. Bersama-sama, Alamat disebut uniform resource locator (URL).</a:t>
            </a:r>
          </a:p>
          <a:p>
            <a:r>
              <a:rPr lang="id-ID" sz="1800" dirty="0"/>
              <a:t>b. Web Server  </a:t>
            </a:r>
          </a:p>
          <a:p>
            <a:r>
              <a:rPr lang="id-ID" sz="1800" dirty="0"/>
              <a:t>Sebuah server Web adalah perangkat lunak untuk mencari dan mengelola halaman Web disimpan. Ini menempatkan halaman Web yang diminta oleh pengguna di komputer mana mereka disimpan dan memberikan halaman web ke komputer pengguna. Aplikasi server biasanya berjalan pada komputer yang didedikasikan, meskipun mereka semua bisa berada pada satu komputer di organisasi kecil. </a:t>
            </a:r>
          </a:p>
          <a:p>
            <a:r>
              <a:rPr lang="id-ID" sz="1800" dirty="0"/>
              <a:t>c. Mencari Informasi di Web </a:t>
            </a:r>
          </a:p>
          <a:p>
            <a:r>
              <a:rPr lang="id-ID" sz="1800" dirty="0"/>
              <a:t>Tidak ada yang tahu pasti berapa banyak halaman web benar-benar ada. Permukaan Web adalah bagian dari Web bahwa mesin pencari kunjungan dan sekitar yang informasi direkam.</a:t>
            </a:r>
          </a:p>
          <a:p>
            <a:endParaRPr lang="id-ID" dirty="0"/>
          </a:p>
          <a:p>
            <a:endParaRPr lang="id-ID" dirty="0"/>
          </a:p>
          <a:p>
            <a:endParaRPr lang="id-ID" dirty="0"/>
          </a:p>
        </p:txBody>
      </p:sp>
      <p:sp>
        <p:nvSpPr>
          <p:cNvPr id="3" name="Title 2"/>
          <p:cNvSpPr>
            <a:spLocks noGrp="1"/>
          </p:cNvSpPr>
          <p:nvPr>
            <p:ph type="title"/>
          </p:nvPr>
        </p:nvSpPr>
        <p:spPr/>
        <p:txBody>
          <a:bodyPr>
            <a:normAutofit/>
          </a:bodyPr>
          <a:lstStyle/>
          <a:p>
            <a:r>
              <a:rPr lang="id-ID" sz="2000" dirty="0"/>
              <a:t>3. WEB </a:t>
            </a:r>
          </a:p>
        </p:txBody>
      </p:sp>
    </p:spTree>
    <p:extLst>
      <p:ext uri="{BB962C8B-B14F-4D97-AF65-F5344CB8AC3E}">
        <p14:creationId xmlns:p14="http://schemas.microsoft.com/office/powerpoint/2010/main" val="962051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id-ID" sz="1800" dirty="0"/>
              <a:t>d. Web 2.0 </a:t>
            </a:r>
          </a:p>
          <a:p>
            <a:r>
              <a:rPr lang="id-ID" sz="1800" dirty="0"/>
              <a:t>Situs Web saat ini tidak hanya berisi konten-mereka statis memungkinkan orang untuk berkolaborasi, berbagi informasi, dan menciptakan layanan baru dan konten online. Layanan berbasis Internet interaktif generasi kedua ini disebut sebagai Web 2.0.</a:t>
            </a:r>
          </a:p>
          <a:p>
            <a:r>
              <a:rPr lang="id-ID" sz="1800" dirty="0"/>
              <a:t>e. Web 3.0: The Future web </a:t>
            </a:r>
          </a:p>
          <a:p>
            <a:r>
              <a:rPr lang="id-ID" sz="1800" dirty="0"/>
              <a:t>Web 1.0 memecahkan masalah memperoleh akses untuk informasi. Web 2.0 memecahkan masalah berbagi informasi itu dengan orang lain, dan membangun pengalaman Web baru. Web 3.0 adalah janji masa depan Web di mana semua informasi digital ini, semua kontak tersebut, dapat dijalin bersama menjadi pengalaman yang bermakna tunggal.</a:t>
            </a:r>
          </a:p>
          <a:p>
            <a:endParaRPr lang="id-ID" dirty="0"/>
          </a:p>
        </p:txBody>
      </p:sp>
      <p:sp>
        <p:nvSpPr>
          <p:cNvPr id="3" name="Title 2"/>
          <p:cNvSpPr>
            <a:spLocks noGrp="1"/>
          </p:cNvSpPr>
          <p:nvPr>
            <p:ph type="title"/>
          </p:nvPr>
        </p:nvSpPr>
        <p:spPr/>
        <p:txBody>
          <a:bodyPr/>
          <a:lstStyle/>
          <a:p>
            <a:r>
              <a:rPr lang="id-ID" dirty="0"/>
              <a:t>Lanjutan</a:t>
            </a:r>
          </a:p>
        </p:txBody>
      </p:sp>
    </p:spTree>
    <p:extLst>
      <p:ext uri="{BB962C8B-B14F-4D97-AF65-F5344CB8AC3E}">
        <p14:creationId xmlns:p14="http://schemas.microsoft.com/office/powerpoint/2010/main" val="1123362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sz="2000" i="1" u="sng" dirty="0"/>
              <a:t>Dampak Positif</a:t>
            </a:r>
          </a:p>
          <a:p>
            <a:r>
              <a:rPr lang="id-ID" sz="1400" dirty="0"/>
              <a:t>1. Mempercepat arus informasi Arus informasi saat ini menjadi sangat cepat, bahkan cenderung tidak terkontrol hingga saat ini.</a:t>
            </a:r>
          </a:p>
          <a:p>
            <a:r>
              <a:rPr lang="id-ID" sz="1400" dirty="0"/>
              <a:t>2. Mempermudah akses terhadap informasi terbaru Merupakan salah satu efek domino dari bertambah cepatnya arus informasi.</a:t>
            </a:r>
          </a:p>
          <a:p>
            <a:r>
              <a:rPr lang="id-ID" sz="1400" dirty="0"/>
              <a:t>3. Media sosial dapat memberikan banyak sekali manfaat, salah satunya adalah dapat mempertumakan individu dengan orang baru, dan menambah relasi antar individu.</a:t>
            </a:r>
          </a:p>
          <a:p>
            <a:r>
              <a:rPr lang="id-ID" sz="1400" dirty="0"/>
              <a:t>4. Membantu individu dalam mencari informasi Dalam mencari informasi yang baru dan masih hangat, maka teknologi informasi dan juga komunikasi sangat memegang peranan yang penting.</a:t>
            </a:r>
          </a:p>
          <a:p>
            <a:r>
              <a:rPr lang="id-ID" sz="1400" dirty="0"/>
              <a:t>5. Media hiburan Pemanfaatan dari teknologi informasi dan juga komunikasi berikutnya adalah dalam hal hiburan</a:t>
            </a:r>
          </a:p>
          <a:p>
            <a:r>
              <a:rPr lang="id-ID" sz="1400" dirty="0"/>
              <a:t>6. Mepermudah komunikasi dengan individu lainnya yang jauh Komunikasi merupakan salah satu hal yang paling utama yang harus dijalin oleh manusia, sebagai makhluk sosial.</a:t>
            </a:r>
          </a:p>
          <a:p>
            <a:r>
              <a:rPr lang="id-ID" sz="1400" dirty="0"/>
              <a:t>7. Sharing dan berbagi file File dan juga dokumen saat ini sudah merupakan kebutuhan dari setiap orang.</a:t>
            </a:r>
          </a:p>
          <a:p>
            <a:endParaRPr lang="id-ID" dirty="0"/>
          </a:p>
          <a:p>
            <a:endParaRPr lang="id-ID" dirty="0"/>
          </a:p>
          <a:p>
            <a:endParaRPr lang="id-ID" dirty="0"/>
          </a:p>
          <a:p>
            <a:endParaRPr lang="id-ID" dirty="0"/>
          </a:p>
          <a:p>
            <a:endParaRPr lang="id-ID" dirty="0"/>
          </a:p>
          <a:p>
            <a:endParaRPr lang="id-ID" dirty="0"/>
          </a:p>
          <a:p>
            <a:endParaRPr lang="id-ID" dirty="0"/>
          </a:p>
        </p:txBody>
      </p:sp>
      <p:sp>
        <p:nvSpPr>
          <p:cNvPr id="3" name="Title 2"/>
          <p:cNvSpPr>
            <a:spLocks noGrp="1"/>
          </p:cNvSpPr>
          <p:nvPr>
            <p:ph type="title"/>
          </p:nvPr>
        </p:nvSpPr>
        <p:spPr/>
        <p:txBody>
          <a:bodyPr/>
          <a:lstStyle/>
          <a:p>
            <a:r>
              <a:rPr lang="id-ID" dirty="0"/>
              <a:t>Dampak Pemanfaatan Perangkat Telekomunikasi, Internet,</a:t>
            </a:r>
          </a:p>
        </p:txBody>
      </p:sp>
    </p:spTree>
    <p:extLst>
      <p:ext uri="{BB962C8B-B14F-4D97-AF65-F5344CB8AC3E}">
        <p14:creationId xmlns:p14="http://schemas.microsoft.com/office/powerpoint/2010/main" val="2740734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sz="1800" dirty="0"/>
              <a:t>8. Materi pelajaran dan segala hal yang berhubungan dengan pendidikan akan menjadi lebih mudah untuk diakses dan diperoleh.</a:t>
            </a:r>
          </a:p>
          <a:p>
            <a:r>
              <a:rPr lang="id-ID" sz="1800" dirty="0"/>
              <a:t>9. Sebagai lokasi untuk bisnis jual beli Saat ini, muncul banyak lapangan pekerjaan baru yang dihasilkan berkat adanya perkembangan teknologi informasi dan juga komunikasi, yaitu online shop dan juga bisnis online.</a:t>
            </a:r>
          </a:p>
          <a:p>
            <a:r>
              <a:rPr lang="id-ID" sz="1800" dirty="0"/>
              <a:t>10. Membantu menyelesaikan masalah dengan mudah Dengan komunikasi yang menjadi lebih baik dan juga arus informasi yang cepat, maka teknologi informasi dan juga komunikasi dapat menjadi solusi bagi masalah anda.</a:t>
            </a:r>
          </a:p>
          <a:p>
            <a:endParaRPr lang="id-ID" dirty="0"/>
          </a:p>
          <a:p>
            <a:endParaRPr lang="id-ID" dirty="0"/>
          </a:p>
          <a:p>
            <a:endParaRPr lang="id-ID" dirty="0"/>
          </a:p>
        </p:txBody>
      </p:sp>
      <p:sp>
        <p:nvSpPr>
          <p:cNvPr id="3" name="Title 2"/>
          <p:cNvSpPr>
            <a:spLocks noGrp="1"/>
          </p:cNvSpPr>
          <p:nvPr>
            <p:ph type="title"/>
          </p:nvPr>
        </p:nvSpPr>
        <p:spPr/>
        <p:txBody>
          <a:bodyPr>
            <a:normAutofit/>
          </a:bodyPr>
          <a:lstStyle/>
          <a:p>
            <a:r>
              <a:rPr lang="id-ID" dirty="0"/>
              <a:t>Lanjutan</a:t>
            </a:r>
          </a:p>
        </p:txBody>
      </p:sp>
    </p:spTree>
    <p:extLst>
      <p:ext uri="{BB962C8B-B14F-4D97-AF65-F5344CB8AC3E}">
        <p14:creationId xmlns:p14="http://schemas.microsoft.com/office/powerpoint/2010/main" val="2386896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sz="2000" dirty="0"/>
              <a:t>1. Individu menjadi malas untuk bersosialisasi secara fisik</a:t>
            </a:r>
          </a:p>
          <a:p>
            <a:r>
              <a:rPr lang="id-ID" sz="2000" dirty="0"/>
              <a:t>2. Meningkatnya penipuan dan juga kejahatan cyber </a:t>
            </a:r>
          </a:p>
          <a:p>
            <a:r>
              <a:rPr lang="id-ID" sz="2000" dirty="0"/>
              <a:t>3. Cyber Bullying</a:t>
            </a:r>
          </a:p>
          <a:p>
            <a:r>
              <a:rPr lang="id-ID" sz="2000" dirty="0"/>
              <a:t>4. Konten negatif yang berkembang pesat</a:t>
            </a:r>
          </a:p>
          <a:p>
            <a:r>
              <a:rPr lang="id-ID" sz="2000" dirty="0"/>
              <a:t>5. Fitnah dan juga pencemaran nama baik secara luas</a:t>
            </a:r>
          </a:p>
          <a:p>
            <a:r>
              <a:rPr lang="id-ID" sz="2000" dirty="0"/>
              <a:t>6. Menjauhkan yang dekat</a:t>
            </a:r>
          </a:p>
          <a:p>
            <a:r>
              <a:rPr lang="id-ID" sz="2000" dirty="0"/>
              <a:t>7. Mengabaikan tugas dan juga pekerjaan</a:t>
            </a:r>
          </a:p>
          <a:p>
            <a:r>
              <a:rPr lang="id-ID" sz="2000" dirty="0"/>
              <a:t>8. Mebuang-buang waktu untuk hal yang tidak berguna</a:t>
            </a:r>
          </a:p>
          <a:p>
            <a:endParaRPr lang="id-ID" dirty="0"/>
          </a:p>
        </p:txBody>
      </p:sp>
      <p:sp>
        <p:nvSpPr>
          <p:cNvPr id="3" name="Title 2"/>
          <p:cNvSpPr>
            <a:spLocks noGrp="1"/>
          </p:cNvSpPr>
          <p:nvPr>
            <p:ph type="title"/>
          </p:nvPr>
        </p:nvSpPr>
        <p:spPr/>
        <p:txBody>
          <a:bodyPr/>
          <a:lstStyle/>
          <a:p>
            <a:r>
              <a:rPr lang="id-ID" dirty="0"/>
              <a:t>Dampak Negatif</a:t>
            </a:r>
          </a:p>
        </p:txBody>
      </p:sp>
    </p:spTree>
    <p:extLst>
      <p:ext uri="{BB962C8B-B14F-4D97-AF65-F5344CB8AC3E}">
        <p14:creationId xmlns:p14="http://schemas.microsoft.com/office/powerpoint/2010/main" val="1855914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ontent Placeholder 32">
            <a:extLst>
              <a:ext uri="{FF2B5EF4-FFF2-40B4-BE49-F238E27FC236}">
                <a16:creationId xmlns:a16="http://schemas.microsoft.com/office/drawing/2014/main" id="{C00D76DA-BC0E-430F-998A-31D7126CFA19}"/>
              </a:ext>
            </a:extLst>
          </p:cNvPr>
          <p:cNvSpPr>
            <a:spLocks noGrp="1"/>
          </p:cNvSpPr>
          <p:nvPr>
            <p:ph idx="1"/>
          </p:nvPr>
        </p:nvSpPr>
        <p:spPr>
          <a:xfrm>
            <a:off x="604434" y="1604211"/>
            <a:ext cx="10983131" cy="4572752"/>
          </a:xfrm>
        </p:spPr>
        <p:txBody>
          <a:bodyPr/>
          <a:lstStyle/>
          <a:p>
            <a:pPr>
              <a:buNone/>
            </a:pPr>
            <a:r>
              <a:rPr lang="id-ID" sz="2400" dirty="0">
                <a:latin typeface="Arial" panose="020B0604020202020204" pitchFamily="34" charset="0"/>
                <a:cs typeface="Arial" panose="020B0604020202020204" pitchFamily="34" charset="0"/>
              </a:rPr>
              <a:t>Telekomunikasi berasal dari kata tele dan komunikasi. Tele yang berarti jauh dan komunikasi yang berarti hubungan atau pertukaran informasi. Berarti telekomunikasi adalah peristiwa pertukaran informasi (komunikasi) dalam jarak yang jauh. </a:t>
            </a:r>
            <a:endParaRPr lang="en-US" sz="2400" dirty="0">
              <a:latin typeface="Arial" panose="020B0604020202020204" pitchFamily="34" charset="0"/>
              <a:cs typeface="Arial" panose="020B0604020202020204" pitchFamily="34" charset="0"/>
            </a:endParaRPr>
          </a:p>
          <a:p>
            <a:pPr>
              <a:buNone/>
            </a:pPr>
            <a:r>
              <a:rPr lang="id-ID" sz="2400" dirty="0">
                <a:latin typeface="Arial" panose="020B0604020202020204" pitchFamily="34" charset="0"/>
                <a:cs typeface="Arial" panose="020B0604020202020204" pitchFamily="34" charset="0"/>
              </a:rPr>
              <a:t>Telekomunikasi adalah setiap pemancaran, pengiriman, dan atau penerimaan dari setiap informasi dalam bentuk tanda-tanda, isyarat, tulisan, gambar, suara, dan bunyi melalui sistem kawat, optik, radio atau sistem elektromagnetik lainnya. (Undang-Undang RI No. 36 Tahun 1999 tentang Telekomunikasi)</a:t>
            </a:r>
            <a:endParaRPr lang="en-US" sz="2400" dirty="0">
              <a:latin typeface="Arial" panose="020B0604020202020204" pitchFamily="34" charset="0"/>
              <a:cs typeface="Arial" panose="020B0604020202020204" pitchFamily="34" charset="0"/>
            </a:endParaRPr>
          </a:p>
          <a:p>
            <a:pPr>
              <a:buNone/>
            </a:pPr>
            <a:endParaRPr lang="en-US" sz="1400" dirty="0">
              <a:latin typeface="Arial" panose="020B0604020202020204" pitchFamily="34" charset="0"/>
              <a:cs typeface="Arial" panose="020B0604020202020204" pitchFamily="34" charset="0"/>
            </a:endParaRPr>
          </a:p>
          <a:p>
            <a:pPr>
              <a:buNone/>
            </a:pPr>
            <a:endParaRPr lang="id-ID"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2A31795B-A93A-416C-8052-FAF4D9073E67}"/>
              </a:ext>
            </a:extLst>
          </p:cNvPr>
          <p:cNvSpPr>
            <a:spLocks noGrp="1"/>
          </p:cNvSpPr>
          <p:nvPr>
            <p:ph type="title"/>
          </p:nvPr>
        </p:nvSpPr>
        <p:spPr/>
        <p:txBody>
          <a:bodyPr/>
          <a:lstStyle/>
          <a:p>
            <a:r>
              <a:rPr lang="en-US" dirty="0"/>
              <a:t>TELEKOMUNIKASI</a:t>
            </a:r>
          </a:p>
        </p:txBody>
      </p:sp>
    </p:spTree>
    <p:extLst>
      <p:ext uri="{BB962C8B-B14F-4D97-AF65-F5344CB8AC3E}">
        <p14:creationId xmlns:p14="http://schemas.microsoft.com/office/powerpoint/2010/main" val="15122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ontent Placeholder 32">
            <a:extLst>
              <a:ext uri="{FF2B5EF4-FFF2-40B4-BE49-F238E27FC236}">
                <a16:creationId xmlns:a16="http://schemas.microsoft.com/office/drawing/2014/main" id="{C00D76DA-BC0E-430F-998A-31D7126CFA19}"/>
              </a:ext>
            </a:extLst>
          </p:cNvPr>
          <p:cNvSpPr>
            <a:spLocks noGrp="1"/>
          </p:cNvSpPr>
          <p:nvPr>
            <p:ph idx="1"/>
          </p:nvPr>
        </p:nvSpPr>
        <p:spPr>
          <a:xfrm>
            <a:off x="604434" y="1604211"/>
            <a:ext cx="10983131" cy="4572752"/>
          </a:xfrm>
        </p:spPr>
        <p:txBody>
          <a:bodyPr/>
          <a:lstStyle/>
          <a:p>
            <a:pPr>
              <a:buNone/>
            </a:pPr>
            <a:r>
              <a:rPr lang="id-ID" sz="2000" dirty="0"/>
              <a:t>Sistem kesatuan terdiri d</a:t>
            </a:r>
            <a:r>
              <a:rPr lang="en-US" sz="2000" dirty="0" err="1"/>
              <a:t>ari</a:t>
            </a:r>
            <a:r>
              <a:rPr lang="en-US" sz="2000" dirty="0"/>
              <a:t> </a:t>
            </a:r>
            <a:r>
              <a:rPr lang="id-ID" sz="2000" dirty="0"/>
              <a:t>:</a:t>
            </a:r>
            <a:endParaRPr lang="en-US" sz="2000" dirty="0"/>
          </a:p>
          <a:p>
            <a:pPr>
              <a:buNone/>
            </a:pPr>
            <a:r>
              <a:rPr lang="id-ID" sz="2000" dirty="0"/>
              <a:t>input, proses, output. Dengan demikian Sistem Telekomunikasi adalah suatu kesatuan yang terdiri dari bagian-bagian yang lebih kecil yang saling berinteraksi untuk mencapai tujuan tertentu yaitu pertukaran informasi.</a:t>
            </a:r>
            <a:endParaRPr lang="en-US" sz="2000" dirty="0"/>
          </a:p>
          <a:p>
            <a:pPr>
              <a:buNone/>
            </a:pPr>
            <a:r>
              <a:rPr lang="id-ID" sz="2000" dirty="0"/>
              <a:t>Dengan kata lain, Sistem Telekomunikasi adalah seluruh unsur/elemen baik infrastruktur telekomunikasi, perangkat telekomunikasi, sarana dan prasarana telekomunikasi, maupun penyelenggara telekomunikasi, sehingga komunikasi jarak jauh dapat dilakukan.</a:t>
            </a:r>
            <a:endParaRPr lang="en-US" sz="14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2A31795B-A93A-416C-8052-FAF4D9073E67}"/>
              </a:ext>
            </a:extLst>
          </p:cNvPr>
          <p:cNvSpPr>
            <a:spLocks noGrp="1"/>
          </p:cNvSpPr>
          <p:nvPr>
            <p:ph type="title"/>
          </p:nvPr>
        </p:nvSpPr>
        <p:spPr/>
        <p:txBody>
          <a:bodyPr/>
          <a:lstStyle/>
          <a:p>
            <a:r>
              <a:rPr lang="en-US" dirty="0"/>
              <a:t>SISTEM TELEKOMUNIKASI</a:t>
            </a:r>
          </a:p>
        </p:txBody>
      </p:sp>
    </p:spTree>
    <p:extLst>
      <p:ext uri="{BB962C8B-B14F-4D97-AF65-F5344CB8AC3E}">
        <p14:creationId xmlns:p14="http://schemas.microsoft.com/office/powerpoint/2010/main" val="2348229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ontent Placeholder 32">
            <a:extLst>
              <a:ext uri="{FF2B5EF4-FFF2-40B4-BE49-F238E27FC236}">
                <a16:creationId xmlns:a16="http://schemas.microsoft.com/office/drawing/2014/main" id="{C00D76DA-BC0E-430F-998A-31D7126CFA19}"/>
              </a:ext>
            </a:extLst>
          </p:cNvPr>
          <p:cNvSpPr>
            <a:spLocks noGrp="1"/>
          </p:cNvSpPr>
          <p:nvPr>
            <p:ph idx="1"/>
          </p:nvPr>
        </p:nvSpPr>
        <p:spPr>
          <a:xfrm>
            <a:off x="604434" y="1196391"/>
            <a:ext cx="10983131" cy="4572752"/>
          </a:xfrm>
        </p:spPr>
        <p:txBody>
          <a:bodyPr/>
          <a:lstStyle/>
          <a:p>
            <a:pPr algn="l">
              <a:buFont typeface="Arial" panose="020B0604020202020204" pitchFamily="34" charset="0"/>
              <a:buChar char="•"/>
            </a:pPr>
            <a:r>
              <a:rPr lang="en-US" sz="2000" b="0" i="0" dirty="0">
                <a:solidFill>
                  <a:srgbClr val="202122"/>
                </a:solidFill>
                <a:effectLst/>
                <a:latin typeface="Arial" panose="020B0604020202020204" pitchFamily="34" charset="0"/>
              </a:rPr>
              <a:t>1. </a:t>
            </a:r>
            <a:r>
              <a:rPr lang="id-ID" sz="2000" b="0" i="0" dirty="0">
                <a:solidFill>
                  <a:srgbClr val="202122"/>
                </a:solidFill>
                <a:effectLst/>
                <a:latin typeface="Arial" panose="020B0604020202020204" pitchFamily="34" charset="0"/>
              </a:rPr>
              <a:t>Komunikasi Satu Arah (</a:t>
            </a:r>
            <a:r>
              <a:rPr lang="id-ID" sz="2000" b="0" i="1" dirty="0">
                <a:solidFill>
                  <a:srgbClr val="202122"/>
                </a:solidFill>
                <a:effectLst/>
                <a:latin typeface="Arial" panose="020B0604020202020204" pitchFamily="34" charset="0"/>
              </a:rPr>
              <a:t>Simplex</a:t>
            </a:r>
            <a:r>
              <a:rPr lang="id-ID" sz="2000" b="0" i="0" dirty="0">
                <a:solidFill>
                  <a:srgbClr val="202122"/>
                </a:solidFill>
                <a:effectLst/>
                <a:latin typeface="Arial" panose="020B0604020202020204" pitchFamily="34" charset="0"/>
              </a:rPr>
              <a:t>). Dalam komunikasi satu arah (</a:t>
            </a:r>
            <a:r>
              <a:rPr lang="id-ID" sz="2000" b="0" i="1" dirty="0">
                <a:solidFill>
                  <a:srgbClr val="202122"/>
                </a:solidFill>
                <a:effectLst/>
                <a:latin typeface="Arial" panose="020B0604020202020204" pitchFamily="34" charset="0"/>
              </a:rPr>
              <a:t>Simplex</a:t>
            </a:r>
            <a:r>
              <a:rPr lang="id-ID" sz="2000" b="0" i="0" dirty="0">
                <a:solidFill>
                  <a:srgbClr val="202122"/>
                </a:solidFill>
                <a:effectLst/>
                <a:latin typeface="Arial" panose="020B0604020202020204" pitchFamily="34" charset="0"/>
              </a:rPr>
              <a:t>) pengirim dan penerima informasi tidak dapat menjalin komunikasi yang berkesinambungan melalui media yang sama. Contoh: </a:t>
            </a:r>
            <a:r>
              <a:rPr lang="en-US" sz="2000" dirty="0">
                <a:solidFill>
                  <a:schemeClr val="tx1">
                    <a:lumMod val="85000"/>
                    <a:lumOff val="15000"/>
                  </a:schemeClr>
                </a:solidFill>
                <a:latin typeface="Arial" panose="020B0604020202020204" pitchFamily="34" charset="0"/>
              </a:rPr>
              <a:t>Pager</a:t>
            </a:r>
            <a:r>
              <a:rPr lang="id-ID" sz="2000" b="0" i="0" dirty="0">
                <a:solidFill>
                  <a:schemeClr val="tx1">
                    <a:lumMod val="85000"/>
                    <a:lumOff val="15000"/>
                  </a:schemeClr>
                </a:solidFill>
                <a:effectLst/>
                <a:latin typeface="Arial" panose="020B0604020202020204" pitchFamily="34" charset="0"/>
              </a:rPr>
              <a:t>, </a:t>
            </a:r>
            <a:r>
              <a:rPr lang="en-US" sz="2000" b="0" i="0" dirty="0" err="1">
                <a:solidFill>
                  <a:schemeClr val="tx1">
                    <a:lumMod val="85000"/>
                    <a:lumOff val="15000"/>
                  </a:schemeClr>
                </a:solidFill>
                <a:effectLst/>
                <a:latin typeface="Arial" panose="020B0604020202020204" pitchFamily="34" charset="0"/>
              </a:rPr>
              <a:t>televisi</a:t>
            </a:r>
            <a:r>
              <a:rPr lang="id-ID" sz="2000" b="0" i="0" dirty="0">
                <a:solidFill>
                  <a:schemeClr val="tx1">
                    <a:lumMod val="85000"/>
                    <a:lumOff val="15000"/>
                  </a:schemeClr>
                </a:solidFill>
                <a:effectLst/>
                <a:latin typeface="Arial" panose="020B0604020202020204" pitchFamily="34" charset="0"/>
              </a:rPr>
              <a:t>,</a:t>
            </a:r>
            <a:r>
              <a:rPr lang="id-ID" sz="2000" b="0" i="0" dirty="0">
                <a:solidFill>
                  <a:srgbClr val="202122"/>
                </a:solidFill>
                <a:effectLst/>
                <a:latin typeface="Arial" panose="020B0604020202020204" pitchFamily="34" charset="0"/>
              </a:rPr>
              <a:t> dan </a:t>
            </a:r>
            <a:r>
              <a:rPr lang="en-US" sz="2000" b="0" i="0" dirty="0">
                <a:solidFill>
                  <a:schemeClr val="tx1">
                    <a:lumMod val="85000"/>
                    <a:lumOff val="15000"/>
                  </a:schemeClr>
                </a:solidFill>
                <a:effectLst/>
                <a:latin typeface="Arial" panose="020B0604020202020204" pitchFamily="34" charset="0"/>
              </a:rPr>
              <a:t>radio</a:t>
            </a:r>
            <a:r>
              <a:rPr lang="id-ID" sz="2000" b="0" i="0" dirty="0">
                <a:solidFill>
                  <a:srgbClr val="202122"/>
                </a:solidFill>
                <a:effectLst/>
                <a:latin typeface="Arial" panose="020B0604020202020204" pitchFamily="34" charset="0"/>
              </a:rPr>
              <a:t>.</a:t>
            </a:r>
          </a:p>
          <a:p>
            <a:pPr algn="l">
              <a:buFont typeface="Arial" panose="020B0604020202020204" pitchFamily="34" charset="0"/>
              <a:buChar char="•"/>
            </a:pPr>
            <a:r>
              <a:rPr lang="en-US" sz="2000" b="0" i="0" dirty="0">
                <a:solidFill>
                  <a:srgbClr val="202122"/>
                </a:solidFill>
                <a:effectLst/>
                <a:latin typeface="Arial" panose="020B0604020202020204" pitchFamily="34" charset="0"/>
              </a:rPr>
              <a:t>2. </a:t>
            </a:r>
            <a:r>
              <a:rPr lang="id-ID" sz="2000" b="0" i="0" dirty="0">
                <a:solidFill>
                  <a:srgbClr val="202122"/>
                </a:solidFill>
                <a:effectLst/>
                <a:latin typeface="Arial" panose="020B0604020202020204" pitchFamily="34" charset="0"/>
              </a:rPr>
              <a:t>Komunikasi Dua Arah (</a:t>
            </a:r>
            <a:r>
              <a:rPr lang="id-ID" sz="2000" b="0" i="1" dirty="0">
                <a:solidFill>
                  <a:srgbClr val="202122"/>
                </a:solidFill>
                <a:effectLst/>
                <a:latin typeface="Arial" panose="020B0604020202020204" pitchFamily="34" charset="0"/>
              </a:rPr>
              <a:t>Duplex</a:t>
            </a:r>
            <a:r>
              <a:rPr lang="id-ID" sz="2000" b="0" i="0" dirty="0">
                <a:solidFill>
                  <a:srgbClr val="202122"/>
                </a:solidFill>
                <a:effectLst/>
                <a:latin typeface="Arial" panose="020B0604020202020204" pitchFamily="34" charset="0"/>
              </a:rPr>
              <a:t>). Dalam komunikasi dua arah (</a:t>
            </a:r>
            <a:r>
              <a:rPr lang="id-ID" sz="2000" b="0" i="1" dirty="0">
                <a:solidFill>
                  <a:srgbClr val="202122"/>
                </a:solidFill>
                <a:effectLst/>
                <a:latin typeface="Arial" panose="020B0604020202020204" pitchFamily="34" charset="0"/>
              </a:rPr>
              <a:t>Duplex</a:t>
            </a:r>
            <a:r>
              <a:rPr lang="id-ID" sz="2000" b="0" i="0" dirty="0">
                <a:solidFill>
                  <a:srgbClr val="202122"/>
                </a:solidFill>
                <a:effectLst/>
                <a:latin typeface="Arial" panose="020B0604020202020204" pitchFamily="34" charset="0"/>
              </a:rPr>
              <a:t>) pengirim dan penerima informasi dapat menjalin komunikasi yang berkesinambungan melalui media yang sama. Contoh: </a:t>
            </a:r>
            <a:r>
              <a:rPr lang="en-US" sz="2000" b="0" i="0" dirty="0" err="1">
                <a:solidFill>
                  <a:schemeClr val="tx1">
                    <a:lumMod val="85000"/>
                    <a:lumOff val="15000"/>
                  </a:schemeClr>
                </a:solidFill>
                <a:effectLst/>
                <a:latin typeface="Arial" panose="020B0604020202020204" pitchFamily="34" charset="0"/>
              </a:rPr>
              <a:t>Telepon</a:t>
            </a:r>
            <a:r>
              <a:rPr lang="id-ID" sz="2000" b="0" i="0" dirty="0">
                <a:solidFill>
                  <a:srgbClr val="202122"/>
                </a:solidFill>
                <a:effectLst/>
                <a:latin typeface="Arial" panose="020B0604020202020204" pitchFamily="34" charset="0"/>
              </a:rPr>
              <a:t> dan </a:t>
            </a:r>
            <a:r>
              <a:rPr lang="en-US" sz="2000" b="0" i="0" dirty="0">
                <a:solidFill>
                  <a:schemeClr val="tx1">
                    <a:lumMod val="85000"/>
                    <a:lumOff val="15000"/>
                  </a:schemeClr>
                </a:solidFill>
                <a:effectLst/>
                <a:latin typeface="Arial" panose="020B0604020202020204" pitchFamily="34" charset="0"/>
              </a:rPr>
              <a:t>VOIP</a:t>
            </a:r>
            <a:r>
              <a:rPr lang="id-ID" sz="2000" b="0" i="0" dirty="0">
                <a:solidFill>
                  <a:srgbClr val="202122"/>
                </a:solidFill>
                <a:effectLst/>
                <a:latin typeface="Arial" panose="020B0604020202020204" pitchFamily="34" charset="0"/>
              </a:rPr>
              <a:t>.</a:t>
            </a:r>
          </a:p>
          <a:p>
            <a:pPr algn="l">
              <a:buFont typeface="Arial" panose="020B0604020202020204" pitchFamily="34" charset="0"/>
              <a:buChar char="•"/>
            </a:pPr>
            <a:r>
              <a:rPr lang="en-US" sz="2000" b="0" i="0" dirty="0">
                <a:solidFill>
                  <a:srgbClr val="202122"/>
                </a:solidFill>
                <a:effectLst/>
                <a:latin typeface="Arial" panose="020B0604020202020204" pitchFamily="34" charset="0"/>
              </a:rPr>
              <a:t>3. </a:t>
            </a:r>
            <a:r>
              <a:rPr lang="id-ID" sz="2000" b="0" i="0" dirty="0">
                <a:solidFill>
                  <a:srgbClr val="202122"/>
                </a:solidFill>
                <a:effectLst/>
                <a:latin typeface="Arial" panose="020B0604020202020204" pitchFamily="34" charset="0"/>
              </a:rPr>
              <a:t>Komunikasi Semi Dua Arah (</a:t>
            </a:r>
            <a:r>
              <a:rPr lang="id-ID" sz="2000" b="0" i="1" dirty="0">
                <a:solidFill>
                  <a:srgbClr val="202122"/>
                </a:solidFill>
                <a:effectLst/>
                <a:latin typeface="Arial" panose="020B0604020202020204" pitchFamily="34" charset="0"/>
              </a:rPr>
              <a:t>Half Duplex</a:t>
            </a:r>
            <a:r>
              <a:rPr lang="id-ID" sz="2000" b="0" i="0" dirty="0">
                <a:solidFill>
                  <a:srgbClr val="202122"/>
                </a:solidFill>
                <a:effectLst/>
                <a:latin typeface="Arial" panose="020B0604020202020204" pitchFamily="34" charset="0"/>
              </a:rPr>
              <a:t>). Dalam komunikasi semi dua arah (</a:t>
            </a:r>
            <a:r>
              <a:rPr lang="id-ID" sz="2000" b="0" i="1" dirty="0">
                <a:solidFill>
                  <a:srgbClr val="202122"/>
                </a:solidFill>
                <a:effectLst/>
                <a:latin typeface="Arial" panose="020B0604020202020204" pitchFamily="34" charset="0"/>
              </a:rPr>
              <a:t>Half Duplex</a:t>
            </a:r>
            <a:r>
              <a:rPr lang="id-ID" sz="2000" b="0" i="0" dirty="0">
                <a:solidFill>
                  <a:srgbClr val="202122"/>
                </a:solidFill>
                <a:effectLst/>
                <a:latin typeface="Arial" panose="020B0604020202020204" pitchFamily="34" charset="0"/>
              </a:rPr>
              <a:t>) pengirim dan penerima informasi berkomunikasi secara bergantian namun tetap berkesinambungan. Contoh: </a:t>
            </a:r>
            <a:r>
              <a:rPr lang="id-ID" sz="2000" b="0" i="1" dirty="0">
                <a:solidFill>
                  <a:srgbClr val="202122"/>
                </a:solidFill>
                <a:effectLst/>
                <a:latin typeface="Arial" panose="020B0604020202020204" pitchFamily="34" charset="0"/>
              </a:rPr>
              <a:t>Handy Talkie</a:t>
            </a:r>
            <a:r>
              <a:rPr lang="id-ID" sz="2000" b="0" i="0" dirty="0">
                <a:solidFill>
                  <a:srgbClr val="202122"/>
                </a:solidFill>
                <a:effectLst/>
                <a:latin typeface="Arial" panose="020B0604020202020204" pitchFamily="34" charset="0"/>
              </a:rPr>
              <a:t>, </a:t>
            </a:r>
            <a:r>
              <a:rPr lang="en-US" sz="2000" b="0" i="0" dirty="0">
                <a:solidFill>
                  <a:schemeClr val="tx1">
                    <a:lumMod val="85000"/>
                    <a:lumOff val="15000"/>
                  </a:schemeClr>
                </a:solidFill>
                <a:effectLst/>
                <a:latin typeface="Arial" panose="020B0604020202020204" pitchFamily="34" charset="0"/>
              </a:rPr>
              <a:t>FAX</a:t>
            </a:r>
            <a:r>
              <a:rPr lang="id-ID" sz="2000" b="0" i="0" dirty="0">
                <a:solidFill>
                  <a:srgbClr val="202122"/>
                </a:solidFill>
                <a:effectLst/>
                <a:latin typeface="Arial" panose="020B0604020202020204" pitchFamily="34" charset="0"/>
              </a:rPr>
              <a:t>, dan </a:t>
            </a:r>
            <a:r>
              <a:rPr lang="id-ID" sz="2000" b="0" i="1" dirty="0">
                <a:solidFill>
                  <a:srgbClr val="202122"/>
                </a:solidFill>
                <a:effectLst/>
                <a:latin typeface="Arial" panose="020B0604020202020204" pitchFamily="34" charset="0"/>
              </a:rPr>
              <a:t>Chat Room</a:t>
            </a:r>
            <a:r>
              <a:rPr lang="id-ID" sz="2000" b="0" i="0" dirty="0">
                <a:solidFill>
                  <a:srgbClr val="202122"/>
                </a:solidFill>
                <a:effectLst/>
                <a:latin typeface="Arial" panose="020B0604020202020204" pitchFamily="34" charset="0"/>
              </a:rPr>
              <a:t>.</a:t>
            </a:r>
          </a:p>
          <a:p>
            <a:pPr>
              <a:buNone/>
            </a:pPr>
            <a:r>
              <a:rPr lang="en-US" sz="1400" dirty="0">
                <a:solidFill>
                  <a:schemeClr val="tx1">
                    <a:lumMod val="85000"/>
                    <a:lumOff val="15000"/>
                  </a:schemeClr>
                </a:solidFill>
                <a:latin typeface="Arial" panose="020B0604020202020204" pitchFamily="34" charset="0"/>
                <a:cs typeface="Arial" panose="020B0604020202020204" pitchFamily="34" charset="0"/>
              </a:rPr>
              <a:t>           ( Simplex ) Satu </a:t>
            </a:r>
            <a:r>
              <a:rPr lang="en-US" sz="1400" dirty="0" err="1">
                <a:solidFill>
                  <a:schemeClr val="tx1">
                    <a:lumMod val="85000"/>
                    <a:lumOff val="15000"/>
                  </a:schemeClr>
                </a:solidFill>
                <a:latin typeface="Arial" panose="020B0604020202020204" pitchFamily="34" charset="0"/>
                <a:cs typeface="Arial" panose="020B0604020202020204" pitchFamily="34" charset="0"/>
              </a:rPr>
              <a:t>Arah</a:t>
            </a:r>
            <a:r>
              <a:rPr lang="en-US" sz="1400" dirty="0">
                <a:solidFill>
                  <a:schemeClr val="tx1">
                    <a:lumMod val="85000"/>
                    <a:lumOff val="15000"/>
                  </a:schemeClr>
                </a:solidFill>
                <a:latin typeface="Arial" panose="020B0604020202020204" pitchFamily="34" charset="0"/>
                <a:cs typeface="Arial" panose="020B0604020202020204" pitchFamily="34" charset="0"/>
              </a:rPr>
              <a:t>                                      ( Duplex ) </a:t>
            </a:r>
            <a:r>
              <a:rPr lang="en-US" sz="1400" dirty="0" err="1">
                <a:solidFill>
                  <a:schemeClr val="tx1">
                    <a:lumMod val="85000"/>
                    <a:lumOff val="15000"/>
                  </a:schemeClr>
                </a:solidFill>
                <a:latin typeface="Arial" panose="020B0604020202020204" pitchFamily="34" charset="0"/>
                <a:cs typeface="Arial" panose="020B0604020202020204" pitchFamily="34" charset="0"/>
              </a:rPr>
              <a:t>Dua</a:t>
            </a:r>
            <a:r>
              <a:rPr lang="en-US" sz="1400" dirty="0">
                <a:solidFill>
                  <a:schemeClr val="tx1">
                    <a:lumMod val="85000"/>
                    <a:lumOff val="15000"/>
                  </a:schemeClr>
                </a:solidFill>
                <a:latin typeface="Arial" panose="020B0604020202020204" pitchFamily="34" charset="0"/>
                <a:cs typeface="Arial" panose="020B0604020202020204" pitchFamily="34" charset="0"/>
              </a:rPr>
              <a:t> </a:t>
            </a:r>
            <a:r>
              <a:rPr lang="en-US" sz="1400" dirty="0" err="1">
                <a:solidFill>
                  <a:schemeClr val="tx1">
                    <a:lumMod val="85000"/>
                    <a:lumOff val="15000"/>
                  </a:schemeClr>
                </a:solidFill>
                <a:latin typeface="Arial" panose="020B0604020202020204" pitchFamily="34" charset="0"/>
                <a:cs typeface="Arial" panose="020B0604020202020204" pitchFamily="34" charset="0"/>
              </a:rPr>
              <a:t>Arah</a:t>
            </a:r>
            <a:r>
              <a:rPr lang="en-US" sz="1400" dirty="0">
                <a:solidFill>
                  <a:schemeClr val="tx1">
                    <a:lumMod val="85000"/>
                    <a:lumOff val="15000"/>
                  </a:schemeClr>
                </a:solidFill>
                <a:latin typeface="Arial" panose="020B0604020202020204" pitchFamily="34" charset="0"/>
                <a:cs typeface="Arial" panose="020B0604020202020204" pitchFamily="34" charset="0"/>
              </a:rPr>
              <a:t>                                ( Half Duplex ) Semi </a:t>
            </a:r>
            <a:r>
              <a:rPr lang="en-US" sz="1400" dirty="0" err="1">
                <a:solidFill>
                  <a:schemeClr val="tx1">
                    <a:lumMod val="85000"/>
                    <a:lumOff val="15000"/>
                  </a:schemeClr>
                </a:solidFill>
                <a:latin typeface="Arial" panose="020B0604020202020204" pitchFamily="34" charset="0"/>
                <a:cs typeface="Arial" panose="020B0604020202020204" pitchFamily="34" charset="0"/>
              </a:rPr>
              <a:t>Dua</a:t>
            </a:r>
            <a:r>
              <a:rPr lang="en-US" sz="1400" dirty="0">
                <a:solidFill>
                  <a:schemeClr val="tx1">
                    <a:lumMod val="85000"/>
                    <a:lumOff val="15000"/>
                  </a:schemeClr>
                </a:solidFill>
                <a:latin typeface="Arial" panose="020B0604020202020204" pitchFamily="34" charset="0"/>
                <a:cs typeface="Arial" panose="020B0604020202020204" pitchFamily="34" charset="0"/>
              </a:rPr>
              <a:t> </a:t>
            </a:r>
            <a:r>
              <a:rPr lang="en-US" sz="1400" dirty="0" err="1">
                <a:solidFill>
                  <a:schemeClr val="tx1">
                    <a:lumMod val="85000"/>
                    <a:lumOff val="15000"/>
                  </a:schemeClr>
                </a:solidFill>
                <a:latin typeface="Arial" panose="020B0604020202020204" pitchFamily="34" charset="0"/>
                <a:cs typeface="Arial" panose="020B0604020202020204" pitchFamily="34" charset="0"/>
              </a:rPr>
              <a:t>Arah</a:t>
            </a:r>
            <a:endParaRPr lang="en-US" sz="14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2A31795B-A93A-416C-8052-FAF4D9073E67}"/>
              </a:ext>
            </a:extLst>
          </p:cNvPr>
          <p:cNvSpPr>
            <a:spLocks noGrp="1"/>
          </p:cNvSpPr>
          <p:nvPr>
            <p:ph type="title"/>
          </p:nvPr>
        </p:nvSpPr>
        <p:spPr/>
        <p:txBody>
          <a:bodyPr>
            <a:normAutofit fontScale="90000"/>
          </a:bodyPr>
          <a:lstStyle/>
          <a:p>
            <a:r>
              <a:rPr lang="id-ID" b="0" i="0" dirty="0">
                <a:solidFill>
                  <a:srgbClr val="202122"/>
                </a:solidFill>
                <a:effectLst/>
                <a:latin typeface="+mn-lt"/>
              </a:rPr>
              <a:t>Dalam kaitannya dengan "telekomunikasi" bentu</a:t>
            </a:r>
            <a:r>
              <a:rPr lang="en-US" b="0" i="0" dirty="0">
                <a:solidFill>
                  <a:srgbClr val="202122"/>
                </a:solidFill>
                <a:effectLst/>
                <a:latin typeface="+mn-lt"/>
              </a:rPr>
              <a:t>k </a:t>
            </a:r>
            <a:r>
              <a:rPr lang="en-US" b="0" i="0" dirty="0" err="1">
                <a:solidFill>
                  <a:srgbClr val="202122"/>
                </a:solidFill>
                <a:effectLst/>
                <a:latin typeface="+mn-lt"/>
              </a:rPr>
              <a:t>komunikasi</a:t>
            </a:r>
            <a:r>
              <a:rPr lang="id-ID" b="0" i="0" dirty="0">
                <a:solidFill>
                  <a:srgbClr val="202122"/>
                </a:solidFill>
                <a:effectLst/>
                <a:latin typeface="+mn-lt"/>
              </a:rPr>
              <a:t> jarak jauh dapat dibedakan atas tiga macam:</a:t>
            </a:r>
            <a:endParaRPr lang="en-US" dirty="0">
              <a:latin typeface="+mn-lt"/>
            </a:endParaRPr>
          </a:p>
        </p:txBody>
      </p:sp>
      <p:pic>
        <p:nvPicPr>
          <p:cNvPr id="4" name="Picture 3">
            <a:extLst>
              <a:ext uri="{FF2B5EF4-FFF2-40B4-BE49-F238E27FC236}">
                <a16:creationId xmlns:a16="http://schemas.microsoft.com/office/drawing/2014/main" id="{86D3386A-BE39-4963-B344-687ECBE6C72A}"/>
              </a:ext>
            </a:extLst>
          </p:cNvPr>
          <p:cNvPicPr>
            <a:picLocks noChangeAspect="1"/>
          </p:cNvPicPr>
          <p:nvPr/>
        </p:nvPicPr>
        <p:blipFill>
          <a:blip r:embed="rId2"/>
          <a:stretch>
            <a:fillRect/>
          </a:stretch>
        </p:blipFill>
        <p:spPr>
          <a:xfrm>
            <a:off x="892058" y="4916706"/>
            <a:ext cx="2543120" cy="1600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Picture 4">
            <a:extLst>
              <a:ext uri="{FF2B5EF4-FFF2-40B4-BE49-F238E27FC236}">
                <a16:creationId xmlns:a16="http://schemas.microsoft.com/office/drawing/2014/main" id="{EEDC3AB5-AC20-4087-93C8-A4E3177976D2}"/>
              </a:ext>
            </a:extLst>
          </p:cNvPr>
          <p:cNvPicPr>
            <a:picLocks noChangeAspect="1"/>
          </p:cNvPicPr>
          <p:nvPr/>
        </p:nvPicPr>
        <p:blipFill>
          <a:blip r:embed="rId3"/>
          <a:stretch>
            <a:fillRect/>
          </a:stretch>
        </p:blipFill>
        <p:spPr>
          <a:xfrm>
            <a:off x="4196538" y="4916706"/>
            <a:ext cx="2857500" cy="1600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6" name="Picture 5">
            <a:extLst>
              <a:ext uri="{FF2B5EF4-FFF2-40B4-BE49-F238E27FC236}">
                <a16:creationId xmlns:a16="http://schemas.microsoft.com/office/drawing/2014/main" id="{9801445D-942C-4818-8D46-5DCEB82FF6BF}"/>
              </a:ext>
            </a:extLst>
          </p:cNvPr>
          <p:cNvPicPr>
            <a:picLocks noChangeAspect="1"/>
          </p:cNvPicPr>
          <p:nvPr/>
        </p:nvPicPr>
        <p:blipFill>
          <a:blip r:embed="rId4"/>
          <a:stretch>
            <a:fillRect/>
          </a:stretch>
        </p:blipFill>
        <p:spPr>
          <a:xfrm>
            <a:off x="7815399" y="4916706"/>
            <a:ext cx="2628900" cy="1600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014301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Content Placeholder 32">
            <a:extLst>
              <a:ext uri="{FF2B5EF4-FFF2-40B4-BE49-F238E27FC236}">
                <a16:creationId xmlns:a16="http://schemas.microsoft.com/office/drawing/2014/main" id="{C00D76DA-BC0E-430F-998A-31D7126CFA19}"/>
              </a:ext>
            </a:extLst>
          </p:cNvPr>
          <p:cNvSpPr>
            <a:spLocks noGrp="1"/>
          </p:cNvSpPr>
          <p:nvPr>
            <p:ph idx="1"/>
          </p:nvPr>
        </p:nvSpPr>
        <p:spPr>
          <a:xfrm>
            <a:off x="604434" y="1604211"/>
            <a:ext cx="10983131" cy="4572752"/>
          </a:xfrm>
        </p:spPr>
        <p:txBody>
          <a:bodyPr/>
          <a:lstStyle/>
          <a:p>
            <a:pPr>
              <a:buNone/>
            </a:pPr>
            <a:r>
              <a:rPr lang="id-ID" sz="2000" dirty="0"/>
              <a:t>Informasi : merupakan pesan yang dikirim/diterima seperti suara, gambar, video, file, data/tulisan/text. </a:t>
            </a:r>
            <a:endParaRPr lang="en-US" sz="2000" dirty="0"/>
          </a:p>
          <a:p>
            <a:pPr>
              <a:buNone/>
            </a:pPr>
            <a:r>
              <a:rPr lang="id-ID" sz="2000" dirty="0"/>
              <a:t>Pengirim/Pemancar : merubah informasi menjadi sinyal (listrik/elektromagnetik/optik) yang siap utk dikirimkan. </a:t>
            </a:r>
            <a:endParaRPr lang="en-US" sz="2000" dirty="0"/>
          </a:p>
          <a:p>
            <a:pPr>
              <a:buNone/>
            </a:pPr>
            <a:r>
              <a:rPr lang="id-ID" sz="2000" dirty="0"/>
              <a:t>Media transmisi : alat yang berfungsi mengirimkan sinyal dari pengirim kepada penerima, misalnya: kabel tembaga, kabel optik, dan udara. Terkadang karena jarak yg jauh maka sinyal diubah lagi (dimodulasi) agar dapat dikirimkan dgn lebih baik. </a:t>
            </a:r>
            <a:endParaRPr lang="en-US" sz="2000" dirty="0"/>
          </a:p>
          <a:p>
            <a:pPr>
              <a:buNone/>
            </a:pPr>
            <a:r>
              <a:rPr lang="id-ID" sz="2000" dirty="0"/>
              <a:t>Aturan/protokol : merupakan mekanisme/aturan yang harus disepakati/dipahami bersama dalam pengiriman, pentransmisian, dan penerimaan informasi. </a:t>
            </a:r>
            <a:endParaRPr lang="en-US" sz="2000" dirty="0"/>
          </a:p>
          <a:p>
            <a:pPr>
              <a:buNone/>
            </a:pPr>
            <a:r>
              <a:rPr lang="id-ID" sz="2000" dirty="0"/>
              <a:t>Penerima : merubah kembali sinyal menjadi informasi/pesan.</a:t>
            </a:r>
            <a:endParaRPr lang="en-US" sz="1400"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2A31795B-A93A-416C-8052-FAF4D9073E67}"/>
              </a:ext>
            </a:extLst>
          </p:cNvPr>
          <p:cNvSpPr>
            <a:spLocks noGrp="1"/>
          </p:cNvSpPr>
          <p:nvPr>
            <p:ph type="title"/>
          </p:nvPr>
        </p:nvSpPr>
        <p:spPr/>
        <p:txBody>
          <a:bodyPr/>
          <a:lstStyle/>
          <a:p>
            <a:r>
              <a:rPr lang="en-US" dirty="0"/>
              <a:t>KOMPONEN-KOMPONEN POKOK SISTEM TELEKOMUNIKASI</a:t>
            </a:r>
          </a:p>
        </p:txBody>
      </p:sp>
    </p:spTree>
    <p:extLst>
      <p:ext uri="{BB962C8B-B14F-4D97-AF65-F5344CB8AC3E}">
        <p14:creationId xmlns:p14="http://schemas.microsoft.com/office/powerpoint/2010/main" val="902492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CF46DAF-2F45-4271-93F7-30BFB8CB0787}"/>
              </a:ext>
            </a:extLst>
          </p:cNvPr>
          <p:cNvSpPr>
            <a:spLocks noGrp="1"/>
          </p:cNvSpPr>
          <p:nvPr>
            <p:ph idx="1"/>
          </p:nvPr>
        </p:nvSpPr>
        <p:spPr/>
        <p:txBody>
          <a:bodyPr>
            <a:normAutofit fontScale="92500" lnSpcReduction="20000"/>
          </a:bodyPr>
          <a:lstStyle/>
          <a:p>
            <a:pPr algn="l"/>
            <a:r>
              <a:rPr lang="id-ID" sz="1800" b="0" i="0" dirty="0">
                <a:solidFill>
                  <a:srgbClr val="202122"/>
                </a:solidFill>
                <a:effectLst/>
              </a:rPr>
              <a:t>Dalam mengubah informasi menjadi sinyal listrik yang siap dikirim, ada dua cara pengiriman yang dipakai:</a:t>
            </a:r>
          </a:p>
          <a:p>
            <a:pPr algn="l">
              <a:lnSpc>
                <a:spcPct val="100000"/>
              </a:lnSpc>
            </a:pPr>
            <a:r>
              <a:rPr lang="id-ID" sz="1800" b="1" i="0" dirty="0">
                <a:solidFill>
                  <a:srgbClr val="202122"/>
                </a:solidFill>
                <a:effectLst/>
              </a:rPr>
              <a:t>Pertama adalah sinyal analog,</a:t>
            </a:r>
            <a:r>
              <a:rPr lang="id-ID" sz="1800" b="0" i="0" dirty="0">
                <a:solidFill>
                  <a:srgbClr val="202122"/>
                </a:solidFill>
                <a:effectLst/>
              </a:rPr>
              <a:t> mengubah bentuk informasi ke sinyal analog dimana sinyal berbentuk gelombang listrik yang kontinyu (terus menerus) kemudian dikirim oleh media transmisi.</a:t>
            </a:r>
          </a:p>
          <a:p>
            <a:pPr algn="l">
              <a:lnSpc>
                <a:spcPct val="100000"/>
              </a:lnSpc>
            </a:pPr>
            <a:r>
              <a:rPr lang="id-ID" sz="1800" b="1" i="0" dirty="0">
                <a:solidFill>
                  <a:srgbClr val="202122"/>
                </a:solidFill>
                <a:effectLst/>
              </a:rPr>
              <a:t>Kedua adalah sinyal digital,</a:t>
            </a:r>
            <a:r>
              <a:rPr lang="id-ID" sz="1800" b="0" i="0" dirty="0">
                <a:solidFill>
                  <a:srgbClr val="202122"/>
                </a:solidFill>
                <a:effectLst/>
              </a:rPr>
              <a:t> dimana setelah informasi diubah menjadi sinyal analog kemudian diubah lagi menjadi sinyal yang terputus-putus (discrete). Sinyal yang terputus-putus dikodekan dalam sinyal digital yaitu sinyal "0" dan "1".</a:t>
            </a:r>
          </a:p>
          <a:p>
            <a:pPr algn="l">
              <a:lnSpc>
                <a:spcPct val="110000"/>
              </a:lnSpc>
            </a:pPr>
            <a:r>
              <a:rPr lang="id-ID" sz="1800" b="0" i="0" dirty="0">
                <a:solidFill>
                  <a:srgbClr val="202122"/>
                </a:solidFill>
                <a:effectLst/>
              </a:rPr>
              <a:t>Dalam pengiriman sinyal melalui media transmisi, sinyal analog mudah terkena gangguan terutama gangguan induksi dan cuaca, sehingga di sisi penerima sinyal tersebut terdegradasi. Sementara untuk sinyal digital tahan terhadap gangguan induksi dan cuaca, selama gangguan tidak melebih batasan yang diterima, sinyal masih diterima dalam kualitas yang sama dengan pengiriman.</a:t>
            </a:r>
            <a:endParaRPr lang="en-US" sz="1800" b="0" i="0" dirty="0">
              <a:solidFill>
                <a:srgbClr val="202122"/>
              </a:solidFill>
              <a:effectLst/>
            </a:endParaRPr>
          </a:p>
          <a:p>
            <a:pPr algn="l">
              <a:lnSpc>
                <a:spcPct val="120000"/>
              </a:lnSpc>
            </a:pPr>
            <a:r>
              <a:rPr lang="id-ID" sz="1900" b="0" i="0" dirty="0">
                <a:solidFill>
                  <a:srgbClr val="202122"/>
                </a:solidFill>
                <a:effectLst/>
              </a:rPr>
              <a:t>Sejak ditemukan telepon oleh </a:t>
            </a:r>
            <a:r>
              <a:rPr lang="en-US" sz="1900" b="0" i="0" dirty="0">
                <a:solidFill>
                  <a:schemeClr val="tx1">
                    <a:lumMod val="85000"/>
                    <a:lumOff val="15000"/>
                  </a:schemeClr>
                </a:solidFill>
                <a:effectLst/>
              </a:rPr>
              <a:t>Antonio </a:t>
            </a:r>
            <a:r>
              <a:rPr lang="en-US" sz="1900" dirty="0" err="1">
                <a:solidFill>
                  <a:schemeClr val="tx1">
                    <a:lumMod val="85000"/>
                    <a:lumOff val="15000"/>
                  </a:schemeClr>
                </a:solidFill>
              </a:rPr>
              <a:t>Meucci</a:t>
            </a:r>
            <a:r>
              <a:rPr lang="id-ID" sz="1900" b="0" i="0" dirty="0">
                <a:solidFill>
                  <a:schemeClr val="tx1">
                    <a:lumMod val="85000"/>
                    <a:lumOff val="15000"/>
                  </a:schemeClr>
                </a:solidFill>
                <a:effectLst/>
              </a:rPr>
              <a:t>,</a:t>
            </a:r>
            <a:r>
              <a:rPr lang="id-ID" sz="1900" b="0" i="0" dirty="0">
                <a:solidFill>
                  <a:srgbClr val="202122"/>
                </a:solidFill>
                <a:effectLst/>
              </a:rPr>
              <a:t> telekomunikasi telah berkembang pesat, bahkan bisa jadi tercepat diantara sistem lain. Terutama setelah ditemukan </a:t>
            </a:r>
            <a:r>
              <a:rPr lang="en-US" sz="1900" b="0" i="0" dirty="0">
                <a:solidFill>
                  <a:schemeClr val="tx1">
                    <a:lumMod val="85000"/>
                    <a:lumOff val="15000"/>
                  </a:schemeClr>
                </a:solidFill>
                <a:effectLst/>
              </a:rPr>
              <a:t>transistor</a:t>
            </a:r>
            <a:r>
              <a:rPr lang="id-ID" sz="1900" b="0" i="0" dirty="0">
                <a:solidFill>
                  <a:schemeClr val="tx1">
                    <a:lumMod val="85000"/>
                    <a:lumOff val="15000"/>
                  </a:schemeClr>
                </a:solidFill>
                <a:effectLst/>
              </a:rPr>
              <a:t>, </a:t>
            </a:r>
            <a:r>
              <a:rPr lang="en-US" sz="1900" dirty="0">
                <a:solidFill>
                  <a:schemeClr val="tx1">
                    <a:lumMod val="85000"/>
                    <a:lumOff val="15000"/>
                  </a:schemeClr>
                </a:solidFill>
              </a:rPr>
              <a:t>Integrated Circuit</a:t>
            </a:r>
            <a:r>
              <a:rPr lang="id-ID" sz="1900" b="0" i="0" dirty="0">
                <a:solidFill>
                  <a:srgbClr val="202122"/>
                </a:solidFill>
                <a:effectLst/>
              </a:rPr>
              <a:t> (IC), sistem </a:t>
            </a:r>
            <a:r>
              <a:rPr lang="en-US" sz="1900" b="0" i="0" dirty="0" err="1">
                <a:solidFill>
                  <a:schemeClr val="tx1">
                    <a:lumMod val="85000"/>
                    <a:lumOff val="15000"/>
                  </a:schemeClr>
                </a:solidFill>
                <a:effectLst/>
              </a:rPr>
              <a:t>prosesor</a:t>
            </a:r>
            <a:r>
              <a:rPr lang="id-ID" sz="1900" b="0" i="0" dirty="0">
                <a:solidFill>
                  <a:schemeClr val="tx1">
                    <a:lumMod val="85000"/>
                    <a:lumOff val="15000"/>
                  </a:schemeClr>
                </a:solidFill>
                <a:effectLst/>
              </a:rPr>
              <a:t>,</a:t>
            </a:r>
            <a:r>
              <a:rPr lang="id-ID" sz="1900" b="0" i="0" dirty="0">
                <a:solidFill>
                  <a:srgbClr val="202122"/>
                </a:solidFill>
                <a:effectLst/>
              </a:rPr>
              <a:t> dan sistem penyimpanan.</a:t>
            </a:r>
          </a:p>
          <a:p>
            <a:endParaRPr lang="id-ID" dirty="0"/>
          </a:p>
        </p:txBody>
      </p:sp>
      <p:sp>
        <p:nvSpPr>
          <p:cNvPr id="4" name="Title 3">
            <a:extLst>
              <a:ext uri="{FF2B5EF4-FFF2-40B4-BE49-F238E27FC236}">
                <a16:creationId xmlns:a16="http://schemas.microsoft.com/office/drawing/2014/main" id="{9E7273F9-59F9-4FB3-9D34-82C64C4F8667}"/>
              </a:ext>
            </a:extLst>
          </p:cNvPr>
          <p:cNvSpPr>
            <a:spLocks noGrp="1"/>
          </p:cNvSpPr>
          <p:nvPr>
            <p:ph type="title"/>
          </p:nvPr>
        </p:nvSpPr>
        <p:spPr/>
        <p:txBody>
          <a:bodyPr/>
          <a:lstStyle/>
          <a:p>
            <a:r>
              <a:rPr lang="en-US" dirty="0"/>
              <a:t>Analog Dan Digital</a:t>
            </a:r>
          </a:p>
        </p:txBody>
      </p:sp>
    </p:spTree>
    <p:extLst>
      <p:ext uri="{BB962C8B-B14F-4D97-AF65-F5344CB8AC3E}">
        <p14:creationId xmlns:p14="http://schemas.microsoft.com/office/powerpoint/2010/main" val="225163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1A3AA31F-E5BB-4118-8E9A-BB8B866D8F85}"/>
              </a:ext>
            </a:extLst>
          </p:cNvPr>
          <p:cNvSpPr>
            <a:spLocks noGrp="1"/>
          </p:cNvSpPr>
          <p:nvPr>
            <p:ph idx="1"/>
          </p:nvPr>
        </p:nvSpPr>
        <p:spPr/>
        <p:txBody>
          <a:bodyPr>
            <a:normAutofit lnSpcReduction="10000"/>
          </a:bodyPr>
          <a:lstStyle/>
          <a:p>
            <a:pPr>
              <a:lnSpc>
                <a:spcPct val="100000"/>
              </a:lnSpc>
            </a:pPr>
            <a:r>
              <a:rPr lang="id-ID" sz="1800" b="0" i="0" dirty="0">
                <a:solidFill>
                  <a:srgbClr val="212529"/>
                </a:solidFill>
                <a:effectLst/>
              </a:rPr>
              <a:t>Internet merupakan jaringan terluas dalam sistem teknologi informasi yang memungkinkan perangkat di seluruh dunia untuk saling terhubung. Jaringan internet dapat diakses publik yang mengirimkan data menggunakan standar Protokol Internet (IP). Informasi yang tersebar di internet dapat diakses melalui jaringan world wide web (www) baik dalam bentuk teks, musik, foto, video, atau apa pun.</a:t>
            </a:r>
            <a:endParaRPr lang="en-US" sz="1800" b="0" i="0" dirty="0">
              <a:solidFill>
                <a:srgbClr val="212529"/>
              </a:solidFill>
              <a:effectLst/>
            </a:endParaRPr>
          </a:p>
          <a:p>
            <a:pPr>
              <a:lnSpc>
                <a:spcPct val="100000"/>
              </a:lnSpc>
            </a:pPr>
            <a:r>
              <a:rPr lang="id-ID" sz="1800" b="0" i="0" dirty="0">
                <a:solidFill>
                  <a:srgbClr val="333333"/>
                </a:solidFill>
                <a:effectLst/>
              </a:rPr>
              <a:t>Sibero ( 2011)</a:t>
            </a:r>
            <a:br>
              <a:rPr lang="id-ID" sz="1800" b="0" i="0" dirty="0">
                <a:solidFill>
                  <a:srgbClr val="333333"/>
                </a:solidFill>
                <a:effectLst/>
              </a:rPr>
            </a:br>
            <a:r>
              <a:rPr lang="id-ID" sz="1800" b="0" i="0" dirty="0">
                <a:solidFill>
                  <a:srgbClr val="333333"/>
                </a:solidFill>
                <a:effectLst/>
              </a:rPr>
              <a:t>Menurut Sibero, Internet yaitu Inter-connected Network yang merupakan sebuah jaringan komputer yang saling menghubungkan antar komputer secara global. Internet dapat bekerja sama seperti jaringan komputer, dan juga jaringan komputer local maupun jaringan komputer area yang lebih luas, dan interet menggunakan sebuah protocol komunikasi yang sama yaitu TCP/IP (Transmission Control Protokol/Control Protokol).</a:t>
            </a:r>
            <a:endParaRPr lang="en-US" sz="1800" b="0" i="0" dirty="0">
              <a:solidFill>
                <a:srgbClr val="333333"/>
              </a:solidFill>
              <a:effectLst/>
            </a:endParaRPr>
          </a:p>
          <a:p>
            <a:pPr>
              <a:lnSpc>
                <a:spcPct val="100000"/>
              </a:lnSpc>
            </a:pPr>
            <a:r>
              <a:rPr lang="id-ID" sz="1800" b="0" i="0" dirty="0">
                <a:solidFill>
                  <a:schemeClr val="tx1">
                    <a:lumMod val="85000"/>
                    <a:lumOff val="15000"/>
                  </a:schemeClr>
                </a:solidFill>
                <a:effectLst/>
              </a:rPr>
              <a:t>Dalam pengertian lain, Internet adalah sarana yang dapat menghubungkan perangkat 1 dengan perangkat lain sehingga user dapat saling melihat, mendengar, berbicara melalui media-media komunikasi penunjang, seperti komputer, smartphone dsb.</a:t>
            </a:r>
          </a:p>
          <a:p>
            <a:pPr>
              <a:lnSpc>
                <a:spcPct val="100000"/>
              </a:lnSpc>
            </a:pPr>
            <a:r>
              <a:rPr lang="id-ID" dirty="0"/>
              <a:t/>
            </a:r>
            <a:br>
              <a:rPr lang="id-ID" dirty="0"/>
            </a:br>
            <a:endParaRPr lang="id-ID" dirty="0"/>
          </a:p>
        </p:txBody>
      </p:sp>
      <p:sp>
        <p:nvSpPr>
          <p:cNvPr id="3" name="Title 2">
            <a:extLst>
              <a:ext uri="{FF2B5EF4-FFF2-40B4-BE49-F238E27FC236}">
                <a16:creationId xmlns:a16="http://schemas.microsoft.com/office/drawing/2014/main" id="{F083D2B2-24CC-41A1-8AC3-EDF2DA2C3A20}"/>
              </a:ext>
            </a:extLst>
          </p:cNvPr>
          <p:cNvSpPr>
            <a:spLocks noGrp="1"/>
          </p:cNvSpPr>
          <p:nvPr>
            <p:ph type="title"/>
          </p:nvPr>
        </p:nvSpPr>
        <p:spPr/>
        <p:txBody>
          <a:bodyPr/>
          <a:lstStyle/>
          <a:p>
            <a:r>
              <a:rPr lang="en-US" dirty="0"/>
              <a:t>INTERNET</a:t>
            </a:r>
          </a:p>
        </p:txBody>
      </p:sp>
    </p:spTree>
    <p:extLst>
      <p:ext uri="{BB962C8B-B14F-4D97-AF65-F5344CB8AC3E}">
        <p14:creationId xmlns:p14="http://schemas.microsoft.com/office/powerpoint/2010/main" val="1997439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1A3AA31F-E5BB-4118-8E9A-BB8B866D8F85}"/>
              </a:ext>
            </a:extLst>
          </p:cNvPr>
          <p:cNvSpPr>
            <a:spLocks noGrp="1"/>
          </p:cNvSpPr>
          <p:nvPr>
            <p:ph idx="1"/>
          </p:nvPr>
        </p:nvSpPr>
        <p:spPr>
          <a:xfrm>
            <a:off x="604433" y="1309816"/>
            <a:ext cx="10983131" cy="5276335"/>
          </a:xfrm>
        </p:spPr>
        <p:txBody>
          <a:bodyPr>
            <a:noAutofit/>
          </a:bodyPr>
          <a:lstStyle/>
          <a:p>
            <a:pPr algn="l">
              <a:lnSpc>
                <a:spcPct val="110000"/>
              </a:lnSpc>
            </a:pPr>
            <a:r>
              <a:rPr lang="en-US" sz="1800" b="0" i="0" dirty="0">
                <a:solidFill>
                  <a:srgbClr val="222222"/>
                </a:solidFill>
                <a:effectLst/>
              </a:rPr>
              <a:t>M</a:t>
            </a:r>
            <a:r>
              <a:rPr lang="id-ID" sz="1800" b="0" i="0" dirty="0">
                <a:solidFill>
                  <a:srgbClr val="222222"/>
                </a:solidFill>
                <a:effectLst/>
              </a:rPr>
              <a:t>emiliki beberapa fungsi yang jika digunakan dengan benar dan baik dapat membantu kegiatan sehari-hari manusia. Berikut adalah beberapa fungsinya:</a:t>
            </a:r>
          </a:p>
          <a:p>
            <a:pPr algn="l">
              <a:lnSpc>
                <a:spcPct val="110000"/>
              </a:lnSpc>
            </a:pPr>
            <a:r>
              <a:rPr lang="id-ID" sz="1800" b="1" i="0" dirty="0">
                <a:solidFill>
                  <a:srgbClr val="111111"/>
                </a:solidFill>
                <a:effectLst/>
              </a:rPr>
              <a:t>1. Mempermudah Mengakses Informasi</a:t>
            </a:r>
            <a:r>
              <a:rPr lang="en-US" sz="1800" b="1" i="0" dirty="0">
                <a:solidFill>
                  <a:srgbClr val="111111"/>
                </a:solidFill>
                <a:effectLst/>
              </a:rPr>
              <a:t/>
            </a:r>
            <a:br>
              <a:rPr lang="en-US" sz="1800" b="1" i="0" dirty="0">
                <a:solidFill>
                  <a:srgbClr val="111111"/>
                </a:solidFill>
                <a:effectLst/>
              </a:rPr>
            </a:br>
            <a:r>
              <a:rPr lang="id-ID" sz="1800" b="0" i="0" dirty="0">
                <a:solidFill>
                  <a:srgbClr val="222222"/>
                </a:solidFill>
                <a:effectLst/>
              </a:rPr>
              <a:t>Saat ini Anda dapat mendapatkan update informasi terkini hanya dengan membuka gadget Anda. Fungsi dari internet ini juga berpengaruh ke lingkungan karena dapat mengurangi penggunaan kertas pada koran.</a:t>
            </a:r>
          </a:p>
          <a:p>
            <a:pPr algn="l">
              <a:lnSpc>
                <a:spcPct val="110000"/>
              </a:lnSpc>
            </a:pPr>
            <a:r>
              <a:rPr lang="id-ID" sz="1800" b="1" i="0" dirty="0">
                <a:solidFill>
                  <a:srgbClr val="111111"/>
                </a:solidFill>
                <a:effectLst/>
              </a:rPr>
              <a:t>2. Mempermudah Komunikasi</a:t>
            </a:r>
            <a:r>
              <a:rPr lang="en-US" sz="1800" b="1" i="0" dirty="0">
                <a:solidFill>
                  <a:srgbClr val="111111"/>
                </a:solidFill>
                <a:effectLst/>
              </a:rPr>
              <a:t/>
            </a:r>
            <a:br>
              <a:rPr lang="en-US" sz="1800" b="1" i="0" dirty="0">
                <a:solidFill>
                  <a:srgbClr val="111111"/>
                </a:solidFill>
                <a:effectLst/>
              </a:rPr>
            </a:br>
            <a:r>
              <a:rPr lang="id-ID" sz="1800" b="0" i="0" dirty="0">
                <a:solidFill>
                  <a:srgbClr val="222222"/>
                </a:solidFill>
                <a:effectLst/>
              </a:rPr>
              <a:t>Sekarang Anda dapat berkomunikasi dengan mudah tanpa perlu saling bertatap muka, fungsi dari internet ini menjadikan tidak ada jarak untuk berkomunikasi dengan orang yang berada pada belahan dunia lain.</a:t>
            </a:r>
          </a:p>
          <a:p>
            <a:pPr algn="l">
              <a:lnSpc>
                <a:spcPct val="110000"/>
              </a:lnSpc>
            </a:pPr>
            <a:r>
              <a:rPr lang="id-ID" sz="1800" b="1" i="0" dirty="0">
                <a:solidFill>
                  <a:srgbClr val="111111"/>
                </a:solidFill>
                <a:effectLst/>
              </a:rPr>
              <a:t>3. Mempermudah Pekerjaan</a:t>
            </a:r>
            <a:r>
              <a:rPr lang="en-US" sz="1800" b="1" i="0" dirty="0">
                <a:solidFill>
                  <a:srgbClr val="111111"/>
                </a:solidFill>
                <a:effectLst/>
              </a:rPr>
              <a:t/>
            </a:r>
            <a:br>
              <a:rPr lang="en-US" sz="1800" b="1" i="0" dirty="0">
                <a:solidFill>
                  <a:srgbClr val="111111"/>
                </a:solidFill>
                <a:effectLst/>
              </a:rPr>
            </a:br>
            <a:r>
              <a:rPr lang="id-ID" sz="1800" b="0" i="0" dirty="0">
                <a:solidFill>
                  <a:srgbClr val="222222"/>
                </a:solidFill>
                <a:effectLst/>
              </a:rPr>
              <a:t>Jenis pekerjaan apapun dari bisnis online sampai perusahaan besar pasti menggunakan jaringan internet dalam membantu menyelesaikan pekerjaan. Dengan internet koordinasi antar karyawan ataupun pelanggan akan menjadi lebih cepat dan efisien.</a:t>
            </a:r>
          </a:p>
        </p:txBody>
      </p:sp>
      <p:sp>
        <p:nvSpPr>
          <p:cNvPr id="3" name="Title 2">
            <a:extLst>
              <a:ext uri="{FF2B5EF4-FFF2-40B4-BE49-F238E27FC236}">
                <a16:creationId xmlns:a16="http://schemas.microsoft.com/office/drawing/2014/main" id="{F083D2B2-24CC-41A1-8AC3-EDF2DA2C3A20}"/>
              </a:ext>
            </a:extLst>
          </p:cNvPr>
          <p:cNvSpPr>
            <a:spLocks noGrp="1"/>
          </p:cNvSpPr>
          <p:nvPr>
            <p:ph type="title"/>
          </p:nvPr>
        </p:nvSpPr>
        <p:spPr/>
        <p:txBody>
          <a:bodyPr/>
          <a:lstStyle/>
          <a:p>
            <a:r>
              <a:rPr lang="en-US" dirty="0"/>
              <a:t>FUNGSI INTERNET</a:t>
            </a:r>
          </a:p>
        </p:txBody>
      </p:sp>
    </p:spTree>
    <p:extLst>
      <p:ext uri="{BB962C8B-B14F-4D97-AF65-F5344CB8AC3E}">
        <p14:creationId xmlns:p14="http://schemas.microsoft.com/office/powerpoint/2010/main" val="1302050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a:extLst>
              <a:ext uri="{FF2B5EF4-FFF2-40B4-BE49-F238E27FC236}">
                <a16:creationId xmlns:a16="http://schemas.microsoft.com/office/drawing/2014/main" id="{1A3AA31F-E5BB-4118-8E9A-BB8B866D8F85}"/>
              </a:ext>
            </a:extLst>
          </p:cNvPr>
          <p:cNvSpPr>
            <a:spLocks noGrp="1"/>
          </p:cNvSpPr>
          <p:nvPr>
            <p:ph idx="1"/>
          </p:nvPr>
        </p:nvSpPr>
        <p:spPr>
          <a:xfrm>
            <a:off x="604433" y="1309816"/>
            <a:ext cx="10983131" cy="5276335"/>
          </a:xfrm>
        </p:spPr>
        <p:txBody>
          <a:bodyPr>
            <a:noAutofit/>
          </a:bodyPr>
          <a:lstStyle/>
          <a:p>
            <a:pPr algn="l"/>
            <a:r>
              <a:rPr lang="id-ID" sz="1800" b="0" i="0" dirty="0">
                <a:solidFill>
                  <a:srgbClr val="222222"/>
                </a:solidFill>
                <a:effectLst/>
              </a:rPr>
              <a:t>Berdasarkan berbagai fungsi yang ada pada internet, tentunya terdapat manfaat juga dalam penggunaannya.</a:t>
            </a:r>
            <a:r>
              <a:rPr lang="en-US" sz="1800" b="0" i="0" dirty="0">
                <a:solidFill>
                  <a:srgbClr val="222222"/>
                </a:solidFill>
                <a:effectLst/>
              </a:rPr>
              <a:t> </a:t>
            </a:r>
            <a:r>
              <a:rPr lang="id-ID" sz="1800" b="0" i="0" dirty="0">
                <a:solidFill>
                  <a:srgbClr val="222222"/>
                </a:solidFill>
                <a:effectLst/>
              </a:rPr>
              <a:t>Tentunya secara umum manfaat penggunaan internet adalah membantu aktivitas manusia dalam melakukan pekerjaan. Berikut ini adalah beberapa manfaat adanya jaringan internet.</a:t>
            </a:r>
            <a:endParaRPr lang="en-US" sz="1800" b="0" i="0" dirty="0">
              <a:solidFill>
                <a:srgbClr val="222222"/>
              </a:solidFill>
              <a:effectLst/>
            </a:endParaRPr>
          </a:p>
          <a:p>
            <a:pPr algn="l"/>
            <a:r>
              <a:rPr lang="en-US" sz="1600" b="1" i="0" dirty="0">
                <a:solidFill>
                  <a:srgbClr val="111111"/>
                </a:solidFill>
                <a:effectLst/>
              </a:rPr>
              <a:t>1. </a:t>
            </a:r>
            <a:r>
              <a:rPr lang="id-ID" sz="1600" b="1" i="0" dirty="0">
                <a:solidFill>
                  <a:srgbClr val="111111"/>
                </a:solidFill>
                <a:effectLst/>
              </a:rPr>
              <a:t>Kemajuan dalam Bidang Pendidikan</a:t>
            </a:r>
            <a:r>
              <a:rPr lang="en-US" sz="1600" b="1" i="0" dirty="0">
                <a:solidFill>
                  <a:srgbClr val="111111"/>
                </a:solidFill>
                <a:effectLst/>
              </a:rPr>
              <a:t/>
            </a:r>
            <a:br>
              <a:rPr lang="en-US" sz="1600" b="1" i="0" dirty="0">
                <a:solidFill>
                  <a:srgbClr val="111111"/>
                </a:solidFill>
                <a:effectLst/>
              </a:rPr>
            </a:br>
            <a:r>
              <a:rPr lang="id-ID" sz="1600" b="0" i="0" dirty="0">
                <a:solidFill>
                  <a:srgbClr val="222222"/>
                </a:solidFill>
                <a:effectLst/>
              </a:rPr>
              <a:t>Era yang serba digital seperti ini, Anda tidak perlu lagi membeli buku dengan harga yang mahal untuk dapat belajar atau mencari wawasan baru.</a:t>
            </a:r>
            <a:r>
              <a:rPr lang="en-US" sz="1600" b="0" i="0" dirty="0">
                <a:solidFill>
                  <a:srgbClr val="222222"/>
                </a:solidFill>
                <a:effectLst/>
              </a:rPr>
              <a:t> </a:t>
            </a:r>
            <a:r>
              <a:rPr lang="id-ID" sz="1600" b="0" i="0" dirty="0">
                <a:solidFill>
                  <a:srgbClr val="222222"/>
                </a:solidFill>
                <a:effectLst/>
              </a:rPr>
              <a:t>Di internet Anda dapat mencari segala informasi yang lengkap. Tentunya dengan adanya internet sangat membantu warga yang mempunyai kekurangan finansial.</a:t>
            </a:r>
          </a:p>
          <a:p>
            <a:pPr algn="l"/>
            <a:r>
              <a:rPr lang="id-ID" sz="1600" b="1" i="0" dirty="0">
                <a:solidFill>
                  <a:srgbClr val="111111"/>
                </a:solidFill>
                <a:effectLst/>
              </a:rPr>
              <a:t>2. Berkomunikasi Menjadi Lebih Mudah</a:t>
            </a:r>
            <a:r>
              <a:rPr lang="en-US" sz="1600" b="1" i="0" dirty="0">
                <a:solidFill>
                  <a:srgbClr val="111111"/>
                </a:solidFill>
                <a:effectLst/>
              </a:rPr>
              <a:t/>
            </a:r>
            <a:br>
              <a:rPr lang="en-US" sz="1600" b="1" i="0" dirty="0">
                <a:solidFill>
                  <a:srgbClr val="111111"/>
                </a:solidFill>
                <a:effectLst/>
              </a:rPr>
            </a:br>
            <a:r>
              <a:rPr lang="id-ID" sz="1600" b="0" i="0" dirty="0">
                <a:solidFill>
                  <a:srgbClr val="222222"/>
                </a:solidFill>
                <a:effectLst/>
              </a:rPr>
              <a:t>Perkembangan internet tidak mengenal adanya jarak dan waktu. Saat ini cukup hanya dengan chatting atau melihat media sosial, Anda dapat mengetahui apa yang sedang dilakukan saat itu tanpa perlu saling bertatap muka.</a:t>
            </a:r>
          </a:p>
          <a:p>
            <a:pPr algn="l"/>
            <a:r>
              <a:rPr lang="id-ID" sz="1600" b="1" i="0" dirty="0">
                <a:solidFill>
                  <a:srgbClr val="111111"/>
                </a:solidFill>
                <a:effectLst/>
              </a:rPr>
              <a:t>3. Sebagai Hiburan</a:t>
            </a:r>
            <a:r>
              <a:rPr lang="en-US" sz="1600" b="1" i="0" dirty="0">
                <a:solidFill>
                  <a:srgbClr val="111111"/>
                </a:solidFill>
                <a:effectLst/>
              </a:rPr>
              <a:t/>
            </a:r>
            <a:br>
              <a:rPr lang="en-US" sz="1600" b="1" i="0" dirty="0">
                <a:solidFill>
                  <a:srgbClr val="111111"/>
                </a:solidFill>
                <a:effectLst/>
              </a:rPr>
            </a:br>
            <a:r>
              <a:rPr lang="id-ID" sz="1600" b="0" i="0" dirty="0">
                <a:solidFill>
                  <a:srgbClr val="222222"/>
                </a:solidFill>
                <a:effectLst/>
              </a:rPr>
              <a:t>Sarana hiburan di internet sudah tidak terbatas. Sangat banyak bentuk sarana hiburan yang ada di internet. Terdapat media sosial seperti, Twitter, Facebook, Instagram dan masih banyak lagi.</a:t>
            </a:r>
            <a:r>
              <a:rPr lang="en-US" sz="1600" b="0" i="0" dirty="0">
                <a:solidFill>
                  <a:srgbClr val="222222"/>
                </a:solidFill>
                <a:effectLst/>
              </a:rPr>
              <a:t> </a:t>
            </a:r>
            <a:r>
              <a:rPr lang="id-ID" sz="1600" b="0" i="0" dirty="0">
                <a:solidFill>
                  <a:srgbClr val="222222"/>
                </a:solidFill>
                <a:effectLst/>
              </a:rPr>
              <a:t>Jika ingin mencari hiburan video atau film, terdapat Youtube, Netflix, Iflix dan banyak sarana hiburan lainnya.</a:t>
            </a:r>
            <a:endParaRPr lang="en-US" sz="2400" dirty="0">
              <a:solidFill>
                <a:srgbClr val="222222"/>
              </a:solidFill>
            </a:endParaRPr>
          </a:p>
          <a:p>
            <a:pPr algn="l"/>
            <a:r>
              <a:rPr lang="id-ID" sz="1600" b="1" i="0" dirty="0">
                <a:solidFill>
                  <a:srgbClr val="111111"/>
                </a:solidFill>
                <a:effectLst/>
              </a:rPr>
              <a:t>4. Mudahnya Mendapatkan Informasi</a:t>
            </a:r>
            <a:r>
              <a:rPr lang="en-US" sz="1600" b="1" i="0" dirty="0">
                <a:solidFill>
                  <a:srgbClr val="111111"/>
                </a:solidFill>
                <a:effectLst/>
              </a:rPr>
              <a:t/>
            </a:r>
            <a:br>
              <a:rPr lang="en-US" sz="1600" b="1" i="0" dirty="0">
                <a:solidFill>
                  <a:srgbClr val="111111"/>
                </a:solidFill>
                <a:effectLst/>
              </a:rPr>
            </a:br>
            <a:r>
              <a:rPr lang="id-ID" sz="1600" b="0" i="0" dirty="0">
                <a:solidFill>
                  <a:srgbClr val="222222"/>
                </a:solidFill>
                <a:effectLst/>
              </a:rPr>
              <a:t>Dengan adanya internet, mendapatkan berbagai informasi menjadi lebih mudah dan efisien. Saat ini Anda bisa mendapatkan informasi terkini dengan hanya membutuhkan waktu tidak lebih dari 1 menit.</a:t>
            </a:r>
            <a:r>
              <a:rPr lang="en-US" sz="1600" b="0" i="0" dirty="0">
                <a:solidFill>
                  <a:srgbClr val="222222"/>
                </a:solidFill>
                <a:effectLst/>
              </a:rPr>
              <a:t> </a:t>
            </a:r>
            <a:r>
              <a:rPr lang="id-ID" sz="1600" b="0" i="0" dirty="0">
                <a:solidFill>
                  <a:srgbClr val="222222"/>
                </a:solidFill>
                <a:effectLst/>
              </a:rPr>
              <a:t>Informasi berupa berita terkini, cara menggunakan barang atau lowongan pekerjaan bisa didapatkan dengan mudah dan cepat.</a:t>
            </a:r>
          </a:p>
          <a:p>
            <a:endParaRPr lang="id-ID" sz="1000" b="0" i="0" dirty="0">
              <a:solidFill>
                <a:srgbClr val="222222"/>
              </a:solidFill>
              <a:effectLst/>
            </a:endParaRPr>
          </a:p>
          <a:p>
            <a:pPr algn="l"/>
            <a:endParaRPr lang="id-ID" sz="1000" b="0" i="0" dirty="0">
              <a:solidFill>
                <a:srgbClr val="222222"/>
              </a:solidFill>
              <a:effectLst/>
            </a:endParaRPr>
          </a:p>
          <a:p>
            <a:pPr algn="l">
              <a:lnSpc>
                <a:spcPct val="110000"/>
              </a:lnSpc>
            </a:pPr>
            <a:endParaRPr lang="id-ID" sz="1000" b="0" i="0" dirty="0">
              <a:solidFill>
                <a:srgbClr val="222222"/>
              </a:solidFill>
              <a:effectLst/>
            </a:endParaRPr>
          </a:p>
        </p:txBody>
      </p:sp>
      <p:sp>
        <p:nvSpPr>
          <p:cNvPr id="3" name="Title 2">
            <a:extLst>
              <a:ext uri="{FF2B5EF4-FFF2-40B4-BE49-F238E27FC236}">
                <a16:creationId xmlns:a16="http://schemas.microsoft.com/office/drawing/2014/main" id="{F083D2B2-24CC-41A1-8AC3-EDF2DA2C3A20}"/>
              </a:ext>
            </a:extLst>
          </p:cNvPr>
          <p:cNvSpPr>
            <a:spLocks noGrp="1"/>
          </p:cNvSpPr>
          <p:nvPr>
            <p:ph type="title"/>
          </p:nvPr>
        </p:nvSpPr>
        <p:spPr/>
        <p:txBody>
          <a:bodyPr/>
          <a:lstStyle/>
          <a:p>
            <a:r>
              <a:rPr lang="en-US" dirty="0"/>
              <a:t>MANFAAT INTERNET</a:t>
            </a:r>
          </a:p>
        </p:txBody>
      </p:sp>
    </p:spTree>
    <p:extLst>
      <p:ext uri="{BB962C8B-B14F-4D97-AF65-F5344CB8AC3E}">
        <p14:creationId xmlns:p14="http://schemas.microsoft.com/office/powerpoint/2010/main" val="3204595930"/>
      </p:ext>
    </p:extLst>
  </p:cSld>
  <p:clrMapOvr>
    <a:masterClrMapping/>
  </p:clrMapOvr>
</p:sld>
</file>

<file path=ppt/theme/theme1.xml><?xml version="1.0" encoding="utf-8"?>
<a:theme xmlns:a="http://schemas.openxmlformats.org/drawingml/2006/main" name="Get Started with 3D">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oAutofit/>
      </a:bodyPr>
      <a:lstStyle>
        <a:defPPr marL="0" indent="0" algn="l">
          <a:lnSpc>
            <a:spcPts val="1800"/>
          </a:lnSpc>
          <a:spcAft>
            <a:spcPts val="600"/>
          </a:spcAft>
          <a:buNone/>
          <a:defRPr sz="1200" dirty="0" smtClean="0">
            <a:solidFill>
              <a:prstClr val="black">
                <a:lumMod val="75000"/>
                <a:lumOff val="25000"/>
              </a:prstClr>
            </a:solidFill>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Bring Your Presentations" id="{59065FFD-95A5-4387-9888-595CD54FE3CE}" vid="{8A46A32C-1227-47D7-A4C8-360887988CE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{E3581ADC-F561-418E-B4EC-3C345907CFE8}tf16411177_win32</Template>
  <TotalTime>223</TotalTime>
  <Words>1513</Words>
  <Application>Microsoft Office PowerPoint</Application>
  <PresentationFormat>Widescreen</PresentationFormat>
  <Paragraphs>131</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Segoe UI</vt:lpstr>
      <vt:lpstr>Segoe UI Light</vt:lpstr>
      <vt:lpstr>Get Started with 3D</vt:lpstr>
      <vt:lpstr>TEKOMUNIKASI INTERNET DAN INTERNET NIRKABEL</vt:lpstr>
      <vt:lpstr>TELEKOMUNIKASI</vt:lpstr>
      <vt:lpstr>SISTEM TELEKOMUNIKASI</vt:lpstr>
      <vt:lpstr>Dalam kaitannya dengan "telekomunikasi" bentuk komunikasi jarak jauh dapat dibedakan atas tiga macam:</vt:lpstr>
      <vt:lpstr>KOMPONEN-KOMPONEN POKOK SISTEM TELEKOMUNIKASI</vt:lpstr>
      <vt:lpstr>Analog Dan Digital</vt:lpstr>
      <vt:lpstr>INTERNET</vt:lpstr>
      <vt:lpstr>FUNGSI INTERNET</vt:lpstr>
      <vt:lpstr>MANFAAT INTERNET</vt:lpstr>
      <vt:lpstr>DAMPAK POSITIF DAN NEGATIF INTERNET</vt:lpstr>
      <vt:lpstr>INTERNET</vt:lpstr>
      <vt:lpstr>Lanjutan</vt:lpstr>
      <vt:lpstr>c. Unified Communications     Sekarang, bagaimanapun, perusahaan dapat menggabungkan berbeda komunikasi mode menjadi   Layanan diakses secara universal tunggal dengan menggunakan teknologi komunikasi terpadu. Komunikasi terpadu mengintegrasikan saluran yang berbeda untuk komunikasi suara, komunikasi data, pesan instan, e-mail, dan konferensi elektronik menjadi pengalaman tunggal di mana pengguna mulus dapat beralih kembali dan balik antara mode komunikasi yang berbeda.  d. Virtual Private Networks      Sebuah virtual private network (VPN) adalah aman, terenkripsi, jaringan pribadi yang telah dikonfigurasi dalam jaringan publik untuk mengambil keuntungan dari ekonomi fasilitas skala dan pengelolaan jaringan yang besar, seperti Internet. </vt:lpstr>
      <vt:lpstr>3. WEB </vt:lpstr>
      <vt:lpstr>Lanjutan</vt:lpstr>
      <vt:lpstr>Dampak Pemanfaatan Perangkat Telekomunikasi, Internet,</vt:lpstr>
      <vt:lpstr>Lanjutan</vt:lpstr>
      <vt:lpstr>Dampak Negatif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TEKOMUNIKASI INTERNET DAN INTERNET NIRKABEL</dc:title>
  <dc:creator>ASUS</dc:creator>
  <cp:lastModifiedBy>Windows User</cp:lastModifiedBy>
  <cp:revision>20</cp:revision>
  <dcterms:created xsi:type="dcterms:W3CDTF">2020-11-08T18:31:01Z</dcterms:created>
  <dcterms:modified xsi:type="dcterms:W3CDTF">2021-05-05T02:46:30Z</dcterms:modified>
</cp:coreProperties>
</file>