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4" r:id="rId2"/>
    <p:sldId id="273" r:id="rId3"/>
    <p:sldId id="287" r:id="rId4"/>
    <p:sldId id="288" r:id="rId5"/>
    <p:sldId id="286" r:id="rId6"/>
    <p:sldId id="289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90" r:id="rId16"/>
    <p:sldId id="321" r:id="rId17"/>
    <p:sldId id="291" r:id="rId18"/>
    <p:sldId id="292" r:id="rId19"/>
    <p:sldId id="293" r:id="rId20"/>
    <p:sldId id="294" r:id="rId21"/>
    <p:sldId id="295" r:id="rId22"/>
    <p:sldId id="322" r:id="rId23"/>
    <p:sldId id="296" r:id="rId24"/>
    <p:sldId id="297" r:id="rId25"/>
    <p:sldId id="298" r:id="rId26"/>
    <p:sldId id="300" r:id="rId27"/>
    <p:sldId id="301" r:id="rId28"/>
    <p:sldId id="323" r:id="rId29"/>
    <p:sldId id="302" r:id="rId30"/>
    <p:sldId id="303" r:id="rId31"/>
    <p:sldId id="324" r:id="rId32"/>
    <p:sldId id="304" r:id="rId33"/>
    <p:sldId id="305" r:id="rId34"/>
    <p:sldId id="306" r:id="rId35"/>
    <p:sldId id="325" r:id="rId36"/>
    <p:sldId id="307" r:id="rId37"/>
    <p:sldId id="308" r:id="rId38"/>
    <p:sldId id="309" r:id="rId39"/>
    <p:sldId id="327" r:id="rId40"/>
    <p:sldId id="310" r:id="rId41"/>
    <p:sldId id="311" r:id="rId42"/>
    <p:sldId id="318" r:id="rId43"/>
    <p:sldId id="328" r:id="rId44"/>
    <p:sldId id="319" r:id="rId45"/>
    <p:sldId id="329" r:id="rId46"/>
    <p:sldId id="331" r:id="rId4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>
        <p:scale>
          <a:sx n="60" d="100"/>
          <a:sy n="60" d="100"/>
        </p:scale>
        <p:origin x="-1572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817B49A-4276-49BB-B457-11023544103A}" type="datetimeFigureOut">
              <a:rPr lang="id-ID" smtClean="0"/>
              <a:t>09/01/2021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D1CC371-977D-4373-AC11-0E5F9C4CA6EC}" type="slidenum">
              <a:rPr lang="id-ID" smtClean="0"/>
              <a:t>‹#›</a:t>
            </a:fld>
            <a:endParaRPr lang="id-ID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B49A-4276-49BB-B457-11023544103A}" type="datetimeFigureOut">
              <a:rPr lang="id-ID" smtClean="0"/>
              <a:t>09/01/2021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CC371-977D-4373-AC11-0E5F9C4CA6E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B49A-4276-49BB-B457-11023544103A}" type="datetimeFigureOut">
              <a:rPr lang="id-ID" smtClean="0"/>
              <a:t>09/01/2021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CC371-977D-4373-AC11-0E5F9C4CA6EC}" type="slidenum">
              <a:rPr lang="id-ID" smtClean="0"/>
              <a:t>‹#›</a:t>
            </a:fld>
            <a:endParaRPr lang="id-ID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B49A-4276-49BB-B457-11023544103A}" type="datetimeFigureOut">
              <a:rPr lang="id-ID" smtClean="0"/>
              <a:t>09/01/2021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CC371-977D-4373-AC11-0E5F9C4CA6EC}" type="slidenum">
              <a:rPr lang="id-ID" smtClean="0"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817B49A-4276-49BB-B457-11023544103A}" type="datetimeFigureOut">
              <a:rPr lang="id-ID" smtClean="0"/>
              <a:t>09/01/2021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D1CC371-977D-4373-AC11-0E5F9C4CA6EC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B49A-4276-49BB-B457-11023544103A}" type="datetimeFigureOut">
              <a:rPr lang="id-ID" smtClean="0"/>
              <a:t>09/01/2021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CC371-977D-4373-AC11-0E5F9C4CA6EC}" type="slidenum">
              <a:rPr lang="id-ID" smtClean="0"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B49A-4276-49BB-B457-11023544103A}" type="datetimeFigureOut">
              <a:rPr lang="id-ID" smtClean="0"/>
              <a:t>09/01/2021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CC371-977D-4373-AC11-0E5F9C4CA6EC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B49A-4276-49BB-B457-11023544103A}" type="datetimeFigureOut">
              <a:rPr lang="id-ID" smtClean="0"/>
              <a:t>09/01/2021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CC371-977D-4373-AC11-0E5F9C4CA6EC}" type="slidenum">
              <a:rPr lang="id-ID" smtClean="0"/>
              <a:t>‹#›</a:t>
            </a:fld>
            <a:endParaRPr lang="id-ID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B49A-4276-49BB-B457-11023544103A}" type="datetimeFigureOut">
              <a:rPr lang="id-ID" smtClean="0"/>
              <a:t>09/01/2021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CC371-977D-4373-AC11-0E5F9C4CA6EC}" type="slidenum">
              <a:rPr lang="id-ID" smtClean="0"/>
              <a:t>‹#›</a:t>
            </a:fld>
            <a:endParaRPr lang="id-ID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B49A-4276-49BB-B457-11023544103A}" type="datetimeFigureOut">
              <a:rPr lang="id-ID" smtClean="0"/>
              <a:t>09/01/2021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CC371-977D-4373-AC11-0E5F9C4CA6EC}" type="slidenum">
              <a:rPr lang="id-ID" smtClean="0"/>
              <a:t>‹#›</a:t>
            </a:fld>
            <a:endParaRPr lang="id-ID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B49A-4276-49BB-B457-11023544103A}" type="datetimeFigureOut">
              <a:rPr lang="id-ID" smtClean="0"/>
              <a:t>09/01/2021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CC371-977D-4373-AC11-0E5F9C4CA6EC}" type="slidenum">
              <a:rPr lang="id-ID" smtClean="0"/>
              <a:t>‹#›</a:t>
            </a:fld>
            <a:endParaRPr lang="id-ID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817B49A-4276-49BB-B457-11023544103A}" type="datetimeFigureOut">
              <a:rPr lang="id-ID" smtClean="0"/>
              <a:t>09/01/2021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D1CC371-977D-4373-AC11-0E5F9C4CA6EC}" type="slidenum">
              <a:rPr lang="id-ID" smtClean="0"/>
              <a:t>‹#›</a:t>
            </a:fld>
            <a:endParaRPr lang="id-ID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rial Rounded MT Bold" pitchFamily="34" charset="0"/>
                <a:cs typeface="Times New Roman" pitchFamily="18" charset="0"/>
              </a:rPr>
              <a:t>Supply Chain Management</a:t>
            </a: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>
                <a:latin typeface="Arial Rounded MT Bold" pitchFamily="34" charset="0"/>
                <a:cs typeface="Times New Roman" pitchFamily="18" charset="0"/>
              </a:rPr>
              <a:t>PENGUKURAN KINERJA SCM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74882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456152"/>
          </a:xfrm>
        </p:spPr>
        <p:txBody>
          <a:bodyPr/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dirty="0" err="1" smtClean="0"/>
              <a:t>Kebanyakan</a:t>
            </a:r>
            <a:r>
              <a:rPr lang="en-US" dirty="0" smtClean="0"/>
              <a:t> metric </a:t>
            </a:r>
            <a:r>
              <a:rPr lang="en-US" dirty="0" err="1" smtClean="0"/>
              <a:t>finansial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(ROI, net profit per employee)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Predictive metric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prevent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perbaikan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12304"/>
          </a:xfrm>
        </p:spPr>
        <p:txBody>
          <a:bodyPr/>
          <a:lstStyle/>
          <a:p>
            <a:r>
              <a:rPr lang="en-US" b="1" dirty="0" err="1" smtClean="0"/>
              <a:t>Fokus</a:t>
            </a:r>
            <a:r>
              <a:rPr lang="en-US" b="1" dirty="0" smtClean="0"/>
              <a:t> </a:t>
            </a:r>
            <a:r>
              <a:rPr lang="en-US" b="1" dirty="0" err="1" smtClean="0"/>
              <a:t>Metrik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2171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/>
          <a:lstStyle/>
          <a:p>
            <a:r>
              <a:rPr lang="en-US" b="1" dirty="0" smtClean="0"/>
              <a:t>TIPOLOGI METRIC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57852210"/>
              </p:ext>
            </p:extLst>
          </p:nvPr>
        </p:nvGraphicFramePr>
        <p:xfrm>
          <a:off x="1600200" y="2352268"/>
          <a:ext cx="5715000" cy="251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00"/>
                <a:gridCol w="2857500"/>
              </a:tblGrid>
              <a:tr h="1257300">
                <a:tc>
                  <a:txBody>
                    <a:bodyPr/>
                    <a:lstStyle/>
                    <a:p>
                      <a:r>
                        <a:rPr lang="en-US" dirty="0" smtClean="0"/>
                        <a:t>ROA (Return on Assets)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Biaya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lembur</a:t>
                      </a:r>
                      <a:r>
                        <a:rPr lang="en-US" dirty="0" smtClean="0"/>
                        <a:t> per Jam </a:t>
                      </a:r>
                      <a:r>
                        <a:rPr lang="en-US" dirty="0" err="1" smtClean="0"/>
                        <a:t>orang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untuk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memprediksi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kekurangan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anggaran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1257300">
                <a:tc>
                  <a:txBody>
                    <a:bodyPr/>
                    <a:lstStyle/>
                    <a:p>
                      <a:r>
                        <a:rPr lang="en-US" dirty="0" smtClean="0"/>
                        <a:t>Lead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Jumlah</a:t>
                      </a:r>
                      <a:r>
                        <a:rPr lang="en-US" dirty="0" smtClean="0"/>
                        <a:t> sub-</a:t>
                      </a:r>
                      <a:r>
                        <a:rPr lang="en-US" dirty="0" err="1" smtClean="0"/>
                        <a:t>proses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set-up (</a:t>
                      </a:r>
                      <a:r>
                        <a:rPr lang="en-US" dirty="0" err="1" smtClean="0"/>
                        <a:t>untuk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memprediksi</a:t>
                      </a:r>
                      <a:r>
                        <a:rPr lang="en-US" dirty="0" smtClean="0"/>
                        <a:t> lead time)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63688" y="1895068"/>
            <a:ext cx="1741512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OUTCOME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860032" y="1895068"/>
            <a:ext cx="1760984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PREDICTIVE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3266668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METRIC FOCUS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452320" y="2580868"/>
            <a:ext cx="169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FINANSIAL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452320" y="3876268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NON FINANSIAL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248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54029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Metric Sets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124744"/>
            <a:ext cx="8229600" cy="4937760"/>
          </a:xfrm>
        </p:spPr>
        <p:txBody>
          <a:bodyPr>
            <a:noAutofit/>
          </a:bodyPr>
          <a:lstStyle/>
          <a:p>
            <a:pPr algn="just"/>
            <a:r>
              <a:rPr lang="en-US" altLang="id-ID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Kumpulan </a:t>
            </a:r>
            <a:r>
              <a:rPr lang="en-US" altLang="id-ID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alt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US" alt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metrik</a:t>
            </a:r>
            <a:r>
              <a:rPr lang="en-US" alt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membentuk</a:t>
            </a:r>
            <a:r>
              <a:rPr lang="en-US" alt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 metric sets. Kumpulan </a:t>
            </a:r>
            <a:r>
              <a:rPr lang="en-US" altLang="id-ID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alt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diperlukan</a:t>
            </a:r>
            <a:r>
              <a:rPr lang="en-US" alt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alt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memberikan</a:t>
            </a:r>
            <a:r>
              <a:rPr lang="en-US" alt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informasi</a:t>
            </a:r>
            <a:r>
              <a:rPr lang="en-US" alt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kinerja</a:t>
            </a:r>
            <a:r>
              <a:rPr lang="en-US" alt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alt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 sub-</a:t>
            </a:r>
            <a:r>
              <a:rPr lang="en-US" altLang="id-ID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sistem</a:t>
            </a:r>
            <a:r>
              <a:rPr lang="en-US" alt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Kumpulan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metrics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membentuk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metric set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Kumpulan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memberikan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info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kinerja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subsistem</a:t>
            </a:r>
            <a:endParaRPr lang="en-US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Contoh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kinerja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persediaan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cukup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dijelaskan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oleh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metrik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Ongkos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simpan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, turnover,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akurasi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pencatatan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persediaan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en-US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Tujuan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ditetapkan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level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tinggi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terwujud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didukung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oleh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metrik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ada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masing-masing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proses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supply chain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Sistem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pengukuran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kinerja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juga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jembatan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koordinasi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antar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metrik</a:t>
            </a:r>
            <a:endParaRPr lang="en-US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koordinasi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konflik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antar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proses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maupun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dihindarkan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6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/>
          <a:lstStyle/>
          <a:p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Dalam</a:t>
            </a:r>
            <a:r>
              <a:rPr lang="en-US" dirty="0" smtClean="0"/>
              <a:t> supply chain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menghendaki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integrasi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endParaRPr lang="en-US" dirty="0" smtClean="0"/>
          </a:p>
          <a:p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semestinya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endParaRPr lang="en-US" dirty="0" smtClean="0"/>
          </a:p>
          <a:p>
            <a:r>
              <a:rPr lang="en-US" dirty="0" err="1" smtClean="0"/>
              <a:t>Proses</a:t>
            </a:r>
            <a:r>
              <a:rPr lang="en-US" dirty="0" smtClean="0"/>
              <a:t>: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yang </a:t>
            </a:r>
            <a:r>
              <a:rPr lang="en-US" dirty="0" err="1" smtClean="0"/>
              <a:t>melintasi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, </a:t>
            </a:r>
            <a:r>
              <a:rPr lang="en-US" dirty="0" err="1" smtClean="0"/>
              <a:t>memiliki</a:t>
            </a:r>
            <a:r>
              <a:rPr lang="en-US" dirty="0" smtClean="0"/>
              <a:t> 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input </a:t>
            </a:r>
            <a:r>
              <a:rPr lang="en-US" dirty="0" err="1" smtClean="0"/>
              <a:t>dan</a:t>
            </a:r>
            <a:r>
              <a:rPr lang="en-US" dirty="0" smtClean="0"/>
              <a:t> output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endParaRPr lang="en-US" dirty="0" smtClean="0"/>
          </a:p>
          <a:p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input,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penambahan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64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/>
          <a:lstStyle/>
          <a:p>
            <a:r>
              <a:rPr lang="en-US" dirty="0" err="1" smtClean="0"/>
              <a:t>Metrik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Supply Chain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55576" y="1556792"/>
            <a:ext cx="3048000" cy="4525963"/>
          </a:xfrm>
        </p:spPr>
        <p:txBody>
          <a:bodyPr>
            <a:normAutofit/>
          </a:bodyPr>
          <a:lstStyle/>
          <a:p>
            <a:pPr marL="514350" indent="-514350">
              <a:buClrTx/>
              <a:buSzPct val="94000"/>
              <a:buFont typeface="+mj-lt"/>
              <a:buAutoNum type="arabicPeriod"/>
            </a:pPr>
            <a:r>
              <a:rPr lang="en-US" dirty="0" err="1" smtClean="0"/>
              <a:t>Ongkos</a:t>
            </a:r>
            <a:endParaRPr lang="en-US" dirty="0" smtClean="0"/>
          </a:p>
          <a:p>
            <a:pPr marL="514350" indent="-514350">
              <a:buClrTx/>
              <a:buSzPct val="94000"/>
              <a:buFont typeface="+mj-lt"/>
              <a:buAutoNum type="arabicPeriod"/>
            </a:pPr>
            <a:r>
              <a:rPr lang="en-US" dirty="0" err="1" smtClean="0"/>
              <a:t>Waktu</a:t>
            </a:r>
            <a:r>
              <a:rPr lang="en-US" dirty="0" smtClean="0"/>
              <a:t> </a:t>
            </a:r>
          </a:p>
          <a:p>
            <a:pPr marL="514350" indent="-514350">
              <a:buClrTx/>
              <a:buSzPct val="94000"/>
              <a:buFont typeface="+mj-lt"/>
              <a:buAutoNum type="arabicPeriod"/>
            </a:pPr>
            <a:r>
              <a:rPr lang="en-US" dirty="0" err="1" smtClean="0"/>
              <a:t>Kapasitas</a:t>
            </a:r>
            <a:endParaRPr lang="en-US" dirty="0" smtClean="0"/>
          </a:p>
          <a:p>
            <a:pPr marL="514350" indent="-514350">
              <a:buClrTx/>
              <a:buSzPct val="94000"/>
              <a:buFont typeface="+mj-lt"/>
              <a:buAutoNum type="arabicPeriod"/>
            </a:pPr>
            <a:r>
              <a:rPr lang="en-US" dirty="0" err="1" smtClean="0"/>
              <a:t>Kapabilitas</a:t>
            </a:r>
            <a:endParaRPr lang="en-US" dirty="0" smtClean="0"/>
          </a:p>
          <a:p>
            <a:pPr marL="514350" indent="-514350">
              <a:buClrTx/>
              <a:buSzPct val="94000"/>
              <a:buFont typeface="+mj-lt"/>
              <a:buAutoNum type="arabicPeriod"/>
            </a:pPr>
            <a:r>
              <a:rPr lang="en-US" dirty="0" err="1" smtClean="0"/>
              <a:t>Produktivitas</a:t>
            </a:r>
            <a:endParaRPr lang="en-US" dirty="0" smtClean="0"/>
          </a:p>
          <a:p>
            <a:pPr marL="514350" indent="-514350">
              <a:buClrTx/>
              <a:buSzPct val="94000"/>
              <a:buFont typeface="+mj-lt"/>
              <a:buAutoNum type="arabicPeriod"/>
            </a:pPr>
            <a:r>
              <a:rPr lang="en-US" dirty="0" err="1" smtClean="0"/>
              <a:t>Utilisasi</a:t>
            </a:r>
            <a:endParaRPr lang="en-US" dirty="0" smtClean="0"/>
          </a:p>
          <a:p>
            <a:pPr marL="514350" indent="-514350">
              <a:buClrTx/>
              <a:buSzPct val="94000"/>
              <a:buFont typeface="+mj-lt"/>
              <a:buAutoNum type="arabicPeriod"/>
            </a:pPr>
            <a:r>
              <a:rPr lang="en-US" dirty="0" smtClean="0"/>
              <a:t>Outcome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12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412137" cy="2832050"/>
          </a:xfrm>
        </p:spPr>
        <p:txBody>
          <a:bodyPr>
            <a:normAutofit/>
          </a:bodyPr>
          <a:lstStyle/>
          <a:p>
            <a:pPr marL="0" indent="0" algn="just" eaLnBrk="1" hangingPunct="1">
              <a:buFont typeface="Arial" charset="0"/>
              <a:buNone/>
            </a:pPr>
            <a:r>
              <a:rPr lang="en-US" altLang="id-ID" sz="2400" dirty="0" err="1" smtClean="0">
                <a:cs typeface="Times New Roman" pitchFamily="18" charset="0"/>
              </a:rPr>
              <a:t>Suatu</a:t>
            </a:r>
            <a:r>
              <a:rPr lang="en-US" altLang="id-ID" sz="2400" dirty="0" smtClean="0">
                <a:cs typeface="Times New Roman" pitchFamily="18" charset="0"/>
              </a:rPr>
              <a:t> proses </a:t>
            </a:r>
            <a:r>
              <a:rPr lang="en-US" altLang="id-ID" sz="2400" dirty="0" err="1" smtClean="0">
                <a:cs typeface="Times New Roman" pitchFamily="18" charset="0"/>
              </a:rPr>
              <a:t>atau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aktivitas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membutuhkan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sumber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daya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sebagai</a:t>
            </a:r>
            <a:r>
              <a:rPr lang="en-US" altLang="id-ID" sz="2400" dirty="0" smtClean="0">
                <a:cs typeface="Times New Roman" pitchFamily="18" charset="0"/>
              </a:rPr>
              <a:t> input, </a:t>
            </a:r>
            <a:r>
              <a:rPr lang="en-US" altLang="id-ID" sz="2400" dirty="0" err="1" smtClean="0">
                <a:cs typeface="Times New Roman" pitchFamily="18" charset="0"/>
              </a:rPr>
              <a:t>melakukan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penambahan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nilai</a:t>
            </a:r>
            <a:r>
              <a:rPr lang="en-US" altLang="id-ID" sz="2400" dirty="0" smtClean="0">
                <a:cs typeface="Times New Roman" pitchFamily="18" charset="0"/>
              </a:rPr>
              <a:t> (add value) </a:t>
            </a:r>
            <a:r>
              <a:rPr lang="en-US" altLang="id-ID" sz="2400" dirty="0" err="1" smtClean="0">
                <a:cs typeface="Times New Roman" pitchFamily="18" charset="0"/>
              </a:rPr>
              <a:t>terhadap</a:t>
            </a:r>
            <a:r>
              <a:rPr lang="en-US" altLang="id-ID" sz="2400" dirty="0" smtClean="0">
                <a:cs typeface="Times New Roman" pitchFamily="18" charset="0"/>
              </a:rPr>
              <a:t> input </a:t>
            </a:r>
            <a:r>
              <a:rPr lang="en-US" altLang="id-ID" sz="2400" dirty="0" err="1" smtClean="0">
                <a:cs typeface="Times New Roman" pitchFamily="18" charset="0"/>
              </a:rPr>
              <a:t>tersebut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sehingga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menghasilkan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keluaran</a:t>
            </a:r>
            <a:r>
              <a:rPr lang="en-US" altLang="id-ID" sz="2400" dirty="0" smtClean="0">
                <a:cs typeface="Times New Roman" pitchFamily="18" charset="0"/>
              </a:rPr>
              <a:t> yang </a:t>
            </a:r>
            <a:r>
              <a:rPr lang="en-US" altLang="id-ID" sz="2400" dirty="0" err="1" smtClean="0">
                <a:cs typeface="Times New Roman" pitchFamily="18" charset="0"/>
              </a:rPr>
              <a:t>sesuai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dengan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keinginan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pelanggan</a:t>
            </a:r>
            <a:r>
              <a:rPr lang="en-US" altLang="id-ID" sz="2400" dirty="0" smtClean="0">
                <a:cs typeface="Times New Roman" pitchFamily="18" charset="0"/>
              </a:rPr>
              <a:t>. </a:t>
            </a:r>
            <a:r>
              <a:rPr lang="en-US" altLang="id-ID" sz="2400" dirty="0" err="1" smtClean="0">
                <a:cs typeface="Times New Roman" pitchFamily="18" charset="0"/>
              </a:rPr>
              <a:t>Dengan</a:t>
            </a:r>
            <a:r>
              <a:rPr lang="en-US" altLang="id-ID" sz="2400" dirty="0" smtClean="0">
                <a:cs typeface="Times New Roman" pitchFamily="18" charset="0"/>
              </a:rPr>
              <a:t> kata lain, </a:t>
            </a:r>
            <a:r>
              <a:rPr lang="en-US" altLang="id-ID" sz="2400" dirty="0" err="1" smtClean="0">
                <a:cs typeface="Times New Roman" pitchFamily="18" charset="0"/>
              </a:rPr>
              <a:t>setiap</a:t>
            </a:r>
            <a:r>
              <a:rPr lang="en-US" altLang="id-ID" sz="2400" dirty="0" smtClean="0">
                <a:cs typeface="Times New Roman" pitchFamily="18" charset="0"/>
              </a:rPr>
              <a:t> proses </a:t>
            </a:r>
            <a:r>
              <a:rPr lang="en-US" altLang="id-ID" sz="2400" dirty="0" err="1" smtClean="0">
                <a:cs typeface="Times New Roman" pitchFamily="18" charset="0"/>
              </a:rPr>
              <a:t>dan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aktivitas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membutuhkan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biaya</a:t>
            </a:r>
            <a:r>
              <a:rPr lang="en-US" altLang="id-ID" sz="2400" dirty="0" smtClean="0">
                <a:cs typeface="Times New Roman" pitchFamily="18" charset="0"/>
              </a:rPr>
              <a:t> (</a:t>
            </a:r>
            <a:r>
              <a:rPr lang="en-US" altLang="id-ID" sz="2400" dirty="0" err="1" smtClean="0">
                <a:cs typeface="Times New Roman" pitchFamily="18" charset="0"/>
              </a:rPr>
              <a:t>karena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mengkonsumsi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sumber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daya</a:t>
            </a:r>
            <a:r>
              <a:rPr lang="en-US" altLang="id-ID" sz="2400" dirty="0" smtClean="0">
                <a:cs typeface="Times New Roman" pitchFamily="18" charset="0"/>
              </a:rPr>
              <a:t>) </a:t>
            </a:r>
            <a:r>
              <a:rPr lang="en-US" altLang="id-ID" sz="2400" dirty="0" err="1" smtClean="0">
                <a:cs typeface="Times New Roman" pitchFamily="18" charset="0"/>
              </a:rPr>
              <a:t>dan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menciptakan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nilai</a:t>
            </a:r>
            <a:r>
              <a:rPr lang="en-US" altLang="id-ID" sz="2400" dirty="0" smtClean="0">
                <a:cs typeface="Times New Roman" pitchFamily="18" charset="0"/>
              </a:rPr>
              <a:t>.</a:t>
            </a:r>
          </a:p>
          <a:p>
            <a:pPr marL="0" indent="0" algn="just" eaLnBrk="1" hangingPunct="1">
              <a:buFont typeface="Arial" charset="0"/>
              <a:buNone/>
            </a:pPr>
            <a:endParaRPr lang="en-US" altLang="id-ID" sz="2400" dirty="0" smtClean="0">
              <a:cs typeface="Times New Roman" pitchFamily="18" charset="0"/>
            </a:endParaRP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437112"/>
            <a:ext cx="600075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6529" y="116632"/>
            <a:ext cx="8229600" cy="756320"/>
          </a:xfrm>
        </p:spPr>
        <p:txBody>
          <a:bodyPr/>
          <a:lstStyle/>
          <a:p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411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323528" y="1628800"/>
            <a:ext cx="8568952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en-US" altLang="id-ID" sz="2400" b="1" dirty="0" err="1">
                <a:latin typeface="Sitka Heading" panose="02000505000000020004" pitchFamily="2" charset="0"/>
                <a:cs typeface="Times New Roman" pitchFamily="18" charset="0"/>
              </a:rPr>
              <a:t>Langkah</a:t>
            </a:r>
            <a:r>
              <a:rPr lang="en-US" altLang="id-ID" sz="2400" b="1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b="1" dirty="0" err="1">
                <a:latin typeface="Sitka Heading" panose="02000505000000020004" pitchFamily="2" charset="0"/>
                <a:cs typeface="Times New Roman" pitchFamily="18" charset="0"/>
              </a:rPr>
              <a:t>perancangan</a:t>
            </a:r>
            <a:r>
              <a:rPr lang="en-US" altLang="id-ID" sz="2400" b="1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b="1" dirty="0" err="1">
                <a:latin typeface="Sitka Heading" panose="02000505000000020004" pitchFamily="2" charset="0"/>
                <a:cs typeface="Times New Roman" pitchFamily="18" charset="0"/>
              </a:rPr>
              <a:t>sistem</a:t>
            </a:r>
            <a:r>
              <a:rPr lang="en-US" altLang="id-ID" sz="2400" b="1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b="1" dirty="0" err="1">
                <a:latin typeface="Sitka Heading" panose="02000505000000020004" pitchFamily="2" charset="0"/>
                <a:cs typeface="Times New Roman" pitchFamily="18" charset="0"/>
              </a:rPr>
              <a:t>pengukuran</a:t>
            </a:r>
            <a:r>
              <a:rPr lang="en-US" altLang="id-ID" sz="2400" b="1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b="1" dirty="0" err="1">
                <a:latin typeface="Sitka Heading" panose="02000505000000020004" pitchFamily="2" charset="0"/>
                <a:cs typeface="Times New Roman" pitchFamily="18" charset="0"/>
              </a:rPr>
              <a:t>kinerja</a:t>
            </a:r>
            <a:r>
              <a:rPr lang="en-US" altLang="id-ID" sz="2400" b="1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b="1" dirty="0" err="1">
                <a:latin typeface="Sitka Heading" panose="02000505000000020004" pitchFamily="2" charset="0"/>
                <a:cs typeface="Times New Roman" pitchFamily="18" charset="0"/>
              </a:rPr>
              <a:t>berdasarkan</a:t>
            </a:r>
            <a:r>
              <a:rPr lang="en-US" altLang="id-ID" sz="2400" b="1" dirty="0">
                <a:latin typeface="Sitka Heading" panose="02000505000000020004" pitchFamily="2" charset="0"/>
                <a:cs typeface="Times New Roman" pitchFamily="18" charset="0"/>
              </a:rPr>
              <a:t> proses : 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id-ID" sz="2400" b="1" dirty="0" smtClean="0">
                <a:latin typeface="Sitka Heading" panose="02000505000000020004" pitchFamily="2" charset="0"/>
                <a:cs typeface="Times New Roman" pitchFamily="18" charset="0"/>
              </a:rPr>
              <a:t>A. </a:t>
            </a:r>
            <a:r>
              <a:rPr lang="en-US" altLang="id-ID" sz="2400" b="1" dirty="0" err="1" smtClean="0">
                <a:latin typeface="Sitka Heading" panose="02000505000000020004" pitchFamily="2" charset="0"/>
                <a:cs typeface="Times New Roman" pitchFamily="18" charset="0"/>
              </a:rPr>
              <a:t>Indentifikasi</a:t>
            </a:r>
            <a:r>
              <a:rPr lang="en-US" altLang="id-ID" sz="2400" b="1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b="1" dirty="0" err="1">
                <a:latin typeface="Sitka Heading" panose="02000505000000020004" pitchFamily="2" charset="0"/>
                <a:cs typeface="Times New Roman" pitchFamily="18" charset="0"/>
              </a:rPr>
              <a:t>dan</a:t>
            </a:r>
            <a:r>
              <a:rPr lang="en-US" altLang="id-ID" sz="2400" b="1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b="1" dirty="0" err="1">
                <a:latin typeface="Sitka Heading" panose="02000505000000020004" pitchFamily="2" charset="0"/>
                <a:cs typeface="Times New Roman" pitchFamily="18" charset="0"/>
              </a:rPr>
              <a:t>hubungkan</a:t>
            </a:r>
            <a:r>
              <a:rPr lang="en-US" altLang="id-ID" sz="2400" b="1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b="1" dirty="0" err="1">
                <a:latin typeface="Sitka Heading" panose="02000505000000020004" pitchFamily="2" charset="0"/>
                <a:cs typeface="Times New Roman" pitchFamily="18" charset="0"/>
              </a:rPr>
              <a:t>semua</a:t>
            </a:r>
            <a:r>
              <a:rPr lang="en-US" altLang="id-ID" sz="2400" b="1" dirty="0">
                <a:latin typeface="Sitka Heading" panose="02000505000000020004" pitchFamily="2" charset="0"/>
                <a:cs typeface="Times New Roman" pitchFamily="18" charset="0"/>
              </a:rPr>
              <a:t> proses yang </a:t>
            </a:r>
            <a:r>
              <a:rPr lang="en-US" altLang="id-ID" sz="2400" b="1" dirty="0" err="1">
                <a:latin typeface="Sitka Heading" panose="02000505000000020004" pitchFamily="2" charset="0"/>
                <a:cs typeface="Times New Roman" pitchFamily="18" charset="0"/>
              </a:rPr>
              <a:t>terlibat</a:t>
            </a:r>
            <a:r>
              <a:rPr lang="en-US" altLang="id-ID" sz="2400" b="1" dirty="0">
                <a:latin typeface="Sitka Heading" panose="02000505000000020004" pitchFamily="2" charset="0"/>
                <a:cs typeface="Times New Roman" pitchFamily="18" charset="0"/>
              </a:rPr>
              <a:t>.</a:t>
            </a:r>
          </a:p>
          <a:p>
            <a:pPr algn="just" eaLnBrk="1" hangingPunct="1">
              <a:spcBef>
                <a:spcPts val="1200"/>
              </a:spcBef>
            </a:pP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Proses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baik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yang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terjadi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di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dalam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maupun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di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luar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organisasi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.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Tentunya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disini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perlu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dipilih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terlebih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dahulu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domain proses yang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spesifik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.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Misalnya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, proses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pengadaan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dan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transportasi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, proses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pemenuhan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pesanan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dari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pelanggan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, proses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perancangan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produk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baru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dan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>
                <a:latin typeface="Sitka Heading" panose="02000505000000020004" pitchFamily="2" charset="0"/>
                <a:cs typeface="Times New Roman" pitchFamily="18" charset="0"/>
              </a:rPr>
              <a:t>sebagainya</a:t>
            </a:r>
            <a:r>
              <a:rPr lang="en-US" altLang="id-ID" sz="2400" dirty="0">
                <a:latin typeface="Sitka Heading" panose="02000505000000020004" pitchFamily="2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6529" y="116632"/>
            <a:ext cx="8229600" cy="756320"/>
          </a:xfrm>
        </p:spPr>
        <p:txBody>
          <a:bodyPr/>
          <a:lstStyle/>
          <a:p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33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1520" y="1196752"/>
            <a:ext cx="8534152" cy="4439394"/>
          </a:xfrm>
        </p:spPr>
        <p:txBody>
          <a:bodyPr rtlCol="0">
            <a:noAutofit/>
          </a:bodyPr>
          <a:lstStyle/>
          <a:p>
            <a:pPr algn="just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Definisikan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batasi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proses inti.</a:t>
            </a:r>
          </a:p>
          <a:p>
            <a:pPr marL="0" indent="0" algn="just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Definisi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batasan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supply chain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membutuhkan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perhatian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Di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samping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semuanya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tambah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tahap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b-NO" sz="2200" dirty="0" smtClean="0">
                <a:latin typeface="Times New Roman" pitchFamily="18" charset="0"/>
                <a:cs typeface="Times New Roman" pitchFamily="18" charset="0"/>
              </a:rPr>
              <a:t>perlu didefinisikan proses-proses inti serta batasan sampai di mana proses-proses tersebut akan dianalisis.</a:t>
            </a:r>
          </a:p>
          <a:p>
            <a:pPr algn="just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Tentukan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misi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inti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66700" indent="-266700" algn="just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Misi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tiap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jelas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misi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pengadaan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membeli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material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supplier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produksi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berlangsung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lancar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jawabnya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diwujudkan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pernyataan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detail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pasokan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berkesinambungan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harga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murah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bagus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meminimumkan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investasi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persediaan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memelihara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supply base,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menjalin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pemasok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16529" y="116632"/>
            <a:ext cx="8229600" cy="756320"/>
          </a:xfrm>
        </p:spPr>
        <p:txBody>
          <a:bodyPr/>
          <a:lstStyle/>
          <a:p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645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1196752"/>
            <a:ext cx="8715375" cy="5375498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i-FI" sz="2600" b="1" dirty="0" smtClean="0">
                <a:latin typeface="Times New Roman" pitchFamily="18" charset="0"/>
                <a:cs typeface="Times New Roman" pitchFamily="18" charset="0"/>
              </a:rPr>
              <a:t>2. Uraikan dan identifikasi sub-proses.</a:t>
            </a:r>
          </a:p>
          <a:p>
            <a:pPr marL="547688" lvl="1" indent="-273050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proses inti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agregasi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sejumlah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sub-proses.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nb-NO" sz="2300" dirty="0" smtClean="0">
                <a:latin typeface="Times New Roman" pitchFamily="18" charset="0"/>
                <a:cs typeface="Times New Roman" pitchFamily="18" charset="0"/>
              </a:rPr>
              <a:t>dalam pendekatan proses, setiap proses inti perlu diuraikan menjadi sub-proses yang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menyusunnya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47688" lvl="1" indent="-273050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proses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pembelian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material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melibatkan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sub-proses: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pengecekan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stock yang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penentuan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kuantitas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kebutuhan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pembuatan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pengiriman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PO,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pemrosesan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pesanan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pemasok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pengiriman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receiving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incoming inspection,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gudang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penagihan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pembayar</a:t>
            </a:r>
            <a:r>
              <a:rPr lang="en-US" sz="2500" dirty="0" err="1" smtClean="0"/>
              <a:t>an</a:t>
            </a:r>
            <a:r>
              <a:rPr lang="en-US" sz="2500" dirty="0" smtClean="0"/>
              <a:t>.</a:t>
            </a:r>
          </a:p>
          <a:p>
            <a:pPr marL="547688" lvl="1" indent="-273050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sub-proses di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membutuhkan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keterlibatan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16529" y="116632"/>
            <a:ext cx="8229600" cy="756320"/>
          </a:xfrm>
        </p:spPr>
        <p:txBody>
          <a:bodyPr/>
          <a:lstStyle/>
          <a:p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727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323527" y="1340768"/>
            <a:ext cx="8677597" cy="5302920"/>
          </a:xfrm>
        </p:spPr>
        <p:txBody>
          <a:bodyPr>
            <a:normAutofit lnSpcReduction="10000"/>
          </a:bodyPr>
          <a:lstStyle/>
          <a:p>
            <a:pPr algn="just" eaLnBrk="1" hangingPunct="1">
              <a:spcBef>
                <a:spcPts val="1200"/>
              </a:spcBef>
              <a:buFont typeface="Arial" charset="0"/>
              <a:buNone/>
            </a:pPr>
            <a:r>
              <a:rPr lang="nb-NO" altLang="id-ID" sz="2600" b="1" dirty="0" smtClean="0">
                <a:latin typeface="Times New Roman" pitchFamily="18" charset="0"/>
                <a:cs typeface="Times New Roman" pitchFamily="18" charset="0"/>
              </a:rPr>
              <a:t>3. Tentukan tanggung jawab dan fungsi sub-proses.</a:t>
            </a:r>
          </a:p>
          <a:p>
            <a:pPr marL="341313" indent="-341313" algn="just" eaLnBrk="1" hangingPunct="1">
              <a:spcBef>
                <a:spcPts val="1200"/>
              </a:spcBef>
              <a:buFont typeface="Arial" charset="0"/>
              <a:buNone/>
            </a:pP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halnya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proses-proses inti,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sub-proses juga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terdefinisi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jelas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Tentu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saja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tiap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sub-proses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operasional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spesifik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dibandingkan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proses-proses inti.</a:t>
            </a:r>
          </a:p>
          <a:p>
            <a:pPr algn="just" eaLnBrk="1" hangingPunct="1">
              <a:spcBef>
                <a:spcPts val="1200"/>
              </a:spcBef>
              <a:buFont typeface="Arial" charset="0"/>
              <a:buNone/>
            </a:pPr>
            <a:r>
              <a:rPr lang="en-US" altLang="id-ID" sz="26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altLang="id-ID" sz="2600" b="1" dirty="0" err="1" smtClean="0">
                <a:latin typeface="Times New Roman" pitchFamily="18" charset="0"/>
                <a:cs typeface="Times New Roman" pitchFamily="18" charset="0"/>
              </a:rPr>
              <a:t>Uraikan</a:t>
            </a:r>
            <a:r>
              <a:rPr lang="en-US" altLang="id-ID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b="1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altLang="id-ID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b="1" dirty="0" err="1" smtClean="0">
                <a:latin typeface="Times New Roman" pitchFamily="18" charset="0"/>
                <a:cs typeface="Times New Roman" pitchFamily="18" charset="0"/>
              </a:rPr>
              <a:t>lanjut</a:t>
            </a:r>
            <a:r>
              <a:rPr lang="en-US" altLang="id-ID" sz="2600" b="1" dirty="0" smtClean="0">
                <a:latin typeface="Times New Roman" pitchFamily="18" charset="0"/>
                <a:cs typeface="Times New Roman" pitchFamily="18" charset="0"/>
              </a:rPr>
              <a:t> sub-proses </a:t>
            </a:r>
            <a:r>
              <a:rPr lang="en-US" altLang="id-ID" sz="2600" b="1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altLang="id-ID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b="1" dirty="0" err="1" smtClean="0"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altLang="id-ID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1313" indent="-341313" algn="just" eaLnBrk="1" hangingPunct="1">
              <a:spcBef>
                <a:spcPts val="1200"/>
              </a:spcBef>
              <a:buFont typeface="Arial" charset="0"/>
              <a:buNone/>
            </a:pP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Langkah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bermanfaat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sub-proses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jadi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terlalu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sulit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diukur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. Di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samping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pemisahan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mana yang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tambah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mana yang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kalau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tiap-tiap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proses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diuraikan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cukup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detail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aktivitas-aktivitas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elementer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16529" y="116632"/>
            <a:ext cx="8229600" cy="756320"/>
          </a:xfrm>
        </p:spPr>
        <p:txBody>
          <a:bodyPr/>
          <a:lstStyle/>
          <a:p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838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Pendahuluan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3312368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>
                <a:cs typeface="Times New Roman" pitchFamily="18" charset="0"/>
              </a:rPr>
              <a:t>Salah </a:t>
            </a:r>
            <a:r>
              <a:rPr lang="en-US" dirty="0" err="1">
                <a:cs typeface="Times New Roman" pitchFamily="18" charset="0"/>
              </a:rPr>
              <a:t>satu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aspek</a:t>
            </a:r>
            <a:r>
              <a:rPr lang="en-US" dirty="0">
                <a:cs typeface="Times New Roman" pitchFamily="18" charset="0"/>
              </a:rPr>
              <a:t> fundamental </a:t>
            </a:r>
            <a:r>
              <a:rPr lang="en-US" dirty="0" err="1">
                <a:cs typeface="Times New Roman" pitchFamily="18" charset="0"/>
              </a:rPr>
              <a:t>dalam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smtClean="0">
                <a:cs typeface="Times New Roman" pitchFamily="18" charset="0"/>
              </a:rPr>
              <a:t>SCM </a:t>
            </a:r>
            <a:r>
              <a:rPr lang="en-US" dirty="0" err="1">
                <a:cs typeface="Times New Roman" pitchFamily="18" charset="0"/>
              </a:rPr>
              <a:t>adalah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manajemen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kinerja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dan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perbaikan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secara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 smtClean="0">
                <a:cs typeface="Times New Roman" pitchFamily="18" charset="0"/>
              </a:rPr>
              <a:t>berkelanjutan</a:t>
            </a:r>
            <a:r>
              <a:rPr lang="en-US" dirty="0" smtClean="0">
                <a:cs typeface="Times New Roman" pitchFamily="18" charset="0"/>
              </a:rPr>
              <a:t> (</a:t>
            </a:r>
            <a:r>
              <a:rPr lang="en-US" i="1" dirty="0" smtClean="0">
                <a:cs typeface="Times New Roman" pitchFamily="18" charset="0"/>
              </a:rPr>
              <a:t>continuous improvement</a:t>
            </a:r>
            <a:r>
              <a:rPr lang="en-US" dirty="0" smtClean="0">
                <a:cs typeface="Times New Roman" pitchFamily="18" charset="0"/>
              </a:rPr>
              <a:t>). 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 err="1" smtClean="0">
                <a:cs typeface="Times New Roman" pitchFamily="18" charset="0"/>
              </a:rPr>
              <a:t>Diperlukan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sistem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pengukuran</a:t>
            </a:r>
            <a:r>
              <a:rPr lang="en-US" dirty="0">
                <a:cs typeface="Times New Roman" pitchFamily="18" charset="0"/>
              </a:rPr>
              <a:t> yang </a:t>
            </a:r>
            <a:r>
              <a:rPr lang="en-US" dirty="0" err="1">
                <a:cs typeface="Times New Roman" pitchFamily="18" charset="0"/>
              </a:rPr>
              <a:t>mampu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mengevaluasi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kinerja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rantai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pasokan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secara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holistik</a:t>
            </a:r>
            <a:r>
              <a:rPr lang="en-US" dirty="0" smtClean="0">
                <a:cs typeface="Times New Roman" pitchFamily="18" charset="0"/>
              </a:rPr>
              <a:t>.</a:t>
            </a:r>
            <a:endParaRPr lang="en-US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8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" y="1196752"/>
            <a:ext cx="8758238" cy="5375498"/>
          </a:xfrm>
        </p:spPr>
        <p:txBody>
          <a:bodyPr rtlCol="0">
            <a:normAutofit/>
          </a:bodyPr>
          <a:lstStyle/>
          <a:p>
            <a:pPr marL="395288" indent="-395288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2600" b="1" dirty="0" smtClean="0">
                <a:latin typeface="Times New Roman" pitchFamily="18" charset="0"/>
                <a:cs typeface="Times New Roman" pitchFamily="18" charset="0"/>
              </a:rPr>
              <a:t>5. Hubungkan target antar hirarki mulai dari proses sampai ke aktivitas.</a:t>
            </a:r>
          </a:p>
          <a:p>
            <a:pPr marL="547688" lvl="1" indent="-273050" algn="just">
              <a:buFont typeface="Wingdings" panose="05000000000000000000" pitchFamily="2" charset="2"/>
              <a:buChar char="§"/>
              <a:defRPr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puncak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target yang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ingin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</a:rPr>
              <a:t>order </a:t>
            </a:r>
            <a:r>
              <a:rPr lang="en-US" sz="2300" i="1" dirty="0" err="1" smtClean="0">
                <a:latin typeface="Times New Roman" pitchFamily="18" charset="0"/>
                <a:cs typeface="Times New Roman" pitchFamily="18" charset="0"/>
              </a:rPr>
              <a:t>fulfilment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</a:rPr>
              <a:t> lead time </a:t>
            </a:r>
            <a:r>
              <a:rPr lang="en-US" sz="2300" i="1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</a:rPr>
              <a:t> 60% </a:t>
            </a:r>
            <a:r>
              <a:rPr lang="en-US" sz="2300" i="1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300" i="1" dirty="0" err="1" smtClean="0">
                <a:latin typeface="Times New Roman" pitchFamily="18" charset="0"/>
                <a:cs typeface="Times New Roman" pitchFamily="18" charset="0"/>
              </a:rPr>
              <a:t>sekarang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</a:rPr>
              <a:t>. Target </a:t>
            </a:r>
            <a:r>
              <a:rPr lang="en-US" sz="2300" i="1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i="1" dirty="0" err="1" smtClean="0">
                <a:latin typeface="Times New Roman" pitchFamily="18" charset="0"/>
                <a:cs typeface="Times New Roman" pitchFamily="18" charset="0"/>
              </a:rPr>
              <a:t>tentu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i="1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diterjemahkan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target-target yang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spesifik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manajer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madya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47688" lvl="1" indent="-273050" algn="just">
              <a:buFont typeface="Wingdings" panose="05000000000000000000" pitchFamily="2" charset="2"/>
              <a:buChar char="§"/>
              <a:defRPr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sub-proses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elementer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terlibat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order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pelanggan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berapa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dibutuhkan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sub-proses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elementer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jelas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langkah-langkah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mencapai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target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memonitor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progress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16529" y="116632"/>
            <a:ext cx="8229600" cy="756320"/>
          </a:xfrm>
        </p:spPr>
        <p:txBody>
          <a:bodyPr/>
          <a:lstStyle/>
          <a:p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352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908720"/>
            <a:ext cx="8352928" cy="4009058"/>
          </a:xfrm>
          <a:noFill/>
        </p:spPr>
      </p:pic>
    </p:spTree>
    <p:extLst>
      <p:ext uri="{BB962C8B-B14F-4D97-AF65-F5344CB8AC3E}">
        <p14:creationId xmlns:p14="http://schemas.microsoft.com/office/powerpoint/2010/main" val="2432943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9409" y="1556792"/>
            <a:ext cx="838357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2200" b="1" dirty="0">
                <a:cs typeface="Times New Roman" pitchFamily="18" charset="0"/>
              </a:rPr>
              <a:t>MODEL PENGUKURAN KINERJA SUPPLY CHAIN</a:t>
            </a:r>
          </a:p>
          <a:p>
            <a:pPr algn="just" fontAlgn="auto"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2200" b="1" dirty="0">
                <a:cs typeface="Times New Roman" pitchFamily="18" charset="0"/>
              </a:rPr>
              <a:t>A. </a:t>
            </a:r>
            <a:r>
              <a:rPr lang="en-US" sz="2200" b="1" dirty="0">
                <a:cs typeface="Times New Roman" pitchFamily="18" charset="0"/>
              </a:rPr>
              <a:t>POA (Performance Of </a:t>
            </a:r>
            <a:r>
              <a:rPr lang="en-US" sz="2200" b="1" dirty="0" smtClean="0">
                <a:cs typeface="Times New Roman" pitchFamily="18" charset="0"/>
              </a:rPr>
              <a:t> Activity</a:t>
            </a:r>
            <a:r>
              <a:rPr lang="en-US" sz="2200" b="1" dirty="0">
                <a:cs typeface="Times New Roman" pitchFamily="18" charset="0"/>
              </a:rPr>
              <a:t>)</a:t>
            </a:r>
          </a:p>
          <a:p>
            <a:pPr algn="just" fontAlgn="auto"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2200" dirty="0" err="1">
                <a:cs typeface="Times New Roman" pitchFamily="18" charset="0"/>
              </a:rPr>
              <a:t>Kinerja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aktivitas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diukur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dalam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berbagai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dimensi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yaitu</a:t>
            </a:r>
            <a:r>
              <a:rPr lang="en-US" sz="2200" dirty="0">
                <a:cs typeface="Times New Roman" pitchFamily="18" charset="0"/>
              </a:rPr>
              <a:t>:</a:t>
            </a:r>
          </a:p>
          <a:p>
            <a:pPr algn="just" fontAlgn="auto"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2200" b="1" dirty="0">
                <a:cs typeface="Times New Roman" pitchFamily="18" charset="0"/>
              </a:rPr>
              <a:t>1. </a:t>
            </a:r>
            <a:r>
              <a:rPr lang="en-US" sz="2200" b="1" dirty="0" err="1">
                <a:cs typeface="Times New Roman" pitchFamily="18" charset="0"/>
              </a:rPr>
              <a:t>Ongkos</a:t>
            </a:r>
            <a:r>
              <a:rPr lang="en-US" sz="2200" b="1" dirty="0">
                <a:cs typeface="Times New Roman" pitchFamily="18" charset="0"/>
              </a:rPr>
              <a:t> yang </a:t>
            </a:r>
            <a:r>
              <a:rPr lang="en-US" sz="2200" b="1" dirty="0" err="1">
                <a:cs typeface="Times New Roman" pitchFamily="18" charset="0"/>
              </a:rPr>
              <a:t>terlibat</a:t>
            </a:r>
            <a:r>
              <a:rPr lang="en-US" sz="2200" b="1" dirty="0">
                <a:cs typeface="Times New Roman" pitchFamily="18" charset="0"/>
              </a:rPr>
              <a:t> </a:t>
            </a:r>
            <a:r>
              <a:rPr lang="en-US" sz="2200" b="1" dirty="0" err="1">
                <a:cs typeface="Times New Roman" pitchFamily="18" charset="0"/>
              </a:rPr>
              <a:t>dalam</a:t>
            </a:r>
            <a:r>
              <a:rPr lang="en-US" sz="2200" b="1" dirty="0">
                <a:cs typeface="Times New Roman" pitchFamily="18" charset="0"/>
              </a:rPr>
              <a:t> </a:t>
            </a:r>
            <a:r>
              <a:rPr lang="en-US" sz="2200" b="1" dirty="0" err="1">
                <a:cs typeface="Times New Roman" pitchFamily="18" charset="0"/>
              </a:rPr>
              <a:t>eksekusi</a:t>
            </a:r>
            <a:r>
              <a:rPr lang="en-US" sz="2200" b="1" dirty="0">
                <a:cs typeface="Times New Roman" pitchFamily="18" charset="0"/>
              </a:rPr>
              <a:t> </a:t>
            </a:r>
            <a:r>
              <a:rPr lang="en-US" sz="2200" b="1" dirty="0" err="1">
                <a:cs typeface="Times New Roman" pitchFamily="18" charset="0"/>
              </a:rPr>
              <a:t>suatu</a:t>
            </a:r>
            <a:r>
              <a:rPr lang="en-US" sz="2200" b="1" dirty="0">
                <a:cs typeface="Times New Roman" pitchFamily="18" charset="0"/>
              </a:rPr>
              <a:t> </a:t>
            </a:r>
            <a:r>
              <a:rPr lang="en-US" sz="2200" b="1" dirty="0" err="1">
                <a:cs typeface="Times New Roman" pitchFamily="18" charset="0"/>
              </a:rPr>
              <a:t>aktivitas</a:t>
            </a:r>
            <a:r>
              <a:rPr lang="en-US" sz="2200" b="1" dirty="0">
                <a:cs typeface="Times New Roman" pitchFamily="18" charset="0"/>
              </a:rPr>
              <a:t>.</a:t>
            </a:r>
          </a:p>
          <a:p>
            <a:pPr marL="266700" algn="just" fontAlgn="auto">
              <a:spcBef>
                <a:spcPts val="1200"/>
              </a:spcBef>
              <a:spcAft>
                <a:spcPts val="0"/>
              </a:spcAft>
              <a:defRPr/>
            </a:pPr>
            <a:r>
              <a:rPr lang="sv-SE" sz="2200" dirty="0">
                <a:cs typeface="Times New Roman" pitchFamily="18" charset="0"/>
              </a:rPr>
              <a:t>Ongkos muncul karena dalam pelaksanaan suatu aktivitas ada sumber daya yang digunakan. </a:t>
            </a:r>
            <a:r>
              <a:rPr lang="en-US" sz="2200" dirty="0" err="1">
                <a:cs typeface="Times New Roman" pitchFamily="18" charset="0"/>
              </a:rPr>
              <a:t>Ongkos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ini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bisa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berasosiasi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dengan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tenaga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kerja</a:t>
            </a:r>
            <a:r>
              <a:rPr lang="en-US" sz="2200" dirty="0">
                <a:cs typeface="Times New Roman" pitchFamily="18" charset="0"/>
              </a:rPr>
              <a:t>, material, </a:t>
            </a:r>
            <a:r>
              <a:rPr lang="en-US" sz="2200" dirty="0" err="1">
                <a:cs typeface="Times New Roman" pitchFamily="18" charset="0"/>
              </a:rPr>
              <a:t>dan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peralatan</a:t>
            </a:r>
            <a:r>
              <a:rPr lang="en-US" sz="2200" dirty="0">
                <a:cs typeface="Times New Roman" pitchFamily="18" charset="0"/>
              </a:rPr>
              <a:t>. </a:t>
            </a:r>
            <a:r>
              <a:rPr lang="en-US" sz="2200" dirty="0" err="1">
                <a:cs typeface="Times New Roman" pitchFamily="18" charset="0"/>
              </a:rPr>
              <a:t>Ongkos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bisa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diukur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dalam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bentuk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absolut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maupun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dalam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ukuran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relatif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terhadap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suatu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nilai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acuan</a:t>
            </a:r>
            <a:r>
              <a:rPr lang="en-US" sz="2200" dirty="0">
                <a:cs typeface="Times New Roman" pitchFamily="18" charset="0"/>
              </a:rPr>
              <a:t>. </a:t>
            </a:r>
            <a:r>
              <a:rPr lang="en-US" sz="2200" dirty="0" err="1">
                <a:cs typeface="Times New Roman" pitchFamily="18" charset="0"/>
              </a:rPr>
              <a:t>Misalnya</a:t>
            </a:r>
            <a:r>
              <a:rPr lang="en-US" sz="2200" dirty="0">
                <a:cs typeface="Times New Roman" pitchFamily="18" charset="0"/>
              </a:rPr>
              <a:t>, </a:t>
            </a:r>
            <a:r>
              <a:rPr lang="en-US" sz="2200" dirty="0" err="1">
                <a:cs typeface="Times New Roman" pitchFamily="18" charset="0"/>
              </a:rPr>
              <a:t>ongkos</a:t>
            </a:r>
            <a:r>
              <a:rPr lang="en-US" sz="2200" dirty="0">
                <a:cs typeface="Times New Roman" pitchFamily="18" charset="0"/>
              </a:rPr>
              <a:t> material </a:t>
            </a:r>
            <a:r>
              <a:rPr lang="en-US" sz="2200" dirty="0" err="1">
                <a:cs typeface="Times New Roman" pitchFamily="18" charset="0"/>
              </a:rPr>
              <a:t>bisa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diukur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dalam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nilai</a:t>
            </a:r>
            <a:r>
              <a:rPr lang="en-US" sz="2200" dirty="0">
                <a:cs typeface="Times New Roman" pitchFamily="18" charset="0"/>
              </a:rPr>
              <a:t> rupiah per </a:t>
            </a:r>
            <a:r>
              <a:rPr lang="en-US" sz="2200" dirty="0" err="1">
                <a:cs typeface="Times New Roman" pitchFamily="18" charset="0"/>
              </a:rPr>
              <a:t>tahun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atau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diukur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relatif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terhadap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nilai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penjualan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dalam</a:t>
            </a:r>
            <a:r>
              <a:rPr lang="en-US" sz="2200" dirty="0">
                <a:cs typeface="Times New Roman" pitchFamily="18" charset="0"/>
              </a:rPr>
              <a:t> </a:t>
            </a:r>
            <a:r>
              <a:rPr lang="en-US" sz="2200" dirty="0" err="1">
                <a:cs typeface="Times New Roman" pitchFamily="18" charset="0"/>
              </a:rPr>
              <a:t>setahun</a:t>
            </a:r>
            <a:r>
              <a:rPr lang="en-US" sz="2200" dirty="0"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338048" y="457048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cs typeface="Times New Roman" pitchFamily="18" charset="0"/>
              </a:rPr>
              <a:t>MODEL PENGUKURAN KINERJA SUPPLY CHAIN</a:t>
            </a: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245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157109" y="1340768"/>
            <a:ext cx="8605875" cy="4845199"/>
          </a:xfrm>
        </p:spPr>
        <p:txBody>
          <a:bodyPr/>
          <a:lstStyle/>
          <a:p>
            <a:pPr marL="346075" indent="-346075" algn="just" eaLnBrk="1" hangingPunct="1">
              <a:buFont typeface="Arial" charset="0"/>
              <a:buNone/>
              <a:tabLst>
                <a:tab pos="346075" algn="l"/>
              </a:tabLst>
            </a:pPr>
            <a:r>
              <a:rPr lang="en-US" altLang="id-ID" sz="2500" b="1" dirty="0" smtClean="0">
                <a:latin typeface="Times New Roman" pitchFamily="18" charset="0"/>
                <a:cs typeface="Times New Roman" pitchFamily="18" charset="0"/>
              </a:rPr>
              <a:t>2.	</a:t>
            </a:r>
            <a:r>
              <a:rPr lang="en-US" altLang="id-ID" sz="2500" b="1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altLang="id-ID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500" b="1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altLang="id-ID" sz="2500" b="1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altLang="id-ID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500" b="1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altLang="id-ID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500" b="1" dirty="0" err="1" smtClean="0">
                <a:latin typeface="Times New Roman" pitchFamily="18" charset="0"/>
                <a:cs typeface="Times New Roman" pitchFamily="18" charset="0"/>
              </a:rPr>
              <a:t>mengerjakan</a:t>
            </a:r>
            <a:r>
              <a:rPr lang="en-US" altLang="id-ID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500" b="1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altLang="id-ID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500" b="1" dirty="0" err="1" smtClean="0"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altLang="id-ID" sz="25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47688" lvl="1" indent="-273050" algn="just">
              <a:buFont typeface="Wingdings" panose="05000000000000000000" pitchFamily="2" charset="2"/>
              <a:buChar char="§"/>
            </a:pP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konteks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supply chain management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terutama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supply chain yang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berkompetisi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kecepatan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respon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Kecepatan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respon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altLang="id-ID" sz="2400" dirty="0" smtClean="0">
                <a:latin typeface="Times New Roman" pitchFamily="18" charset="0"/>
                <a:cs typeface="Times New Roman" pitchFamily="18" charset="0"/>
              </a:rPr>
              <a:t>ditentukan oleh waktu yang dibutuhkan oleh masing-masing aktivitas.</a:t>
            </a:r>
            <a:endParaRPr lang="en-US" alt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47688" lvl="1" indent="-273050" algn="just">
              <a:buFont typeface="Wingdings" panose="05000000000000000000" pitchFamily="2" charset="2"/>
              <a:buChar char="§"/>
            </a:pPr>
            <a:r>
              <a:rPr lang="sv-SE" altLang="id-ID" sz="2400" dirty="0" smtClean="0">
                <a:latin typeface="Times New Roman" pitchFamily="18" charset="0"/>
                <a:cs typeface="Times New Roman" pitchFamily="18" charset="0"/>
              </a:rPr>
              <a:t>Waktu </a:t>
            </a:r>
            <a:r>
              <a:rPr lang="sv-SE" altLang="id-ID" sz="2400" dirty="0" smtClean="0">
                <a:latin typeface="Times New Roman" pitchFamily="18" charset="0"/>
                <a:cs typeface="Times New Roman" pitchFamily="18" charset="0"/>
              </a:rPr>
              <a:t>pengembangan produk baru, waktu pemrosesan pesanan pelanggan, waktu untuk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baku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set-up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produksi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sebagian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Times New Roman" pitchFamily="18" charset="0"/>
                <a:cs typeface="Times New Roman" pitchFamily="18" charset="0"/>
              </a:rPr>
              <a:t>kontributor</a:t>
            </a:r>
            <a:r>
              <a:rPr lang="en-US" alt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200" dirty="0" err="1" smtClean="0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altLang="id-ID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altLang="id-ID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200" dirty="0" err="1" smtClean="0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altLang="id-ID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200" dirty="0" err="1" smtClean="0">
                <a:latin typeface="Times New Roman" pitchFamily="18" charset="0"/>
                <a:cs typeface="Times New Roman" pitchFamily="18" charset="0"/>
              </a:rPr>
              <a:t>kecepatan</a:t>
            </a:r>
            <a:r>
              <a:rPr lang="en-US" altLang="id-ID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200" dirty="0" err="1" smtClean="0">
                <a:latin typeface="Times New Roman" pitchFamily="18" charset="0"/>
                <a:cs typeface="Times New Roman" pitchFamily="18" charset="0"/>
              </a:rPr>
              <a:t>respon</a:t>
            </a:r>
            <a:r>
              <a:rPr lang="en-US" altLang="id-ID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altLang="id-ID" sz="2200" dirty="0" smtClean="0">
                <a:latin typeface="Times New Roman" pitchFamily="18" charset="0"/>
                <a:cs typeface="Times New Roman" pitchFamily="18" charset="0"/>
              </a:rPr>
              <a:t> supply chain.</a:t>
            </a:r>
          </a:p>
        </p:txBody>
      </p:sp>
      <p:sp>
        <p:nvSpPr>
          <p:cNvPr id="3" name="Rectangle 2"/>
          <p:cNvSpPr/>
          <p:nvPr/>
        </p:nvSpPr>
        <p:spPr>
          <a:xfrm>
            <a:off x="338048" y="457048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cs typeface="Times New Roman" pitchFamily="18" charset="0"/>
              </a:rPr>
              <a:t>MODEL PENGUKURAN KINERJA SUPPLY CHAIN</a:t>
            </a: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830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167" y="1340768"/>
            <a:ext cx="8555313" cy="5158904"/>
          </a:xfrm>
        </p:spPr>
        <p:txBody>
          <a:bodyPr rtlCol="0">
            <a:normAutofit fontScale="92500"/>
          </a:bodyPr>
          <a:lstStyle/>
          <a:p>
            <a:pPr algn="just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b="1" dirty="0" smtClean="0">
                <a:cs typeface="Times New Roman" pitchFamily="18" charset="0"/>
              </a:rPr>
              <a:t>3. </a:t>
            </a:r>
            <a:r>
              <a:rPr lang="en-US" sz="2600" b="1" dirty="0" err="1" smtClean="0">
                <a:cs typeface="Times New Roman" pitchFamily="18" charset="0"/>
              </a:rPr>
              <a:t>Kapasitas</a:t>
            </a:r>
            <a:r>
              <a:rPr lang="en-US" sz="2600" b="1" dirty="0" smtClean="0">
                <a:cs typeface="Times New Roman" pitchFamily="18" charset="0"/>
              </a:rPr>
              <a:t>.</a:t>
            </a:r>
          </a:p>
          <a:p>
            <a:pPr lvl="1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2300" dirty="0" err="1" smtClean="0">
                <a:cs typeface="Times New Roman" pitchFamily="18" charset="0"/>
              </a:rPr>
              <a:t>Kapasitas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adalah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ukuran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seberapa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banyak</a:t>
            </a:r>
            <a:r>
              <a:rPr lang="en-US" sz="2300" dirty="0" smtClean="0">
                <a:cs typeface="Times New Roman" pitchFamily="18" charset="0"/>
              </a:rPr>
              <a:t> volume </a:t>
            </a:r>
            <a:r>
              <a:rPr lang="en-US" sz="2300" dirty="0" err="1" smtClean="0">
                <a:cs typeface="Times New Roman" pitchFamily="18" charset="0"/>
              </a:rPr>
              <a:t>pekerjaan</a:t>
            </a:r>
            <a:r>
              <a:rPr lang="en-US" sz="2300" dirty="0" smtClean="0">
                <a:cs typeface="Times New Roman" pitchFamily="18" charset="0"/>
              </a:rPr>
              <a:t> yang </a:t>
            </a:r>
            <a:r>
              <a:rPr lang="en-US" sz="2300" dirty="0" err="1" smtClean="0">
                <a:cs typeface="Times New Roman" pitchFamily="18" charset="0"/>
              </a:rPr>
              <a:t>bisa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dilakukan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oleh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suatu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pt-BR" sz="2300" dirty="0" smtClean="0">
                <a:cs typeface="Times New Roman" pitchFamily="18" charset="0"/>
              </a:rPr>
              <a:t>sistem atau bagian dari supply chain pada suatu periode tertentu. Contohnya kapasitas produksi </a:t>
            </a:r>
            <a:r>
              <a:rPr lang="en-US" sz="2300" dirty="0" err="1" smtClean="0">
                <a:cs typeface="Times New Roman" pitchFamily="18" charset="0"/>
              </a:rPr>
              <a:t>suatu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pabrik</a:t>
            </a:r>
            <a:r>
              <a:rPr lang="en-US" sz="2300" dirty="0" smtClean="0">
                <a:cs typeface="Times New Roman" pitchFamily="18" charset="0"/>
              </a:rPr>
              <a:t>, </a:t>
            </a:r>
            <a:r>
              <a:rPr lang="en-US" sz="2300" dirty="0" err="1" smtClean="0">
                <a:cs typeface="Times New Roman" pitchFamily="18" charset="0"/>
              </a:rPr>
              <a:t>kapasitas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pengiriman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dari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sebuah</a:t>
            </a:r>
            <a:r>
              <a:rPr lang="en-US" sz="2300" dirty="0" smtClean="0">
                <a:cs typeface="Times New Roman" pitchFamily="18" charset="0"/>
              </a:rPr>
              <a:t> supplier, </a:t>
            </a:r>
            <a:r>
              <a:rPr lang="en-US" sz="2300" dirty="0" err="1" smtClean="0">
                <a:cs typeface="Times New Roman" pitchFamily="18" charset="0"/>
              </a:rPr>
              <a:t>kapasitas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penyimpanan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sebuah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gudang</a:t>
            </a:r>
            <a:r>
              <a:rPr lang="en-US" sz="2300" dirty="0" smtClean="0">
                <a:cs typeface="Times New Roman" pitchFamily="18" charset="0"/>
              </a:rPr>
              <a:t>,</a:t>
            </a:r>
          </a:p>
          <a:p>
            <a:pPr lvl="1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2300" dirty="0" err="1" smtClean="0">
                <a:cs typeface="Times New Roman" pitchFamily="18" charset="0"/>
              </a:rPr>
              <a:t>Besar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kecilnya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kapasitas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perlu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diketahui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sebagai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dasar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untuk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perencanaan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produksi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atau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pengiriman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dan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sebagai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dasar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dalam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memberikan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janji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pengiriman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ke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pelanggan</a:t>
            </a:r>
            <a:r>
              <a:rPr lang="en-US" sz="2300" dirty="0" smtClean="0">
                <a:cs typeface="Times New Roman" pitchFamily="18" charset="0"/>
              </a:rPr>
              <a:t>.</a:t>
            </a:r>
          </a:p>
          <a:p>
            <a:pPr lvl="1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sv-SE" sz="2300" dirty="0" smtClean="0">
                <a:cs typeface="Times New Roman" pitchFamily="18" charset="0"/>
              </a:rPr>
              <a:t>Besarnya </a:t>
            </a:r>
            <a:r>
              <a:rPr lang="sv-SE" sz="2300" dirty="0" smtClean="0">
                <a:cs typeface="Times New Roman" pitchFamily="18" charset="0"/>
              </a:rPr>
              <a:t>kapasitas yang terpasang relatif terhadap rata-rata permintaan memberikan informasi </a:t>
            </a:r>
            <a:r>
              <a:rPr lang="en-US" sz="2300" dirty="0" err="1" smtClean="0">
                <a:cs typeface="Times New Roman" pitchFamily="18" charset="0"/>
              </a:rPr>
              <a:t>fleksibilitas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pada</a:t>
            </a:r>
            <a:r>
              <a:rPr lang="en-US" sz="2300" dirty="0" smtClean="0">
                <a:cs typeface="Times New Roman" pitchFamily="18" charset="0"/>
              </a:rPr>
              <a:t> supply chain. </a:t>
            </a:r>
            <a:r>
              <a:rPr lang="en-US" sz="2300" dirty="0" err="1" smtClean="0">
                <a:cs typeface="Times New Roman" pitchFamily="18" charset="0"/>
              </a:rPr>
              <a:t>Pada</a:t>
            </a:r>
            <a:r>
              <a:rPr lang="en-US" sz="2300" dirty="0" smtClean="0">
                <a:cs typeface="Times New Roman" pitchFamily="18" charset="0"/>
              </a:rPr>
              <a:t> era </a:t>
            </a:r>
            <a:r>
              <a:rPr lang="en-US" sz="2300" dirty="0" err="1" smtClean="0">
                <a:cs typeface="Times New Roman" pitchFamily="18" charset="0"/>
              </a:rPr>
              <a:t>dimana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jaringan</a:t>
            </a:r>
            <a:r>
              <a:rPr lang="en-US" sz="2300" dirty="0" smtClean="0">
                <a:cs typeface="Times New Roman" pitchFamily="18" charset="0"/>
              </a:rPr>
              <a:t> supply chain </a:t>
            </a:r>
            <a:r>
              <a:rPr lang="en-US" sz="2300" dirty="0" err="1" smtClean="0">
                <a:cs typeface="Times New Roman" pitchFamily="18" charset="0"/>
              </a:rPr>
              <a:t>sangat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dinamis</a:t>
            </a:r>
            <a:r>
              <a:rPr lang="en-US" sz="2300" dirty="0" smtClean="0">
                <a:cs typeface="Times New Roman" pitchFamily="18" charset="0"/>
              </a:rPr>
              <a:t>, </a:t>
            </a:r>
            <a:r>
              <a:rPr lang="en-US" sz="2300" dirty="0" err="1" smtClean="0">
                <a:cs typeface="Times New Roman" pitchFamily="18" charset="0"/>
              </a:rPr>
              <a:t>dimana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kegiatan</a:t>
            </a:r>
            <a:r>
              <a:rPr lang="en-US" sz="2300" dirty="0" smtClean="0">
                <a:cs typeface="Times New Roman" pitchFamily="18" charset="0"/>
              </a:rPr>
              <a:t> outsourcing </a:t>
            </a:r>
            <a:r>
              <a:rPr lang="en-US" sz="2300" dirty="0" err="1" smtClean="0">
                <a:cs typeface="Times New Roman" pitchFamily="18" charset="0"/>
              </a:rPr>
              <a:t>dan</a:t>
            </a:r>
            <a:r>
              <a:rPr lang="en-US" sz="2300" dirty="0" smtClean="0">
                <a:cs typeface="Times New Roman" pitchFamily="18" charset="0"/>
              </a:rPr>
              <a:t> subcontracting </a:t>
            </a:r>
            <a:r>
              <a:rPr lang="en-US" sz="2300" dirty="0" err="1" smtClean="0">
                <a:cs typeface="Times New Roman" pitchFamily="18" charset="0"/>
              </a:rPr>
              <a:t>sangat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lumrah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dilakukan</a:t>
            </a:r>
            <a:r>
              <a:rPr lang="en-US" sz="2300" dirty="0" smtClean="0">
                <a:cs typeface="Times New Roman" pitchFamily="18" charset="0"/>
              </a:rPr>
              <a:t>, </a:t>
            </a:r>
            <a:r>
              <a:rPr lang="en-US" sz="2300" dirty="0" err="1" smtClean="0">
                <a:cs typeface="Times New Roman" pitchFamily="18" charset="0"/>
              </a:rPr>
              <a:t>kapasitas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err="1" smtClean="0">
                <a:cs typeface="Times New Roman" pitchFamily="18" charset="0"/>
              </a:rPr>
              <a:t>suatu</a:t>
            </a:r>
            <a:r>
              <a:rPr lang="en-US" sz="2300" dirty="0" smtClean="0">
                <a:cs typeface="Times New Roman" pitchFamily="18" charset="0"/>
              </a:rPr>
              <a:t> supply chain </a:t>
            </a:r>
            <a:r>
              <a:rPr lang="sv-SE" sz="2300" dirty="0" smtClean="0">
                <a:cs typeface="Times New Roman" pitchFamily="18" charset="0"/>
              </a:rPr>
              <a:t>bisa jadi juga dinamis dan tidak ditentukan hanya oleh sumber daya yang dimiliki oleh suatu </a:t>
            </a:r>
            <a:r>
              <a:rPr lang="en-US" sz="2300" dirty="0" err="1" smtClean="0">
                <a:cs typeface="Times New Roman" pitchFamily="18" charset="0"/>
              </a:rPr>
              <a:t>organisasi</a:t>
            </a:r>
            <a:r>
              <a:rPr lang="en-US" sz="2300" dirty="0" smtClean="0">
                <a:cs typeface="Times New Roman" pitchFamily="18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338048" y="457048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cs typeface="Times New Roman" pitchFamily="18" charset="0"/>
              </a:rPr>
              <a:t>MODEL PENGUKURAN KINERJA SUPPLY CHAIN</a:t>
            </a: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9455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121391" y="1147332"/>
            <a:ext cx="8858250" cy="5302920"/>
          </a:xfrm>
        </p:spPr>
        <p:txBody>
          <a:bodyPr>
            <a:normAutofit fontScale="92500"/>
          </a:bodyPr>
          <a:lstStyle/>
          <a:p>
            <a:pPr algn="just" eaLnBrk="1" hangingPunct="1">
              <a:buFont typeface="Arial" charset="0"/>
              <a:buNone/>
              <a:defRPr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Kapabilitas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>
              <a:buFont typeface="Arial" charset="0"/>
              <a:buNone/>
              <a:defRPr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Kapabilitas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mengacu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agregat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supply chain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sub-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kapabilitas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sering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mengukur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kinerja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supply chain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74320" lvl="1" indent="0" algn="just">
              <a:buNone/>
              <a:defRPr/>
            </a:pPr>
            <a:r>
              <a:rPr lang="en-US" sz="2500" dirty="0" smtClean="0"/>
              <a:t>o </a:t>
            </a:r>
            <a:r>
              <a:rPr lang="en-US" sz="2300" b="1" i="1" dirty="0" err="1" smtClean="0">
                <a:latin typeface="Times New Roman" pitchFamily="18" charset="0"/>
                <a:cs typeface="Times New Roman" pitchFamily="18" charset="0"/>
              </a:rPr>
              <a:t>Reliabilitas</a:t>
            </a:r>
            <a:r>
              <a:rPr lang="en-US" sz="2300" b="1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300" b="1" i="1" dirty="0" err="1" smtClean="0">
                <a:latin typeface="Times New Roman" pitchFamily="18" charset="0"/>
                <a:cs typeface="Times New Roman" pitchFamily="18" charset="0"/>
              </a:rPr>
              <a:t>kehandalan</a:t>
            </a:r>
            <a:r>
              <a:rPr lang="en-US" sz="2300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anose="05000000000000000000" pitchFamily="2" charset="2"/>
              <a:buChar char="§"/>
              <a:defRPr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Mengukur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supply chain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konsisten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janji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lvl="1" indent="0">
              <a:buNone/>
              <a:defRPr/>
            </a:pP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500" b="1" i="1" dirty="0" err="1">
                <a:latin typeface="Times New Roman" pitchFamily="18" charset="0"/>
                <a:cs typeface="Times New Roman" pitchFamily="18" charset="0"/>
              </a:rPr>
              <a:t>Ketersediaan</a:t>
            </a:r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latin typeface="Times New Roman" pitchFamily="18" charset="0"/>
                <a:cs typeface="Times New Roman" pitchFamily="18" charset="0"/>
              </a:rPr>
              <a:t>mengukur</a:t>
            </a:r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latin typeface="Times New Roman" pitchFamily="18" charset="0"/>
                <a:cs typeface="Times New Roman" pitchFamily="18" charset="0"/>
              </a:rPr>
              <a:t>kesiapan</a:t>
            </a:r>
            <a:endParaRPr lang="en-US" sz="2500" b="1" i="1" dirty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anose="05000000000000000000" pitchFamily="2" charset="2"/>
              <a:buChar char="§"/>
              <a:defRPr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rantai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pasokan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menyediakan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produk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jasa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lvl="1" indent="0" algn="just">
              <a:buNone/>
              <a:defRPr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500" b="1" i="1" dirty="0" err="1">
                <a:latin typeface="Times New Roman" pitchFamily="18" charset="0"/>
                <a:cs typeface="Times New Roman" pitchFamily="18" charset="0"/>
              </a:rPr>
              <a:t>Fleksibilitas</a:t>
            </a:r>
            <a:endParaRPr lang="en-US" sz="2500" b="1" i="1" dirty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anose="05000000000000000000" pitchFamily="2" charset="2"/>
              <a:buChar char="§"/>
              <a:defRPr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supply chain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cepat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berubah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kebutuhan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output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pekerjaan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8048" y="457048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cs typeface="Times New Roman" pitchFamily="18" charset="0"/>
              </a:rPr>
              <a:t>MODEL PENGUKURAN KINERJA SUPPLY CHAIN</a:t>
            </a: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4732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338047" y="1340768"/>
            <a:ext cx="8266401" cy="5302920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Arial" charset="0"/>
              <a:buNone/>
            </a:pPr>
            <a:r>
              <a:rPr lang="en-US" altLang="id-ID" sz="26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altLang="id-ID" sz="2600" b="1" dirty="0" err="1" smtClean="0">
                <a:latin typeface="Times New Roman" pitchFamily="18" charset="0"/>
                <a:cs typeface="Times New Roman" pitchFamily="18" charset="0"/>
              </a:rPr>
              <a:t>Produktivitas</a:t>
            </a:r>
            <a:endParaRPr lang="en-US" altLang="id-ID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Mengukur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sejauh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mana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supply chain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efektif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mengubah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input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output.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mekanis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produktivitas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rasio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keluaran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efektif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keseluruhan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input yang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modal,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tenaga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baku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energi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>
              <a:buFont typeface="Arial" charset="0"/>
              <a:buNone/>
            </a:pPr>
            <a:r>
              <a:rPr lang="en-US" altLang="id-ID" sz="2600" b="1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altLang="id-ID" sz="2600" b="1" dirty="0" err="1" smtClean="0">
                <a:latin typeface="Times New Roman" pitchFamily="18" charset="0"/>
                <a:cs typeface="Times New Roman" pitchFamily="18" charset="0"/>
              </a:rPr>
              <a:t>Utilisasi</a:t>
            </a:r>
            <a:endParaRPr lang="en-US" altLang="id-ID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Mengukur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tingkat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pemakaian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supply chain.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utilitas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mesin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gudang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pabrik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sebagainya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Mesin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beroperasi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rata-rata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selama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6 jam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sehari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jam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harian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8 jam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dikatakan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utilitas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altLang="id-ID" sz="2600" dirty="0" smtClean="0">
                <a:latin typeface="Times New Roman" pitchFamily="18" charset="0"/>
                <a:cs typeface="Times New Roman" pitchFamily="18" charset="0"/>
              </a:rPr>
              <a:t> 75%. </a:t>
            </a:r>
          </a:p>
        </p:txBody>
      </p:sp>
      <p:sp>
        <p:nvSpPr>
          <p:cNvPr id="3" name="Rectangle 2"/>
          <p:cNvSpPr/>
          <p:nvPr/>
        </p:nvSpPr>
        <p:spPr>
          <a:xfrm>
            <a:off x="338048" y="457048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cs typeface="Times New Roman" pitchFamily="18" charset="0"/>
              </a:rPr>
              <a:t>MODEL PENGUKURAN KINERJA SUPPLY CHAIN</a:t>
            </a: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8969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71450" y="1556792"/>
            <a:ext cx="8829675" cy="5158332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n-US" sz="2600" b="1" dirty="0" smtClean="0">
                <a:cs typeface="Times New Roman" pitchFamily="18" charset="0"/>
              </a:rPr>
              <a:t>7. Outcome</a:t>
            </a:r>
          </a:p>
          <a:p>
            <a:pPr algn="just" eaLnBrk="1" hangingPunct="1">
              <a:buFont typeface="Arial" charset="0"/>
              <a:buNone/>
              <a:defRPr/>
            </a:pPr>
            <a:r>
              <a:rPr lang="en-US" sz="2600" dirty="0" smtClean="0">
                <a:cs typeface="Times New Roman" pitchFamily="18" charset="0"/>
              </a:rPr>
              <a:t>	</a:t>
            </a:r>
            <a:r>
              <a:rPr lang="en-US" sz="2600" dirty="0" err="1" smtClean="0">
                <a:cs typeface="Times New Roman" pitchFamily="18" charset="0"/>
              </a:rPr>
              <a:t>Merupakan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hasil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dari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suatu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proses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atau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aktivitas</a:t>
            </a:r>
            <a:r>
              <a:rPr lang="en-US" sz="2600" dirty="0" smtClean="0">
                <a:cs typeface="Times New Roman" pitchFamily="18" charset="0"/>
              </a:rPr>
              <a:t>. </a:t>
            </a:r>
            <a:r>
              <a:rPr lang="en-US" sz="2600" dirty="0" err="1" smtClean="0">
                <a:cs typeface="Times New Roman" pitchFamily="18" charset="0"/>
              </a:rPr>
              <a:t>Pada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proses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produksi</a:t>
            </a:r>
            <a:r>
              <a:rPr lang="en-US" sz="2600" dirty="0" smtClean="0">
                <a:cs typeface="Times New Roman" pitchFamily="18" charset="0"/>
              </a:rPr>
              <a:t> outcome </a:t>
            </a:r>
            <a:r>
              <a:rPr lang="en-US" sz="2600" dirty="0" err="1" smtClean="0">
                <a:cs typeface="Times New Roman" pitchFamily="18" charset="0"/>
              </a:rPr>
              <a:t>bisa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berupa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nilai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tambah</a:t>
            </a:r>
            <a:r>
              <a:rPr lang="en-US" sz="2600" dirty="0" smtClean="0">
                <a:cs typeface="Times New Roman" pitchFamily="18" charset="0"/>
              </a:rPr>
              <a:t> yang </a:t>
            </a:r>
            <a:r>
              <a:rPr lang="en-US" sz="2600" dirty="0" err="1" smtClean="0">
                <a:cs typeface="Times New Roman" pitchFamily="18" charset="0"/>
              </a:rPr>
              <a:t>diberikan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pada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produk-produk</a:t>
            </a:r>
            <a:r>
              <a:rPr lang="en-US" sz="2600" dirty="0" smtClean="0">
                <a:cs typeface="Times New Roman" pitchFamily="18" charset="0"/>
              </a:rPr>
              <a:t> yang </a:t>
            </a:r>
            <a:r>
              <a:rPr lang="en-US" sz="2600" dirty="0" err="1" smtClean="0">
                <a:cs typeface="Times New Roman" pitchFamily="18" charset="0"/>
              </a:rPr>
              <a:t>dihasilkan</a:t>
            </a:r>
            <a:r>
              <a:rPr lang="en-US" sz="2600" dirty="0" smtClean="0">
                <a:cs typeface="Times New Roman" pitchFamily="18" charset="0"/>
              </a:rPr>
              <a:t>. Outcome </a:t>
            </a:r>
            <a:r>
              <a:rPr lang="en-US" sz="2600" dirty="0" err="1" smtClean="0">
                <a:cs typeface="Times New Roman" pitchFamily="18" charset="0"/>
              </a:rPr>
              <a:t>tidak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selalu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mudah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diukur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karena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sering</a:t>
            </a:r>
            <a:r>
              <a:rPr lang="en-US" sz="2600" dirty="0" smtClean="0">
                <a:cs typeface="Times New Roman" pitchFamily="18" charset="0"/>
              </a:rPr>
              <a:t> kali </a:t>
            </a:r>
            <a:r>
              <a:rPr lang="en-US" sz="2600" dirty="0" err="1" smtClean="0">
                <a:cs typeface="Times New Roman" pitchFamily="18" charset="0"/>
              </a:rPr>
              <a:t>tidak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berwujud</a:t>
            </a:r>
            <a:r>
              <a:rPr lang="en-US" sz="2600" dirty="0" smtClean="0">
                <a:cs typeface="Times New Roman" pitchFamily="18" charset="0"/>
              </a:rPr>
              <a:t>. </a:t>
            </a:r>
            <a:r>
              <a:rPr lang="en-US" sz="2600" dirty="0" err="1" smtClean="0">
                <a:cs typeface="Times New Roman" pitchFamily="18" charset="0"/>
              </a:rPr>
              <a:t>Contoh</a:t>
            </a:r>
            <a:r>
              <a:rPr lang="en-US" sz="2600" dirty="0" smtClean="0">
                <a:cs typeface="Times New Roman" pitchFamily="18" charset="0"/>
              </a:rPr>
              <a:t> outcome proses </a:t>
            </a:r>
            <a:r>
              <a:rPr lang="en-US" sz="2600" dirty="0" err="1" smtClean="0">
                <a:cs typeface="Times New Roman" pitchFamily="18" charset="0"/>
              </a:rPr>
              <a:t>penyimpanan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tidak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mudah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dikuantifikasi</a:t>
            </a:r>
            <a:r>
              <a:rPr lang="en-US" sz="2600" dirty="0" smtClean="0">
                <a:cs typeface="Times New Roman" pitchFamily="18" charset="0"/>
              </a:rPr>
              <a:t>.</a:t>
            </a:r>
            <a:endParaRPr lang="en-US" sz="2600" dirty="0" smtClean="0"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8048" y="457048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cs typeface="Times New Roman" pitchFamily="18" charset="0"/>
              </a:rPr>
              <a:t>MODEL PENGUKURAN KINERJA SUPPLY CHAIN</a:t>
            </a: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1044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67545" y="1988840"/>
            <a:ext cx="8424936" cy="3384376"/>
          </a:xfrm>
        </p:spPr>
        <p:txBody>
          <a:bodyPr/>
          <a:lstStyle/>
          <a:p>
            <a:pPr marL="0" indent="0" algn="just" eaLnBrk="1" hangingPunct="1">
              <a:buFont typeface="Arial" charset="0"/>
              <a:buNone/>
              <a:defRPr/>
            </a:pPr>
            <a:r>
              <a:rPr lang="sv-SE" sz="2600" b="1" dirty="0" smtClean="0">
                <a:cs typeface="Times New Roman" pitchFamily="18" charset="0"/>
              </a:rPr>
              <a:t>Ke </a:t>
            </a:r>
            <a:r>
              <a:rPr lang="sv-SE" sz="2600" b="1" dirty="0" smtClean="0">
                <a:cs typeface="Times New Roman" pitchFamily="18" charset="0"/>
              </a:rPr>
              <a:t>tujuh metrik </a:t>
            </a:r>
            <a:r>
              <a:rPr lang="sv-SE" sz="2600" dirty="0" smtClean="0">
                <a:cs typeface="Times New Roman" pitchFamily="18" charset="0"/>
              </a:rPr>
              <a:t>di atas memiliki tingkat kesulitan yang berbeda dalam pengukurannya di lapangan. </a:t>
            </a:r>
            <a:r>
              <a:rPr lang="en-US" sz="2600" dirty="0" err="1" smtClean="0">
                <a:cs typeface="Times New Roman" pitchFamily="18" charset="0"/>
              </a:rPr>
              <a:t>Dalam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prakteknya</a:t>
            </a:r>
            <a:r>
              <a:rPr lang="en-US" sz="2600" dirty="0" smtClean="0">
                <a:cs typeface="Times New Roman" pitchFamily="18" charset="0"/>
              </a:rPr>
              <a:t>, </a:t>
            </a:r>
            <a:r>
              <a:rPr lang="en-US" sz="2600" b="1" dirty="0" err="1" smtClean="0">
                <a:cs typeface="Times New Roman" pitchFamily="18" charset="0"/>
              </a:rPr>
              <a:t>ongkos</a:t>
            </a:r>
            <a:r>
              <a:rPr lang="en-US" sz="2600" b="1" dirty="0" smtClean="0">
                <a:cs typeface="Times New Roman" pitchFamily="18" charset="0"/>
              </a:rPr>
              <a:t>, </a:t>
            </a:r>
            <a:r>
              <a:rPr lang="en-US" sz="2600" b="1" dirty="0" err="1" smtClean="0">
                <a:cs typeface="Times New Roman" pitchFamily="18" charset="0"/>
              </a:rPr>
              <a:t>waktu</a:t>
            </a:r>
            <a:r>
              <a:rPr lang="en-US" sz="2600" b="1" dirty="0" smtClean="0">
                <a:cs typeface="Times New Roman" pitchFamily="18" charset="0"/>
              </a:rPr>
              <a:t>, </a:t>
            </a:r>
            <a:r>
              <a:rPr lang="en-US" sz="2600" b="1" dirty="0" err="1" smtClean="0">
                <a:cs typeface="Times New Roman" pitchFamily="18" charset="0"/>
              </a:rPr>
              <a:t>kapasitas</a:t>
            </a:r>
            <a:r>
              <a:rPr lang="en-US" sz="2600" b="1" dirty="0" smtClean="0">
                <a:cs typeface="Times New Roman" pitchFamily="18" charset="0"/>
              </a:rPr>
              <a:t>, </a:t>
            </a:r>
            <a:r>
              <a:rPr lang="en-US" sz="2600" b="1" dirty="0" err="1" smtClean="0">
                <a:cs typeface="Times New Roman" pitchFamily="18" charset="0"/>
              </a:rPr>
              <a:t>produktivitas</a:t>
            </a:r>
            <a:r>
              <a:rPr lang="en-US" sz="2600" b="1" dirty="0" smtClean="0">
                <a:cs typeface="Times New Roman" pitchFamily="18" charset="0"/>
              </a:rPr>
              <a:t> </a:t>
            </a:r>
            <a:r>
              <a:rPr lang="en-US" sz="2600" b="1" dirty="0" err="1" smtClean="0">
                <a:cs typeface="Times New Roman" pitchFamily="18" charset="0"/>
              </a:rPr>
              <a:t>relatif</a:t>
            </a:r>
            <a:r>
              <a:rPr lang="en-US" sz="2600" b="1" dirty="0" smtClean="0">
                <a:cs typeface="Times New Roman" pitchFamily="18" charset="0"/>
              </a:rPr>
              <a:t> </a:t>
            </a:r>
            <a:r>
              <a:rPr lang="en-US" sz="2600" b="1" dirty="0" err="1" smtClean="0">
                <a:cs typeface="Times New Roman" pitchFamily="18" charset="0"/>
              </a:rPr>
              <a:t>mudah</a:t>
            </a:r>
            <a:r>
              <a:rPr lang="en-US" sz="2600" b="1" dirty="0" smtClean="0">
                <a:cs typeface="Times New Roman" pitchFamily="18" charset="0"/>
              </a:rPr>
              <a:t> </a:t>
            </a:r>
            <a:r>
              <a:rPr lang="en-US" sz="2600" b="1" dirty="0" err="1" smtClean="0">
                <a:cs typeface="Times New Roman" pitchFamily="18" charset="0"/>
              </a:rPr>
              <a:t>diukur</a:t>
            </a:r>
            <a:r>
              <a:rPr lang="en-US" sz="2600" b="1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sedangkan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metrik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lainnya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relatif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sulit</a:t>
            </a:r>
            <a:r>
              <a:rPr lang="en-US" sz="2600" dirty="0" smtClean="0">
                <a:cs typeface="Times New Roman" pitchFamily="18" charset="0"/>
              </a:rPr>
              <a:t>. </a:t>
            </a:r>
            <a:r>
              <a:rPr lang="en-US" sz="2600" dirty="0" err="1" smtClean="0">
                <a:cs typeface="Times New Roman" pitchFamily="18" charset="0"/>
              </a:rPr>
              <a:t>Sebagai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contoh</a:t>
            </a:r>
            <a:r>
              <a:rPr lang="en-US" sz="2600" dirty="0" smtClean="0">
                <a:cs typeface="Times New Roman" pitchFamily="18" charset="0"/>
              </a:rPr>
              <a:t>, </a:t>
            </a:r>
            <a:r>
              <a:rPr lang="en-US" sz="2600" dirty="0" err="1" smtClean="0">
                <a:cs typeface="Times New Roman" pitchFamily="18" charset="0"/>
              </a:rPr>
              <a:t>fleksibilitas</a:t>
            </a:r>
            <a:r>
              <a:rPr lang="en-US" sz="2600" dirty="0" smtClean="0">
                <a:cs typeface="Times New Roman" pitchFamily="18" charset="0"/>
              </a:rPr>
              <a:t> supply chain </a:t>
            </a:r>
            <a:r>
              <a:rPr lang="en-US" sz="2600" dirty="0" err="1" smtClean="0">
                <a:cs typeface="Times New Roman" pitchFamily="18" charset="0"/>
              </a:rPr>
              <a:t>bisa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diinterpretasikan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berbeda-beda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dengan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n-US" sz="2600" dirty="0" err="1" smtClean="0">
                <a:cs typeface="Times New Roman" pitchFamily="18" charset="0"/>
              </a:rPr>
              <a:t>ukuran</a:t>
            </a:r>
            <a:r>
              <a:rPr lang="en-US" sz="2600" dirty="0" smtClean="0">
                <a:cs typeface="Times New Roman" pitchFamily="18" charset="0"/>
              </a:rPr>
              <a:t> yang </a:t>
            </a:r>
            <a:r>
              <a:rPr lang="en-US" sz="2600" dirty="0" err="1" smtClean="0">
                <a:cs typeface="Times New Roman" pitchFamily="18" charset="0"/>
              </a:rPr>
              <a:t>berbeda-beda</a:t>
            </a:r>
            <a:r>
              <a:rPr lang="en-US" sz="2600" dirty="0" smtClean="0"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338048" y="188640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cs typeface="Times New Roman" pitchFamily="18" charset="0"/>
              </a:rPr>
              <a:t>MODEL PENGUKURAN KINERJA SUPPLY </a:t>
            </a:r>
            <a:r>
              <a:rPr lang="en-US" sz="2400" b="1" dirty="0" smtClean="0">
                <a:cs typeface="Times New Roman" pitchFamily="18" charset="0"/>
              </a:rPr>
              <a:t>CHAIN</a:t>
            </a:r>
          </a:p>
          <a:p>
            <a:pPr algn="just">
              <a:defRPr/>
            </a:pPr>
            <a:r>
              <a:rPr lang="en-US" sz="2400" b="1" dirty="0">
                <a:cs typeface="Times New Roman" pitchFamily="18" charset="0"/>
              </a:rPr>
              <a:t>A. POA (Performance Of  Activity</a:t>
            </a:r>
            <a:r>
              <a:rPr lang="en-US" sz="2400" b="1" dirty="0" smtClean="0">
                <a:cs typeface="Times New Roman" pitchFamily="18" charset="0"/>
              </a:rPr>
              <a:t>)</a:t>
            </a: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2639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758238" cy="5166573"/>
          </a:xfrm>
        </p:spPr>
        <p:txBody>
          <a:bodyPr>
            <a:normAutofit fontScale="92500" lnSpcReduction="10000"/>
          </a:bodyPr>
          <a:lstStyle/>
          <a:p>
            <a:pPr marL="0" indent="0" algn="just" eaLnBrk="1" hangingPunct="1">
              <a:buFont typeface="Arial" charset="0"/>
              <a:buNone/>
              <a:defRPr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SCOR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dasarnya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juga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model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proses.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Model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mengintegrasikan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elemen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kerangka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lintas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supply chain.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Business process </a:t>
            </a:r>
            <a:r>
              <a:rPr lang="en-US" sz="2600" b="1" i="1" dirty="0" err="1" smtClean="0">
                <a:latin typeface="Times New Roman" pitchFamily="18" charset="0"/>
                <a:cs typeface="Times New Roman" pitchFamily="18" charset="0"/>
              </a:rPr>
              <a:t>reeingineering</a:t>
            </a:r>
            <a:endParaRPr lang="en-US" sz="2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266700" indent="-266700" eaLnBrk="1" hangingPunct="1">
              <a:buFont typeface="Arial" charset="0"/>
              <a:buNone/>
              <a:defRPr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hakekatnya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menangkap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proses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kompleks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mendefinisikan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proses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diinginkan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Benchmarking</a:t>
            </a:r>
          </a:p>
          <a:p>
            <a:pPr marL="266700" indent="-266700" algn="just" eaLnBrk="1" hangingPunct="1">
              <a:buFont typeface="Arial" charset="0"/>
              <a:buNone/>
              <a:defRPr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data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kinerja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operasional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sejenis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Target internal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ditentukan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kinerja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best in class yang </a:t>
            </a:r>
            <a:r>
              <a:rPr lang="en-US" sz="2600" i="1" dirty="0" err="1" smtClean="0">
                <a:latin typeface="Times New Roman" pitchFamily="18" charset="0"/>
                <a:cs typeface="Times New Roman" pitchFamily="18" charset="0"/>
              </a:rPr>
              <a:t>diperoleh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Process 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measurement</a:t>
            </a:r>
          </a:p>
          <a:p>
            <a:pPr marL="284163" indent="-284163">
              <a:buNone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mengukur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mengendalikan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memperbaiki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proses supply chain.</a:t>
            </a:r>
          </a:p>
          <a:p>
            <a:pPr marL="266700" indent="-266700" algn="just" eaLnBrk="1" hangingPunct="1">
              <a:buFont typeface="Arial" charset="0"/>
              <a:buNone/>
              <a:defRPr/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266700" indent="-266700" eaLnBrk="1" hangingPunct="1">
              <a:buFont typeface="Arial" charset="0"/>
              <a:buNone/>
              <a:defRPr/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266700" indent="-266700" eaLnBrk="1" hangingPunct="1">
              <a:buFont typeface="Arial" charset="0"/>
              <a:buNone/>
              <a:defRPr/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8864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cs typeface="Times New Roman" pitchFamily="18" charset="0"/>
              </a:rPr>
              <a:t>B. Model SCOR (Supply Chain Operations Reference)</a:t>
            </a:r>
          </a:p>
        </p:txBody>
      </p:sp>
    </p:spTree>
    <p:extLst>
      <p:ext uri="{BB962C8B-B14F-4D97-AF65-F5344CB8AC3E}">
        <p14:creationId xmlns:p14="http://schemas.microsoft.com/office/powerpoint/2010/main" val="4003954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/>
          </a:bodyPr>
          <a:lstStyle/>
          <a:p>
            <a:r>
              <a:rPr lang="fi-FI" sz="4000" b="1" cap="small" dirty="0">
                <a:latin typeface="+mn-lt"/>
                <a:cs typeface="Times New Roman" pitchFamily="18" charset="0"/>
              </a:rPr>
              <a:t>Sistem pengukuran kinerja</a:t>
            </a:r>
            <a:endParaRPr lang="en-US" sz="4000" b="1" cap="small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229600" cy="396044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  <a:buNone/>
              <a:defRPr/>
            </a:pPr>
            <a:r>
              <a:rPr lang="fi-FI" sz="2800" b="1" dirty="0" smtClean="0">
                <a:cs typeface="Times New Roman" pitchFamily="18" charset="0"/>
              </a:rPr>
              <a:t>Sistem </a:t>
            </a:r>
            <a:r>
              <a:rPr lang="fi-FI" sz="2800" b="1" dirty="0">
                <a:cs typeface="Times New Roman" pitchFamily="18" charset="0"/>
              </a:rPr>
              <a:t>pengukuran kinerja diperlukan untuk:</a:t>
            </a:r>
          </a:p>
          <a:p>
            <a:pPr marL="514350" indent="-514350" algn="just">
              <a:lnSpc>
                <a:spcPct val="110000"/>
              </a:lnSpc>
              <a:spcBef>
                <a:spcPts val="1200"/>
              </a:spcBef>
              <a:buClrTx/>
              <a:buSzPct val="90000"/>
              <a:buFont typeface="+mj-lt"/>
              <a:buAutoNum type="arabicPeriod"/>
              <a:defRPr/>
            </a:pPr>
            <a:r>
              <a:rPr lang="en-US" sz="2800" dirty="0" err="1" smtClean="0">
                <a:cs typeface="Times New Roman" pitchFamily="18" charset="0"/>
              </a:rPr>
              <a:t>Melakukan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>
                <a:cs typeface="Times New Roman" pitchFamily="18" charset="0"/>
              </a:rPr>
              <a:t>monitoring </a:t>
            </a:r>
            <a:r>
              <a:rPr lang="en-US" sz="2800" dirty="0" err="1">
                <a:cs typeface="Times New Roman" pitchFamily="18" charset="0"/>
              </a:rPr>
              <a:t>dan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pengendalian</a:t>
            </a:r>
            <a:endParaRPr lang="en-US" sz="2800" dirty="0">
              <a:cs typeface="Times New Roman" pitchFamily="18" charset="0"/>
            </a:endParaRPr>
          </a:p>
          <a:p>
            <a:pPr marL="514350" indent="-514350" algn="just">
              <a:lnSpc>
                <a:spcPct val="110000"/>
              </a:lnSpc>
              <a:spcBef>
                <a:spcPts val="1200"/>
              </a:spcBef>
              <a:buClrTx/>
              <a:buSzPct val="90000"/>
              <a:buFont typeface="+mj-lt"/>
              <a:buAutoNum type="arabicPeriod"/>
              <a:defRPr/>
            </a:pPr>
            <a:r>
              <a:rPr lang="en-US" sz="2800" dirty="0" err="1" smtClean="0">
                <a:cs typeface="Times New Roman" pitchFamily="18" charset="0"/>
              </a:rPr>
              <a:t>Mengkomunikasikan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tujuan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organisasi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ke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fungsi-fungsi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pada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rantai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pasokan</a:t>
            </a:r>
            <a:endParaRPr lang="en-US" sz="2800" dirty="0">
              <a:cs typeface="Times New Roman" pitchFamily="18" charset="0"/>
            </a:endParaRPr>
          </a:p>
          <a:p>
            <a:pPr marL="514350" indent="-514350" algn="just">
              <a:lnSpc>
                <a:spcPct val="110000"/>
              </a:lnSpc>
              <a:spcBef>
                <a:spcPts val="1200"/>
              </a:spcBef>
              <a:buClrTx/>
              <a:buSzPct val="90000"/>
              <a:buFont typeface="+mj-lt"/>
              <a:buAutoNum type="arabicPeriod"/>
              <a:defRPr/>
            </a:pPr>
            <a:r>
              <a:rPr lang="en-US" sz="2800" dirty="0" err="1" smtClean="0">
                <a:cs typeface="Times New Roman" pitchFamily="18" charset="0"/>
              </a:rPr>
              <a:t>Mengetahui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>
                <a:cs typeface="Times New Roman" pitchFamily="18" charset="0"/>
              </a:rPr>
              <a:t>di mana </a:t>
            </a:r>
            <a:r>
              <a:rPr lang="en-US" sz="2800" dirty="0" err="1">
                <a:cs typeface="Times New Roman" pitchFamily="18" charset="0"/>
              </a:rPr>
              <a:t>posisi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relatif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terhadap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pesaing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maupun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terhadap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tujuan</a:t>
            </a:r>
            <a:r>
              <a:rPr lang="en-US" sz="2800" dirty="0">
                <a:cs typeface="Times New Roman" pitchFamily="18" charset="0"/>
              </a:rPr>
              <a:t> yang </a:t>
            </a:r>
            <a:r>
              <a:rPr lang="en-US" sz="2800" dirty="0" err="1">
                <a:cs typeface="Times New Roman" pitchFamily="18" charset="0"/>
              </a:rPr>
              <a:t>hendak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dicapai</a:t>
            </a:r>
            <a:r>
              <a:rPr lang="en-US" sz="2800" dirty="0">
                <a:cs typeface="Times New Roman" pitchFamily="18" charset="0"/>
              </a:rPr>
              <a:t>.</a:t>
            </a:r>
          </a:p>
          <a:p>
            <a:pPr marL="514350" indent="-514350" algn="just">
              <a:lnSpc>
                <a:spcPct val="110000"/>
              </a:lnSpc>
              <a:spcBef>
                <a:spcPts val="1200"/>
              </a:spcBef>
              <a:buClrTx/>
              <a:buSzPct val="90000"/>
              <a:buFont typeface="+mj-lt"/>
              <a:buAutoNum type="arabicPeriod"/>
              <a:defRPr/>
            </a:pPr>
            <a:r>
              <a:rPr lang="sv-SE" sz="2800" dirty="0" smtClean="0">
                <a:cs typeface="Times New Roman" pitchFamily="18" charset="0"/>
              </a:rPr>
              <a:t>Menentukan </a:t>
            </a:r>
            <a:r>
              <a:rPr lang="sv-SE" sz="2800" dirty="0">
                <a:cs typeface="Times New Roman" pitchFamily="18" charset="0"/>
              </a:rPr>
              <a:t>arah perbaikan untuk menciptakan keunggulan dalam bersaing.</a:t>
            </a:r>
            <a:endParaRPr lang="en-US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27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683568" y="1412776"/>
            <a:ext cx="7813376" cy="4176464"/>
          </a:xfrm>
        </p:spPr>
        <p:txBody>
          <a:bodyPr>
            <a:noAutofit/>
          </a:bodyPr>
          <a:lstStyle/>
          <a:p>
            <a:pPr marL="0" indent="0" eaLnBrk="1" hangingPunct="1">
              <a:spcBef>
                <a:spcPts val="1200"/>
              </a:spcBef>
              <a:buFont typeface="Arial" charset="0"/>
              <a:buNone/>
              <a:defRPr/>
            </a:pPr>
            <a:r>
              <a:rPr lang="en-US" sz="2800" b="1" dirty="0" smtClean="0">
                <a:cs typeface="Times New Roman" pitchFamily="18" charset="0"/>
              </a:rPr>
              <a:t>SCOR </a:t>
            </a:r>
            <a:r>
              <a:rPr lang="en-US" sz="2800" b="1" dirty="0" err="1" smtClean="0">
                <a:cs typeface="Times New Roman" pitchFamily="18" charset="0"/>
              </a:rPr>
              <a:t>membagi</a:t>
            </a:r>
            <a:r>
              <a:rPr lang="en-US" sz="2800" b="1" dirty="0" smtClean="0">
                <a:cs typeface="Times New Roman" pitchFamily="18" charset="0"/>
              </a:rPr>
              <a:t> proses supply chain </a:t>
            </a:r>
            <a:r>
              <a:rPr lang="en-US" sz="2800" b="1" dirty="0" err="1" smtClean="0">
                <a:cs typeface="Times New Roman" pitchFamily="18" charset="0"/>
              </a:rPr>
              <a:t>menjadi</a:t>
            </a:r>
            <a:r>
              <a:rPr lang="en-US" sz="2800" b="1" dirty="0" smtClean="0">
                <a:cs typeface="Times New Roman" pitchFamily="18" charset="0"/>
              </a:rPr>
              <a:t> 5 proses inti :</a:t>
            </a:r>
          </a:p>
          <a:p>
            <a:pPr marL="457200" indent="-457200" algn="just" eaLnBrk="1" hangingPunct="1">
              <a:spcBef>
                <a:spcPts val="1200"/>
              </a:spcBef>
              <a:buClrTx/>
              <a:buSzPct val="100000"/>
              <a:buFont typeface="Arial" charset="0"/>
              <a:buAutoNum type="arabicPeriod"/>
              <a:defRPr/>
            </a:pPr>
            <a:r>
              <a:rPr lang="en-US" sz="2800" b="1" dirty="0" smtClean="0">
                <a:cs typeface="Times New Roman" pitchFamily="18" charset="0"/>
              </a:rPr>
              <a:t>Plan</a:t>
            </a:r>
          </a:p>
          <a:p>
            <a:pPr marL="457200" indent="-457200" algn="just">
              <a:spcBef>
                <a:spcPts val="1200"/>
              </a:spcBef>
              <a:buClrTx/>
              <a:buSzPct val="100000"/>
              <a:buFont typeface="Arial" charset="0"/>
              <a:buAutoNum type="arabicPeriod"/>
              <a:defRPr/>
            </a:pPr>
            <a:r>
              <a:rPr lang="en-US" altLang="id-ID" sz="2800" b="1" dirty="0" smtClean="0">
                <a:cs typeface="Times New Roman" pitchFamily="18" charset="0"/>
              </a:rPr>
              <a:t>Source</a:t>
            </a:r>
          </a:p>
          <a:p>
            <a:pPr marL="457200" indent="-457200" algn="just">
              <a:spcBef>
                <a:spcPts val="1200"/>
              </a:spcBef>
              <a:buClrTx/>
              <a:buSzPct val="100000"/>
              <a:buFont typeface="Arial" charset="0"/>
              <a:buAutoNum type="arabicPeriod"/>
              <a:defRPr/>
            </a:pPr>
            <a:r>
              <a:rPr lang="en-US" altLang="id-ID" sz="2800" b="1" dirty="0" smtClean="0">
                <a:cs typeface="Times New Roman" pitchFamily="18" charset="0"/>
              </a:rPr>
              <a:t>Make</a:t>
            </a:r>
          </a:p>
          <a:p>
            <a:pPr marL="457200" indent="-457200" algn="just">
              <a:spcBef>
                <a:spcPts val="1200"/>
              </a:spcBef>
              <a:buClrTx/>
              <a:buSzPct val="100000"/>
              <a:buFont typeface="Arial" charset="0"/>
              <a:buAutoNum type="arabicPeriod"/>
              <a:defRPr/>
            </a:pPr>
            <a:r>
              <a:rPr lang="en-US" altLang="id-ID" sz="2800" b="1" dirty="0" smtClean="0">
                <a:cs typeface="Times New Roman" pitchFamily="18" charset="0"/>
              </a:rPr>
              <a:t>Deliver</a:t>
            </a:r>
          </a:p>
          <a:p>
            <a:pPr marL="457200" indent="-457200" algn="just">
              <a:spcBef>
                <a:spcPts val="1200"/>
              </a:spcBef>
              <a:buClrTx/>
              <a:buSzPct val="100000"/>
              <a:buFont typeface="Arial" charset="0"/>
              <a:buAutoNum type="arabicPeriod"/>
              <a:defRPr/>
            </a:pPr>
            <a:r>
              <a:rPr lang="en-US" sz="2800" b="1" dirty="0" smtClean="0">
                <a:cs typeface="Times New Roman" pitchFamily="18" charset="0"/>
              </a:rPr>
              <a:t>Return</a:t>
            </a:r>
            <a:endParaRPr lang="en-US" altLang="id-ID" sz="2800" b="1" dirty="0">
              <a:cs typeface="Times New Roman" pitchFamily="18" charset="0"/>
            </a:endParaRPr>
          </a:p>
          <a:p>
            <a:pPr marL="457200" indent="-457200" algn="just">
              <a:spcBef>
                <a:spcPts val="1200"/>
              </a:spcBef>
              <a:buFont typeface="Arial" charset="0"/>
              <a:buAutoNum type="arabicPeriod"/>
              <a:defRPr/>
            </a:pPr>
            <a:endParaRPr lang="en-US" altLang="id-ID" sz="2800" b="1" dirty="0"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18864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cs typeface="Times New Roman" pitchFamily="18" charset="0"/>
              </a:rPr>
              <a:t>B. Model SCOR (Supply Chain Operations Reference)</a:t>
            </a:r>
          </a:p>
        </p:txBody>
      </p:sp>
    </p:spTree>
    <p:extLst>
      <p:ext uri="{BB962C8B-B14F-4D97-AF65-F5344CB8AC3E}">
        <p14:creationId xmlns:p14="http://schemas.microsoft.com/office/powerpoint/2010/main" val="13136843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323528" y="1357059"/>
            <a:ext cx="8424936" cy="3944149"/>
          </a:xfrm>
        </p:spPr>
        <p:txBody>
          <a:bodyPr>
            <a:normAutofit/>
          </a:bodyPr>
          <a:lstStyle/>
          <a:p>
            <a:pPr algn="just" eaLnBrk="1" hangingPunct="1">
              <a:buFont typeface="Arial" charset="0"/>
              <a:buNone/>
              <a:defRPr/>
            </a:pPr>
            <a:r>
              <a:rPr lang="en-US" sz="2400" dirty="0" smtClean="0">
                <a:cs typeface="Times New Roman" pitchFamily="18" charset="0"/>
              </a:rPr>
              <a:t>1</a:t>
            </a:r>
            <a:r>
              <a:rPr lang="en-US" sz="2400" dirty="0" smtClean="0">
                <a:cs typeface="Times New Roman" pitchFamily="18" charset="0"/>
              </a:rPr>
              <a:t>. </a:t>
            </a:r>
            <a:r>
              <a:rPr lang="en-US" sz="2400" b="1" dirty="0" smtClean="0">
                <a:cs typeface="Times New Roman" pitchFamily="18" charset="0"/>
              </a:rPr>
              <a:t>Plan</a:t>
            </a:r>
          </a:p>
          <a:p>
            <a:pPr algn="just" eaLnBrk="1" hangingPunct="1">
              <a:buFont typeface="Arial" charset="0"/>
              <a:buNone/>
              <a:defRPr/>
            </a:pPr>
            <a:r>
              <a:rPr lang="en-US" sz="2400" dirty="0" smtClean="0">
                <a:cs typeface="Times New Roman" pitchFamily="18" charset="0"/>
              </a:rPr>
              <a:t>	</a:t>
            </a:r>
            <a:r>
              <a:rPr lang="en-US" sz="2400" dirty="0" err="1" smtClean="0">
                <a:cs typeface="Times New Roman" pitchFamily="18" charset="0"/>
              </a:rPr>
              <a:t>Proses</a:t>
            </a:r>
            <a:r>
              <a:rPr lang="en-US" sz="2400" dirty="0" smtClean="0">
                <a:cs typeface="Times New Roman" pitchFamily="18" charset="0"/>
              </a:rPr>
              <a:t> yang </a:t>
            </a:r>
            <a:r>
              <a:rPr lang="en-US" sz="2400" b="1" dirty="0" err="1" smtClean="0">
                <a:cs typeface="Times New Roman" pitchFamily="18" charset="0"/>
              </a:rPr>
              <a:t>menyeimbangkan</a:t>
            </a:r>
            <a:r>
              <a:rPr lang="en-US" sz="2400" b="1" dirty="0" smtClean="0">
                <a:cs typeface="Times New Roman" pitchFamily="18" charset="0"/>
              </a:rPr>
              <a:t> </a:t>
            </a:r>
            <a:r>
              <a:rPr lang="en-US" sz="2400" b="1" dirty="0" err="1" smtClean="0">
                <a:cs typeface="Times New Roman" pitchFamily="18" charset="0"/>
              </a:rPr>
              <a:t>permintaan</a:t>
            </a:r>
            <a:r>
              <a:rPr lang="en-US" sz="2400" b="1" dirty="0" smtClean="0">
                <a:cs typeface="Times New Roman" pitchFamily="18" charset="0"/>
              </a:rPr>
              <a:t> </a:t>
            </a:r>
            <a:r>
              <a:rPr lang="en-US" sz="2400" b="1" dirty="0" err="1" smtClean="0">
                <a:cs typeface="Times New Roman" pitchFamily="18" charset="0"/>
              </a:rPr>
              <a:t>dan</a:t>
            </a:r>
            <a:r>
              <a:rPr lang="en-US" sz="2400" b="1" dirty="0" smtClean="0">
                <a:cs typeface="Times New Roman" pitchFamily="18" charset="0"/>
              </a:rPr>
              <a:t> </a:t>
            </a:r>
            <a:r>
              <a:rPr lang="en-US" sz="2400" b="1" dirty="0" err="1" smtClean="0">
                <a:cs typeface="Times New Roman" pitchFamily="18" charset="0"/>
              </a:rPr>
              <a:t>pasokan</a:t>
            </a:r>
            <a:r>
              <a:rPr lang="en-US" sz="2400" b="1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untuk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menentukan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tindakan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terbaik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nb-NO" sz="2400" dirty="0" smtClean="0">
                <a:cs typeface="Times New Roman" pitchFamily="18" charset="0"/>
              </a:rPr>
              <a:t>dalam memenuhi kebutuhan pengadaan, produksi, dan pengiriman. </a:t>
            </a:r>
            <a:r>
              <a:rPr lang="nb-NO" sz="2400" b="1" dirty="0" smtClean="0">
                <a:cs typeface="Times New Roman" pitchFamily="18" charset="0"/>
              </a:rPr>
              <a:t>Plan mencakup proses </a:t>
            </a:r>
            <a:r>
              <a:rPr lang="en-US" sz="2400" b="1" dirty="0" err="1" smtClean="0">
                <a:cs typeface="Times New Roman" pitchFamily="18" charset="0"/>
              </a:rPr>
              <a:t>menaksir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kebutuhan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distribusi</a:t>
            </a:r>
            <a:r>
              <a:rPr lang="en-US" sz="2400" dirty="0" smtClean="0">
                <a:cs typeface="Times New Roman" pitchFamily="18" charset="0"/>
              </a:rPr>
              <a:t>, </a:t>
            </a:r>
            <a:r>
              <a:rPr lang="en-US" sz="2400" dirty="0" err="1" smtClean="0">
                <a:cs typeface="Times New Roman" pitchFamily="18" charset="0"/>
              </a:rPr>
              <a:t>perencanaan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dan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pengendalian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persediaan</a:t>
            </a:r>
            <a:r>
              <a:rPr lang="en-US" sz="2400" dirty="0" smtClean="0">
                <a:cs typeface="Times New Roman" pitchFamily="18" charset="0"/>
              </a:rPr>
              <a:t>, </a:t>
            </a:r>
            <a:r>
              <a:rPr lang="en-US" sz="2400" dirty="0" err="1" smtClean="0">
                <a:cs typeface="Times New Roman" pitchFamily="18" charset="0"/>
              </a:rPr>
              <a:t>perencanaan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produksi</a:t>
            </a:r>
            <a:r>
              <a:rPr lang="en-US" sz="2400" dirty="0" smtClean="0">
                <a:cs typeface="Times New Roman" pitchFamily="18" charset="0"/>
              </a:rPr>
              <a:t>, </a:t>
            </a:r>
            <a:r>
              <a:rPr lang="en-US" sz="2400" dirty="0" err="1" smtClean="0">
                <a:cs typeface="Times New Roman" pitchFamily="18" charset="0"/>
              </a:rPr>
              <a:t>perencanaan</a:t>
            </a:r>
            <a:r>
              <a:rPr lang="en-US" sz="2400" dirty="0" smtClean="0">
                <a:cs typeface="Times New Roman" pitchFamily="18" charset="0"/>
              </a:rPr>
              <a:t> material, </a:t>
            </a:r>
            <a:r>
              <a:rPr lang="en-US" sz="2400" dirty="0" err="1" smtClean="0">
                <a:cs typeface="Times New Roman" pitchFamily="18" charset="0"/>
              </a:rPr>
              <a:t>perencanaan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kapasitas</a:t>
            </a:r>
            <a:r>
              <a:rPr lang="en-US" sz="2400" dirty="0" smtClean="0">
                <a:cs typeface="Times New Roman" pitchFamily="18" charset="0"/>
              </a:rPr>
              <a:t>, </a:t>
            </a:r>
            <a:r>
              <a:rPr lang="en-US" sz="2400" dirty="0" err="1" smtClean="0">
                <a:cs typeface="Times New Roman" pitchFamily="18" charset="0"/>
              </a:rPr>
              <a:t>dan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melakukan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penyesuaian</a:t>
            </a:r>
            <a:r>
              <a:rPr lang="en-US" sz="2400" dirty="0" smtClean="0">
                <a:cs typeface="Times New Roman" pitchFamily="18" charset="0"/>
              </a:rPr>
              <a:t> (alignment) </a:t>
            </a:r>
            <a:r>
              <a:rPr lang="en-US" sz="2400" i="1" dirty="0" smtClean="0">
                <a:cs typeface="Times New Roman" pitchFamily="18" charset="0"/>
              </a:rPr>
              <a:t>supply chain plan </a:t>
            </a:r>
            <a:r>
              <a:rPr lang="en-US" sz="2400" dirty="0" err="1" smtClean="0">
                <a:cs typeface="Times New Roman" pitchFamily="18" charset="0"/>
              </a:rPr>
              <a:t>dengan</a:t>
            </a:r>
            <a:r>
              <a:rPr lang="en-US" sz="2400" i="1" dirty="0" smtClean="0">
                <a:cs typeface="Times New Roman" pitchFamily="18" charset="0"/>
              </a:rPr>
              <a:t> financial plan.</a:t>
            </a:r>
          </a:p>
          <a:p>
            <a:pPr eaLnBrk="1" hangingPunct="1">
              <a:buFont typeface="Arial" charset="0"/>
              <a:buNone/>
              <a:defRPr/>
            </a:pPr>
            <a:endParaRPr lang="en-US" sz="2400" i="1" dirty="0" smtClean="0"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en-US" sz="2400" dirty="0" smtClean="0"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191052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cs typeface="Times New Roman" pitchFamily="18" charset="0"/>
              </a:rPr>
              <a:t>B. Model SCOR </a:t>
            </a:r>
            <a:r>
              <a:rPr lang="en-US" sz="2400" b="1" dirty="0">
                <a:cs typeface="Times New Roman" pitchFamily="18" charset="0"/>
              </a:rPr>
              <a:t>(Supply Chain Operations Reference)</a:t>
            </a:r>
            <a:endParaRPr lang="en-US" sz="28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3805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142875" y="1340768"/>
            <a:ext cx="8749605" cy="432048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id-ID" sz="2600" b="1" dirty="0" smtClean="0">
                <a:cs typeface="Times New Roman" pitchFamily="18" charset="0"/>
              </a:rPr>
              <a:t>2. Source</a:t>
            </a:r>
          </a:p>
          <a:p>
            <a:pPr algn="just" eaLnBrk="1" hangingPunct="1">
              <a:buFont typeface="Arial" charset="0"/>
              <a:buNone/>
            </a:pPr>
            <a:r>
              <a:rPr lang="en-US" altLang="id-ID" sz="2600" dirty="0" smtClean="0">
                <a:cs typeface="Times New Roman" pitchFamily="18" charset="0"/>
              </a:rPr>
              <a:t>	</a:t>
            </a:r>
            <a:r>
              <a:rPr lang="en-US" altLang="id-ID" sz="2600" b="1" dirty="0" smtClean="0">
                <a:cs typeface="Times New Roman" pitchFamily="18" charset="0"/>
              </a:rPr>
              <a:t>Proses </a:t>
            </a:r>
            <a:r>
              <a:rPr lang="en-US" altLang="id-ID" sz="2600" b="1" dirty="0" err="1" smtClean="0">
                <a:cs typeface="Times New Roman" pitchFamily="18" charset="0"/>
              </a:rPr>
              <a:t>pengadaan</a:t>
            </a:r>
            <a:r>
              <a:rPr lang="en-US" altLang="id-ID" sz="2600" b="1" dirty="0" smtClean="0">
                <a:cs typeface="Times New Roman" pitchFamily="18" charset="0"/>
              </a:rPr>
              <a:t> </a:t>
            </a:r>
            <a:r>
              <a:rPr lang="en-US" altLang="id-ID" sz="2600" b="1" dirty="0" err="1" smtClean="0">
                <a:cs typeface="Times New Roman" pitchFamily="18" charset="0"/>
              </a:rPr>
              <a:t>barang</a:t>
            </a:r>
            <a:r>
              <a:rPr lang="en-US" altLang="id-ID" sz="2600" b="1" dirty="0" smtClean="0">
                <a:cs typeface="Times New Roman" pitchFamily="18" charset="0"/>
              </a:rPr>
              <a:t> </a:t>
            </a:r>
            <a:r>
              <a:rPr lang="en-US" altLang="id-ID" sz="2600" b="1" dirty="0" err="1" smtClean="0">
                <a:cs typeface="Times New Roman" pitchFamily="18" charset="0"/>
              </a:rPr>
              <a:t>maupun</a:t>
            </a:r>
            <a:r>
              <a:rPr lang="en-US" altLang="id-ID" sz="2600" b="1" dirty="0" smtClean="0">
                <a:cs typeface="Times New Roman" pitchFamily="18" charset="0"/>
              </a:rPr>
              <a:t> </a:t>
            </a:r>
            <a:r>
              <a:rPr lang="en-US" altLang="id-ID" sz="2600" b="1" dirty="0" err="1" smtClean="0">
                <a:cs typeface="Times New Roman" pitchFamily="18" charset="0"/>
              </a:rPr>
              <a:t>jasa</a:t>
            </a:r>
            <a:r>
              <a:rPr lang="en-US" altLang="id-ID" sz="2600" b="1" dirty="0" smtClean="0"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cs typeface="Times New Roman" pitchFamily="18" charset="0"/>
              </a:rPr>
              <a:t>untuk</a:t>
            </a:r>
            <a:r>
              <a:rPr lang="en-US" altLang="id-ID" sz="2600" dirty="0" smtClean="0"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cs typeface="Times New Roman" pitchFamily="18" charset="0"/>
              </a:rPr>
              <a:t>memenuhi</a:t>
            </a:r>
            <a:r>
              <a:rPr lang="en-US" altLang="id-ID" sz="2600" dirty="0" smtClean="0"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cs typeface="Times New Roman" pitchFamily="18" charset="0"/>
              </a:rPr>
              <a:t>permintaan</a:t>
            </a:r>
            <a:r>
              <a:rPr lang="en-US" altLang="id-ID" sz="2600" dirty="0" smtClean="0">
                <a:cs typeface="Times New Roman" pitchFamily="18" charset="0"/>
              </a:rPr>
              <a:t>. </a:t>
            </a:r>
            <a:r>
              <a:rPr lang="en-US" altLang="id-ID" sz="26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Proses yang </a:t>
            </a:r>
            <a:r>
              <a:rPr lang="en-US" altLang="id-ID" sz="2600" b="1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dicakup</a:t>
            </a:r>
            <a:r>
              <a:rPr lang="en-US" altLang="id-ID" sz="26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id-ID" sz="2600" b="1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termasuk</a:t>
            </a:r>
            <a:r>
              <a:rPr lang="en-US" altLang="id-ID" sz="26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id-ID" sz="2600" b="1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penjadwalan</a:t>
            </a:r>
            <a:r>
              <a:rPr lang="en-US" altLang="id-ID" sz="26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id-ID" sz="2600" b="1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pengiriman</a:t>
            </a:r>
            <a:r>
              <a:rPr lang="en-US" altLang="id-ID" sz="26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id-ID" sz="2600" b="1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dari</a:t>
            </a:r>
            <a:r>
              <a:rPr lang="en-US" altLang="id-ID" sz="26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supplier, </a:t>
            </a:r>
            <a:r>
              <a:rPr lang="en-US" altLang="id-ID" sz="2600" b="1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menerima</a:t>
            </a:r>
            <a:r>
              <a:rPr lang="en-US" altLang="id-ID" sz="26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, </a:t>
            </a:r>
            <a:r>
              <a:rPr lang="en-US" altLang="id-ID" sz="2600" b="1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mengecek</a:t>
            </a:r>
            <a:r>
              <a:rPr lang="en-US" altLang="id-ID" sz="26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, </a:t>
            </a:r>
            <a:r>
              <a:rPr lang="en-US" altLang="id-ID" sz="2600" b="1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dan</a:t>
            </a:r>
            <a:r>
              <a:rPr lang="en-US" altLang="id-ID" sz="26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id-ID" sz="2600" b="1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memberikan</a:t>
            </a:r>
            <a:r>
              <a:rPr lang="en-US" altLang="id-ID" sz="26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id-ID" sz="2600" b="1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otorisasi</a:t>
            </a:r>
            <a:r>
              <a:rPr lang="en-US" altLang="id-ID" sz="26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id-ID" sz="2600" b="1" dirty="0" err="1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pembayaran</a:t>
            </a:r>
            <a:r>
              <a:rPr lang="en-US" altLang="id-ID" sz="26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cs typeface="Times New Roman" pitchFamily="18" charset="0"/>
              </a:rPr>
              <a:t>untuk</a:t>
            </a:r>
            <a:r>
              <a:rPr lang="en-US" altLang="id-ID" sz="2600" dirty="0" smtClean="0"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cs typeface="Times New Roman" pitchFamily="18" charset="0"/>
              </a:rPr>
              <a:t>barang</a:t>
            </a:r>
            <a:r>
              <a:rPr lang="en-US" altLang="id-ID" sz="2600" dirty="0" smtClean="0">
                <a:cs typeface="Times New Roman" pitchFamily="18" charset="0"/>
              </a:rPr>
              <a:t> yang </a:t>
            </a:r>
            <a:r>
              <a:rPr lang="en-US" altLang="id-ID" sz="2600" dirty="0" err="1" smtClean="0">
                <a:cs typeface="Times New Roman" pitchFamily="18" charset="0"/>
              </a:rPr>
              <a:t>dikirim</a:t>
            </a:r>
            <a:r>
              <a:rPr lang="en-US" altLang="id-ID" sz="2600" dirty="0" smtClean="0">
                <a:cs typeface="Times New Roman" pitchFamily="18" charset="0"/>
              </a:rPr>
              <a:t> supplier, </a:t>
            </a:r>
            <a:r>
              <a:rPr lang="en-US" altLang="id-ID" sz="2600" dirty="0" err="1" smtClean="0">
                <a:cs typeface="Times New Roman" pitchFamily="18" charset="0"/>
              </a:rPr>
              <a:t>memilih</a:t>
            </a:r>
            <a:r>
              <a:rPr lang="en-US" altLang="id-ID" sz="2600" dirty="0" smtClean="0">
                <a:cs typeface="Times New Roman" pitchFamily="18" charset="0"/>
              </a:rPr>
              <a:t> supplier, </a:t>
            </a:r>
            <a:r>
              <a:rPr lang="en-US" altLang="id-ID" sz="2600" dirty="0" err="1" smtClean="0">
                <a:cs typeface="Times New Roman" pitchFamily="18" charset="0"/>
              </a:rPr>
              <a:t>mengevaluasi</a:t>
            </a:r>
            <a:r>
              <a:rPr lang="en-US" altLang="id-ID" sz="2600" dirty="0" smtClean="0"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cs typeface="Times New Roman" pitchFamily="18" charset="0"/>
              </a:rPr>
              <a:t>kinerja</a:t>
            </a:r>
            <a:r>
              <a:rPr lang="en-US" altLang="id-ID" sz="2600" dirty="0" smtClean="0">
                <a:cs typeface="Times New Roman" pitchFamily="18" charset="0"/>
              </a:rPr>
              <a:t> supplier, </a:t>
            </a:r>
            <a:r>
              <a:rPr lang="en-US" altLang="id-ID" sz="2600" dirty="0" err="1" smtClean="0">
                <a:cs typeface="Times New Roman" pitchFamily="18" charset="0"/>
              </a:rPr>
              <a:t>dan</a:t>
            </a:r>
            <a:r>
              <a:rPr lang="en-US" altLang="id-ID" sz="2600" dirty="0" smtClean="0"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cs typeface="Times New Roman" pitchFamily="18" charset="0"/>
              </a:rPr>
              <a:t>sebagainya</a:t>
            </a:r>
            <a:r>
              <a:rPr lang="en-US" altLang="id-ID" sz="2600" dirty="0" smtClean="0">
                <a:cs typeface="Times New Roman" pitchFamily="18" charset="0"/>
              </a:rPr>
              <a:t>. </a:t>
            </a:r>
            <a:r>
              <a:rPr lang="en-US" altLang="id-ID" sz="2600" dirty="0" err="1" smtClean="0">
                <a:cs typeface="Times New Roman" pitchFamily="18" charset="0"/>
              </a:rPr>
              <a:t>Jenis</a:t>
            </a:r>
            <a:r>
              <a:rPr lang="en-US" altLang="id-ID" sz="2600" dirty="0" smtClean="0">
                <a:cs typeface="Times New Roman" pitchFamily="18" charset="0"/>
              </a:rPr>
              <a:t> proses </a:t>
            </a:r>
            <a:r>
              <a:rPr lang="en-US" altLang="id-ID" sz="2600" dirty="0" err="1" smtClean="0">
                <a:cs typeface="Times New Roman" pitchFamily="18" charset="0"/>
              </a:rPr>
              <a:t>bisa</a:t>
            </a:r>
            <a:r>
              <a:rPr lang="en-US" altLang="id-ID" sz="2600" dirty="0" smtClean="0"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cs typeface="Times New Roman" pitchFamily="18" charset="0"/>
              </a:rPr>
              <a:t>berbeda</a:t>
            </a:r>
            <a:r>
              <a:rPr lang="en-US" altLang="id-ID" sz="2600" dirty="0" smtClean="0"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cs typeface="Times New Roman" pitchFamily="18" charset="0"/>
              </a:rPr>
              <a:t>tergantung</a:t>
            </a:r>
            <a:r>
              <a:rPr lang="en-US" altLang="id-ID" sz="2600" dirty="0" smtClean="0"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cs typeface="Times New Roman" pitchFamily="18" charset="0"/>
              </a:rPr>
              <a:t>pada</a:t>
            </a:r>
            <a:r>
              <a:rPr lang="en-US" altLang="id-ID" sz="2600" dirty="0" smtClean="0"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cs typeface="Times New Roman" pitchFamily="18" charset="0"/>
              </a:rPr>
              <a:t>apakah</a:t>
            </a:r>
            <a:r>
              <a:rPr lang="en-US" altLang="id-ID" sz="2600" dirty="0" smtClean="0"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cs typeface="Times New Roman" pitchFamily="18" charset="0"/>
              </a:rPr>
              <a:t>barang</a:t>
            </a:r>
            <a:r>
              <a:rPr lang="en-US" altLang="id-ID" sz="2600" dirty="0" smtClean="0">
                <a:cs typeface="Times New Roman" pitchFamily="18" charset="0"/>
              </a:rPr>
              <a:t> yang </a:t>
            </a:r>
            <a:r>
              <a:rPr lang="en-US" altLang="id-ID" sz="2600" dirty="0" err="1" smtClean="0">
                <a:cs typeface="Times New Roman" pitchFamily="18" charset="0"/>
              </a:rPr>
              <a:t>dibeli</a:t>
            </a:r>
            <a:r>
              <a:rPr lang="en-US" altLang="id-ID" sz="2600" dirty="0" smtClean="0">
                <a:cs typeface="Times New Roman" pitchFamily="18" charset="0"/>
              </a:rPr>
              <a:t> </a:t>
            </a:r>
            <a:r>
              <a:rPr lang="en-US" altLang="id-ID" sz="2600" dirty="0" err="1" smtClean="0">
                <a:cs typeface="Times New Roman" pitchFamily="18" charset="0"/>
              </a:rPr>
              <a:t>termasuk</a:t>
            </a:r>
            <a:r>
              <a:rPr lang="en-US" altLang="id-ID" sz="2600" dirty="0" smtClean="0">
                <a:cs typeface="Times New Roman" pitchFamily="18" charset="0"/>
              </a:rPr>
              <a:t> </a:t>
            </a:r>
            <a:r>
              <a:rPr lang="en-US" altLang="id-ID" sz="2600" i="1" dirty="0" smtClean="0">
                <a:cs typeface="Times New Roman" pitchFamily="18" charset="0"/>
              </a:rPr>
              <a:t>stocked, make-to-order, </a:t>
            </a:r>
            <a:r>
              <a:rPr lang="en-US" altLang="id-ID" sz="2600" dirty="0" err="1" smtClean="0">
                <a:cs typeface="Times New Roman" pitchFamily="18" charset="0"/>
              </a:rPr>
              <a:t>atau</a:t>
            </a:r>
            <a:r>
              <a:rPr lang="en-US" altLang="id-ID" sz="2600" dirty="0" smtClean="0">
                <a:cs typeface="Times New Roman" pitchFamily="18" charset="0"/>
              </a:rPr>
              <a:t> </a:t>
            </a:r>
            <a:r>
              <a:rPr lang="en-US" altLang="id-ID" sz="2600" i="1" dirty="0" smtClean="0">
                <a:cs typeface="Times New Roman" pitchFamily="18" charset="0"/>
              </a:rPr>
              <a:t>engineer-to-order products.</a:t>
            </a:r>
            <a:endParaRPr lang="en-US" altLang="id-ID" sz="2600" dirty="0" smtClean="0"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191052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cs typeface="Times New Roman" pitchFamily="18" charset="0"/>
              </a:rPr>
              <a:t>B. Model SCOR </a:t>
            </a:r>
            <a:r>
              <a:rPr lang="en-US" sz="2400" b="1" dirty="0">
                <a:cs typeface="Times New Roman" pitchFamily="18" charset="0"/>
              </a:rPr>
              <a:t>(Supply Chain Operations Reference)</a:t>
            </a:r>
            <a:endParaRPr lang="en-US" sz="28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6008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214313" y="1196752"/>
            <a:ext cx="8786812" cy="5446936"/>
          </a:xfrm>
        </p:spPr>
        <p:txBody>
          <a:bodyPr>
            <a:normAutofit fontScale="92500"/>
          </a:bodyPr>
          <a:lstStyle/>
          <a:p>
            <a:pPr algn="just" eaLnBrk="1" hangingPunct="1">
              <a:buFont typeface="Arial" charset="0"/>
              <a:buNone/>
            </a:pPr>
            <a:r>
              <a:rPr lang="en-US" altLang="id-ID" sz="2400" dirty="0" smtClean="0">
                <a:cs typeface="Times New Roman" pitchFamily="18" charset="0"/>
              </a:rPr>
              <a:t>3. </a:t>
            </a:r>
            <a:r>
              <a:rPr lang="en-US" altLang="id-ID" sz="2400" b="1" dirty="0" smtClean="0">
                <a:cs typeface="Times New Roman" pitchFamily="18" charset="0"/>
              </a:rPr>
              <a:t>Make</a:t>
            </a:r>
          </a:p>
          <a:p>
            <a:pPr algn="just" eaLnBrk="1" hangingPunct="1">
              <a:buFont typeface="Arial" charset="0"/>
              <a:buNone/>
            </a:pPr>
            <a:r>
              <a:rPr lang="en-US" altLang="id-ID" sz="2400" dirty="0" smtClean="0">
                <a:cs typeface="Times New Roman" pitchFamily="18" charset="0"/>
              </a:rPr>
              <a:t>	</a:t>
            </a:r>
            <a:r>
              <a:rPr lang="en-US" altLang="id-ID" sz="2400" b="1" dirty="0" smtClean="0">
                <a:solidFill>
                  <a:srgbClr val="C00000"/>
                </a:solidFill>
                <a:cs typeface="Times New Roman" pitchFamily="18" charset="0"/>
              </a:rPr>
              <a:t>Proses </a:t>
            </a:r>
            <a:r>
              <a:rPr lang="en-US" altLang="id-ID" sz="2400" b="1" dirty="0" err="1" smtClean="0">
                <a:solidFill>
                  <a:srgbClr val="C00000"/>
                </a:solidFill>
                <a:cs typeface="Times New Roman" pitchFamily="18" charset="0"/>
              </a:rPr>
              <a:t>untuk</a:t>
            </a:r>
            <a:r>
              <a:rPr lang="en-US" altLang="id-ID" sz="2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altLang="id-ID" sz="2400" b="1" dirty="0" err="1" smtClean="0">
                <a:solidFill>
                  <a:srgbClr val="C00000"/>
                </a:solidFill>
                <a:cs typeface="Times New Roman" pitchFamily="18" charset="0"/>
              </a:rPr>
              <a:t>mentransformasi</a:t>
            </a:r>
            <a:r>
              <a:rPr lang="en-US" altLang="id-ID" sz="2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altLang="id-ID" sz="2400" b="1" dirty="0" err="1" smtClean="0">
                <a:solidFill>
                  <a:srgbClr val="C00000"/>
                </a:solidFill>
                <a:cs typeface="Times New Roman" pitchFamily="18" charset="0"/>
              </a:rPr>
              <a:t>bahan</a:t>
            </a:r>
            <a:r>
              <a:rPr lang="en-US" altLang="id-ID" sz="2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altLang="id-ID" sz="2400" b="1" dirty="0" err="1" smtClean="0">
                <a:solidFill>
                  <a:srgbClr val="C00000"/>
                </a:solidFill>
                <a:cs typeface="Times New Roman" pitchFamily="18" charset="0"/>
              </a:rPr>
              <a:t>baku</a:t>
            </a:r>
            <a:r>
              <a:rPr lang="en-US" altLang="id-ID" sz="2400" b="1" dirty="0" smtClean="0">
                <a:solidFill>
                  <a:srgbClr val="C00000"/>
                </a:solidFill>
                <a:cs typeface="Times New Roman" pitchFamily="18" charset="0"/>
              </a:rPr>
              <a:t>/</a:t>
            </a:r>
            <a:r>
              <a:rPr lang="en-US" altLang="id-ID" sz="2400" b="1" dirty="0" err="1" smtClean="0">
                <a:solidFill>
                  <a:srgbClr val="C00000"/>
                </a:solidFill>
                <a:cs typeface="Times New Roman" pitchFamily="18" charset="0"/>
              </a:rPr>
              <a:t>komponen</a:t>
            </a:r>
            <a:r>
              <a:rPr lang="en-US" altLang="id-ID" sz="2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altLang="id-ID" sz="2400" b="1" dirty="0" err="1" smtClean="0">
                <a:solidFill>
                  <a:srgbClr val="C00000"/>
                </a:solidFill>
                <a:cs typeface="Times New Roman" pitchFamily="18" charset="0"/>
              </a:rPr>
              <a:t>menjadi</a:t>
            </a:r>
            <a:r>
              <a:rPr lang="en-US" altLang="id-ID" sz="2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altLang="id-ID" sz="2400" b="1" dirty="0" err="1" smtClean="0">
                <a:solidFill>
                  <a:srgbClr val="C00000"/>
                </a:solidFill>
                <a:cs typeface="Times New Roman" pitchFamily="18" charset="0"/>
              </a:rPr>
              <a:t>produk</a:t>
            </a:r>
            <a:r>
              <a:rPr lang="en-US" altLang="id-ID" sz="2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altLang="id-ID" sz="2400" dirty="0" smtClean="0">
                <a:cs typeface="Times New Roman" pitchFamily="18" charset="0"/>
              </a:rPr>
              <a:t>yang </a:t>
            </a:r>
            <a:r>
              <a:rPr lang="en-US" altLang="id-ID" sz="2400" dirty="0" err="1" smtClean="0">
                <a:cs typeface="Times New Roman" pitchFamily="18" charset="0"/>
              </a:rPr>
              <a:t>diinginkan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sv-SE" altLang="id-ID" sz="2400" dirty="0" smtClean="0">
                <a:cs typeface="Times New Roman" pitchFamily="18" charset="0"/>
              </a:rPr>
              <a:t>pelanggan. Kegiatan make atau produksi bisa dilakukan atas dasar ramalan untuk memenuhi </a:t>
            </a:r>
            <a:r>
              <a:rPr lang="en-US" altLang="id-ID" sz="2400" dirty="0" smtClean="0">
                <a:cs typeface="Times New Roman" pitchFamily="18" charset="0"/>
              </a:rPr>
              <a:t>target </a:t>
            </a:r>
            <a:r>
              <a:rPr lang="en-US" altLang="id-ID" sz="2400" dirty="0" err="1" smtClean="0">
                <a:cs typeface="Times New Roman" pitchFamily="18" charset="0"/>
              </a:rPr>
              <a:t>stok</a:t>
            </a:r>
            <a:r>
              <a:rPr lang="en-US" altLang="id-ID" sz="2400" dirty="0" smtClean="0">
                <a:cs typeface="Times New Roman" pitchFamily="18" charset="0"/>
              </a:rPr>
              <a:t> (make-to-stock), </a:t>
            </a:r>
            <a:r>
              <a:rPr lang="en-US" altLang="id-ID" sz="2400" dirty="0" err="1" smtClean="0">
                <a:cs typeface="Times New Roman" pitchFamily="18" charset="0"/>
              </a:rPr>
              <a:t>atas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dasar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pesanan</a:t>
            </a:r>
            <a:r>
              <a:rPr lang="en-US" altLang="id-ID" sz="2400" dirty="0" smtClean="0">
                <a:cs typeface="Times New Roman" pitchFamily="18" charset="0"/>
              </a:rPr>
              <a:t> (make-to-order), </a:t>
            </a:r>
            <a:r>
              <a:rPr lang="en-US" altLang="id-ID" sz="2400" dirty="0" err="1" smtClean="0">
                <a:cs typeface="Times New Roman" pitchFamily="18" charset="0"/>
              </a:rPr>
              <a:t>atau</a:t>
            </a:r>
            <a:r>
              <a:rPr lang="en-US" altLang="id-ID" sz="2400" dirty="0" smtClean="0">
                <a:cs typeface="Times New Roman" pitchFamily="18" charset="0"/>
              </a:rPr>
              <a:t> engineer-to-order. Proses yang </a:t>
            </a:r>
            <a:r>
              <a:rPr lang="en-US" altLang="id-ID" sz="2400" dirty="0" err="1" smtClean="0">
                <a:cs typeface="Times New Roman" pitchFamily="18" charset="0"/>
              </a:rPr>
              <a:t>terlibat</a:t>
            </a:r>
            <a:r>
              <a:rPr lang="en-US" altLang="id-ID" sz="2400" dirty="0" smtClean="0">
                <a:cs typeface="Times New Roman" pitchFamily="18" charset="0"/>
              </a:rPr>
              <a:t> di </a:t>
            </a:r>
            <a:r>
              <a:rPr lang="en-US" altLang="id-ID" sz="2400" dirty="0" err="1" smtClean="0">
                <a:cs typeface="Times New Roman" pitchFamily="18" charset="0"/>
              </a:rPr>
              <a:t>sini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antara</a:t>
            </a:r>
            <a:r>
              <a:rPr lang="en-US" altLang="id-ID" sz="2400" dirty="0" smtClean="0">
                <a:cs typeface="Times New Roman" pitchFamily="18" charset="0"/>
              </a:rPr>
              <a:t> lain </a:t>
            </a:r>
            <a:r>
              <a:rPr lang="en-US" altLang="id-ID" sz="2400" dirty="0" err="1" smtClean="0">
                <a:cs typeface="Times New Roman" pitchFamily="18" charset="0"/>
              </a:rPr>
              <a:t>adalah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penjadwalan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produksi</a:t>
            </a:r>
            <a:r>
              <a:rPr lang="en-US" altLang="id-ID" sz="2400" dirty="0" smtClean="0">
                <a:cs typeface="Times New Roman" pitchFamily="18" charset="0"/>
              </a:rPr>
              <a:t>, </a:t>
            </a:r>
            <a:r>
              <a:rPr lang="en-US" altLang="id-ID" sz="2400" dirty="0" err="1" smtClean="0">
                <a:cs typeface="Times New Roman" pitchFamily="18" charset="0"/>
              </a:rPr>
              <a:t>melakukan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kegiatan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produksi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dan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melakukan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pengetesan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kualitas</a:t>
            </a:r>
            <a:r>
              <a:rPr lang="en-US" altLang="id-ID" sz="2400" dirty="0" smtClean="0">
                <a:cs typeface="Times New Roman" pitchFamily="18" charset="0"/>
              </a:rPr>
              <a:t>, </a:t>
            </a:r>
            <a:r>
              <a:rPr lang="en-US" altLang="id-ID" sz="2400" dirty="0" err="1" smtClean="0">
                <a:cs typeface="Times New Roman" pitchFamily="18" charset="0"/>
              </a:rPr>
              <a:t>mengelola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barang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setengah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jadi</a:t>
            </a:r>
            <a:r>
              <a:rPr lang="en-US" altLang="id-ID" sz="2400" dirty="0" smtClean="0">
                <a:cs typeface="Times New Roman" pitchFamily="18" charset="0"/>
              </a:rPr>
              <a:t> (work-in-process), </a:t>
            </a:r>
            <a:r>
              <a:rPr lang="en-US" altLang="id-ID" sz="2400" dirty="0" err="1" smtClean="0">
                <a:cs typeface="Times New Roman" pitchFamily="18" charset="0"/>
              </a:rPr>
              <a:t>memelihara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fasilitas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produksi</a:t>
            </a:r>
            <a:r>
              <a:rPr lang="en-US" altLang="id-ID" sz="2400" dirty="0" smtClean="0">
                <a:cs typeface="Times New Roman" pitchFamily="18" charset="0"/>
              </a:rPr>
              <a:t>, </a:t>
            </a:r>
            <a:r>
              <a:rPr lang="en-US" altLang="id-ID" sz="2400" dirty="0" err="1" smtClean="0">
                <a:cs typeface="Times New Roman" pitchFamily="18" charset="0"/>
              </a:rPr>
              <a:t>dan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sebagainya</a:t>
            </a:r>
            <a:r>
              <a:rPr lang="en-US" altLang="id-ID" sz="2400" dirty="0" smtClean="0">
                <a:cs typeface="Times New Roman" pitchFamily="18" charset="0"/>
              </a:rPr>
              <a:t>.</a:t>
            </a:r>
          </a:p>
          <a:p>
            <a:pPr algn="just" eaLnBrk="1" hangingPunct="1">
              <a:buFont typeface="Arial" charset="0"/>
              <a:buNone/>
            </a:pPr>
            <a:r>
              <a:rPr lang="en-US" altLang="id-ID" sz="2400" dirty="0" smtClean="0">
                <a:cs typeface="Times New Roman" pitchFamily="18" charset="0"/>
              </a:rPr>
              <a:t>4. </a:t>
            </a:r>
            <a:r>
              <a:rPr lang="en-US" altLang="id-ID" sz="2400" b="1" dirty="0" smtClean="0">
                <a:cs typeface="Times New Roman" pitchFamily="18" charset="0"/>
              </a:rPr>
              <a:t>Deliver</a:t>
            </a:r>
          </a:p>
          <a:p>
            <a:pPr algn="just" eaLnBrk="1" hangingPunct="1">
              <a:buFont typeface="Arial" charset="0"/>
              <a:buNone/>
            </a:pPr>
            <a:r>
              <a:rPr lang="en-US" altLang="id-ID" sz="2400" dirty="0" smtClean="0">
                <a:cs typeface="Times New Roman" pitchFamily="18" charset="0"/>
              </a:rPr>
              <a:t>	</a:t>
            </a:r>
            <a:r>
              <a:rPr lang="en-US" altLang="id-ID" sz="2400" b="1" dirty="0" err="1" smtClean="0">
                <a:solidFill>
                  <a:srgbClr val="C00000"/>
                </a:solidFill>
                <a:cs typeface="Times New Roman" pitchFamily="18" charset="0"/>
              </a:rPr>
              <a:t>Merupakan</a:t>
            </a:r>
            <a:r>
              <a:rPr lang="en-US" altLang="id-ID" sz="2400" b="1" dirty="0" smtClean="0">
                <a:solidFill>
                  <a:srgbClr val="C00000"/>
                </a:solidFill>
                <a:cs typeface="Times New Roman" pitchFamily="18" charset="0"/>
              </a:rPr>
              <a:t> proses </a:t>
            </a:r>
            <a:r>
              <a:rPr lang="en-US" altLang="id-ID" sz="2400" b="1" dirty="0" err="1" smtClean="0">
                <a:solidFill>
                  <a:srgbClr val="C00000"/>
                </a:solidFill>
                <a:cs typeface="Times New Roman" pitchFamily="18" charset="0"/>
              </a:rPr>
              <a:t>untuk</a:t>
            </a:r>
            <a:r>
              <a:rPr lang="en-US" altLang="id-ID" sz="2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altLang="id-ID" sz="2400" b="1" dirty="0" err="1" smtClean="0">
                <a:solidFill>
                  <a:srgbClr val="C00000"/>
                </a:solidFill>
                <a:cs typeface="Times New Roman" pitchFamily="18" charset="0"/>
              </a:rPr>
              <a:t>memenuhi</a:t>
            </a:r>
            <a:r>
              <a:rPr lang="en-US" altLang="id-ID" sz="2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altLang="id-ID" sz="2400" b="1" dirty="0" err="1" smtClean="0">
                <a:solidFill>
                  <a:srgbClr val="C00000"/>
                </a:solidFill>
                <a:cs typeface="Times New Roman" pitchFamily="18" charset="0"/>
              </a:rPr>
              <a:t>permintaan</a:t>
            </a:r>
            <a:r>
              <a:rPr lang="en-US" altLang="id-ID" sz="2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altLang="id-ID" sz="2400" b="1" dirty="0" err="1" smtClean="0">
                <a:solidFill>
                  <a:srgbClr val="C00000"/>
                </a:solidFill>
                <a:cs typeface="Times New Roman" pitchFamily="18" charset="0"/>
              </a:rPr>
              <a:t>terhadap</a:t>
            </a:r>
            <a:r>
              <a:rPr lang="en-US" altLang="id-ID" sz="2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barang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maupun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jasa</a:t>
            </a:r>
            <a:r>
              <a:rPr lang="en-US" altLang="id-ID" sz="2400" dirty="0" smtClean="0">
                <a:cs typeface="Times New Roman" pitchFamily="18" charset="0"/>
              </a:rPr>
              <a:t>. </a:t>
            </a:r>
            <a:r>
              <a:rPr lang="en-US" altLang="id-ID" sz="2400" dirty="0" err="1" smtClean="0">
                <a:cs typeface="Times New Roman" pitchFamily="18" charset="0"/>
              </a:rPr>
              <a:t>Biasanya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meliputi</a:t>
            </a:r>
            <a:r>
              <a:rPr lang="en-US" altLang="id-ID" sz="2400" dirty="0" smtClean="0">
                <a:cs typeface="Times New Roman" pitchFamily="18" charset="0"/>
              </a:rPr>
              <a:t> order management, </a:t>
            </a:r>
            <a:r>
              <a:rPr lang="en-US" altLang="id-ID" sz="2400" dirty="0" err="1" smtClean="0">
                <a:cs typeface="Times New Roman" pitchFamily="18" charset="0"/>
              </a:rPr>
              <a:t>transportasi</a:t>
            </a:r>
            <a:r>
              <a:rPr lang="en-US" altLang="id-ID" sz="2400" dirty="0" smtClean="0">
                <a:cs typeface="Times New Roman" pitchFamily="18" charset="0"/>
              </a:rPr>
              <a:t>, </a:t>
            </a:r>
            <a:r>
              <a:rPr lang="en-US" altLang="id-ID" sz="2400" dirty="0" err="1" smtClean="0">
                <a:cs typeface="Times New Roman" pitchFamily="18" charset="0"/>
              </a:rPr>
              <a:t>dan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distribusi</a:t>
            </a:r>
            <a:r>
              <a:rPr lang="en-US" altLang="id-ID" sz="2400" dirty="0" smtClean="0">
                <a:cs typeface="Times New Roman" pitchFamily="18" charset="0"/>
              </a:rPr>
              <a:t>. Proses yang </a:t>
            </a:r>
            <a:r>
              <a:rPr lang="en-US" altLang="id-ID" sz="2400" dirty="0" err="1" smtClean="0">
                <a:cs typeface="Times New Roman" pitchFamily="18" charset="0"/>
              </a:rPr>
              <a:t>terlibat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diantaranya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adalah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menangani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pesanan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dari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pelanggan</a:t>
            </a:r>
            <a:r>
              <a:rPr lang="en-US" altLang="id-ID" sz="2400" dirty="0" smtClean="0">
                <a:cs typeface="Times New Roman" pitchFamily="18" charset="0"/>
              </a:rPr>
              <a:t>, </a:t>
            </a:r>
            <a:r>
              <a:rPr lang="en-US" altLang="id-ID" sz="2400" dirty="0" err="1" smtClean="0">
                <a:cs typeface="Times New Roman" pitchFamily="18" charset="0"/>
              </a:rPr>
              <a:t>memilih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perusahaan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jasa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pengiriman</a:t>
            </a:r>
            <a:r>
              <a:rPr lang="en-US" altLang="id-ID" sz="2400" dirty="0" smtClean="0">
                <a:cs typeface="Times New Roman" pitchFamily="18" charset="0"/>
              </a:rPr>
              <a:t>, </a:t>
            </a:r>
            <a:r>
              <a:rPr lang="en-US" altLang="id-ID" sz="2400" dirty="0" err="1" smtClean="0">
                <a:cs typeface="Times New Roman" pitchFamily="18" charset="0"/>
              </a:rPr>
              <a:t>menangani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kegiatan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pergudangan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produk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jadi</a:t>
            </a:r>
            <a:r>
              <a:rPr lang="en-US" altLang="id-ID" sz="2400" dirty="0" smtClean="0">
                <a:cs typeface="Times New Roman" pitchFamily="18" charset="0"/>
              </a:rPr>
              <a:t>, </a:t>
            </a:r>
            <a:r>
              <a:rPr lang="en-US" altLang="id-ID" sz="2400" dirty="0" err="1" smtClean="0">
                <a:cs typeface="Times New Roman" pitchFamily="18" charset="0"/>
              </a:rPr>
              <a:t>dan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mengirim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tagihan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ke</a:t>
            </a:r>
            <a:r>
              <a:rPr lang="en-US" altLang="id-ID" sz="2400" dirty="0" smtClean="0"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cs typeface="Times New Roman" pitchFamily="18" charset="0"/>
              </a:rPr>
              <a:t>pelanggan</a:t>
            </a:r>
            <a:r>
              <a:rPr lang="en-US" altLang="id-ID" sz="2400" dirty="0" smtClean="0"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191052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cs typeface="Times New Roman" pitchFamily="18" charset="0"/>
              </a:rPr>
              <a:t>B. Model SCOR </a:t>
            </a:r>
            <a:r>
              <a:rPr lang="en-US" sz="2400" b="1" dirty="0">
                <a:cs typeface="Times New Roman" pitchFamily="18" charset="0"/>
              </a:rPr>
              <a:t>(Supply Chain Operations Reference)</a:t>
            </a:r>
            <a:endParaRPr lang="en-US" sz="28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0942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1625" y="3571875"/>
            <a:ext cx="6429375" cy="2238375"/>
          </a:xfrm>
          <a:noFill/>
        </p:spPr>
      </p:pic>
      <p:sp>
        <p:nvSpPr>
          <p:cNvPr id="5" name="Rectangle 4"/>
          <p:cNvSpPr/>
          <p:nvPr/>
        </p:nvSpPr>
        <p:spPr>
          <a:xfrm>
            <a:off x="347435" y="1556792"/>
            <a:ext cx="8401029" cy="2892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600" dirty="0">
                <a:cs typeface="Times New Roman" pitchFamily="18" charset="0"/>
              </a:rPr>
              <a:t>5. </a:t>
            </a:r>
            <a:r>
              <a:rPr lang="en-US" sz="2600" b="1" dirty="0">
                <a:cs typeface="Times New Roman" pitchFamily="18" charset="0"/>
              </a:rPr>
              <a:t>Return</a:t>
            </a:r>
          </a:p>
          <a:p>
            <a:pPr marL="365125" algn="just">
              <a:defRPr/>
            </a:pPr>
            <a:r>
              <a:rPr lang="en-US" sz="2600" dirty="0" err="1">
                <a:cs typeface="Times New Roman" pitchFamily="18" charset="0"/>
              </a:rPr>
              <a:t>Proses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pengembalian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atau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menerima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pengembalian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produk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karena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berbagai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alasan</a:t>
            </a:r>
            <a:r>
              <a:rPr lang="en-US" sz="2600" dirty="0">
                <a:cs typeface="Times New Roman" pitchFamily="18" charset="0"/>
              </a:rPr>
              <a:t>. </a:t>
            </a:r>
            <a:r>
              <a:rPr lang="en-US" sz="2600" dirty="0" err="1">
                <a:cs typeface="Times New Roman" pitchFamily="18" charset="0"/>
              </a:rPr>
              <a:t>Kegiatan</a:t>
            </a:r>
            <a:r>
              <a:rPr lang="en-US" sz="2600" dirty="0">
                <a:cs typeface="Times New Roman" pitchFamily="18" charset="0"/>
              </a:rPr>
              <a:t> yang </a:t>
            </a:r>
            <a:r>
              <a:rPr lang="en-US" sz="2600" dirty="0" err="1">
                <a:cs typeface="Times New Roman" pitchFamily="18" charset="0"/>
              </a:rPr>
              <a:t>terlibat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antara</a:t>
            </a:r>
            <a:r>
              <a:rPr lang="en-US" sz="2600" dirty="0">
                <a:cs typeface="Times New Roman" pitchFamily="18" charset="0"/>
              </a:rPr>
              <a:t> lain </a:t>
            </a:r>
            <a:r>
              <a:rPr lang="en-US" sz="2600" dirty="0" err="1">
                <a:cs typeface="Times New Roman" pitchFamily="18" charset="0"/>
              </a:rPr>
              <a:t>identifikasi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kondisi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produk</a:t>
            </a:r>
            <a:r>
              <a:rPr lang="en-US" sz="2600" dirty="0">
                <a:cs typeface="Times New Roman" pitchFamily="18" charset="0"/>
              </a:rPr>
              <a:t>, </a:t>
            </a:r>
            <a:r>
              <a:rPr lang="en-US" sz="2600" dirty="0" err="1">
                <a:cs typeface="Times New Roman" pitchFamily="18" charset="0"/>
              </a:rPr>
              <a:t>meminta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otorisasi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pengembalian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cacat</a:t>
            </a:r>
            <a:r>
              <a:rPr lang="en-US" sz="2600" dirty="0">
                <a:cs typeface="Times New Roman" pitchFamily="18" charset="0"/>
              </a:rPr>
              <a:t>, </a:t>
            </a:r>
            <a:r>
              <a:rPr lang="en-US" sz="2600" dirty="0" err="1">
                <a:cs typeface="Times New Roman" pitchFamily="18" charset="0"/>
              </a:rPr>
              <a:t>penjadwalan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pengembalian</a:t>
            </a:r>
            <a:r>
              <a:rPr lang="en-US" sz="2600" dirty="0">
                <a:cs typeface="Times New Roman" pitchFamily="18" charset="0"/>
              </a:rPr>
              <a:t>, </a:t>
            </a:r>
            <a:r>
              <a:rPr lang="en-US" sz="2600" dirty="0" err="1">
                <a:cs typeface="Times New Roman" pitchFamily="18" charset="0"/>
              </a:rPr>
              <a:t>dan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melakukan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pengembalian</a:t>
            </a:r>
            <a:r>
              <a:rPr lang="en-US" sz="2600" dirty="0">
                <a:cs typeface="Times New Roman" pitchFamily="18" charset="0"/>
              </a:rPr>
              <a:t>. Post-delivery customer support </a:t>
            </a:r>
            <a:r>
              <a:rPr lang="en-US" sz="2600" dirty="0" err="1">
                <a:cs typeface="Times New Roman" pitchFamily="18" charset="0"/>
              </a:rPr>
              <a:t>juga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merupakan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bagian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dari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proses</a:t>
            </a:r>
            <a:r>
              <a:rPr lang="en-US" sz="2600" dirty="0">
                <a:cs typeface="Times New Roman" pitchFamily="18" charset="0"/>
              </a:rPr>
              <a:t> return.</a:t>
            </a:r>
          </a:p>
        </p:txBody>
      </p:sp>
      <p:sp>
        <p:nvSpPr>
          <p:cNvPr id="4" name="Rectangle 3"/>
          <p:cNvSpPr/>
          <p:nvPr/>
        </p:nvSpPr>
        <p:spPr>
          <a:xfrm>
            <a:off x="323528" y="191052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cs typeface="Times New Roman" pitchFamily="18" charset="0"/>
              </a:rPr>
              <a:t>B. Model SCOR </a:t>
            </a:r>
            <a:r>
              <a:rPr lang="en-US" sz="2400" b="1" dirty="0">
                <a:cs typeface="Times New Roman" pitchFamily="18" charset="0"/>
              </a:rPr>
              <a:t>(Supply Chain Operations Reference)</a:t>
            </a:r>
            <a:endParaRPr lang="en-US" sz="28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5210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280920" cy="5947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20381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2" y="1196752"/>
            <a:ext cx="8506718" cy="530349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110000"/>
              </a:lnSpc>
              <a:spcBef>
                <a:spcPts val="1200"/>
              </a:spcBef>
              <a:buFont typeface="Arial" charset="0"/>
              <a:buNone/>
              <a:defRPr/>
            </a:pPr>
            <a:r>
              <a:rPr lang="en-US" sz="2600" b="1" dirty="0" smtClean="0">
                <a:latin typeface="Sitka Heading" panose="02000505000000020004" pitchFamily="2" charset="0"/>
                <a:cs typeface="Times New Roman" pitchFamily="18" charset="0"/>
              </a:rPr>
              <a:t>SCOR </a:t>
            </a:r>
            <a:r>
              <a:rPr lang="en-US" sz="2600" b="1" dirty="0" err="1" smtClean="0">
                <a:latin typeface="Sitka Heading" panose="02000505000000020004" pitchFamily="2" charset="0"/>
                <a:cs typeface="Times New Roman" pitchFamily="18" charset="0"/>
              </a:rPr>
              <a:t>memiliki</a:t>
            </a:r>
            <a:r>
              <a:rPr lang="en-US" sz="2600" b="1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Sitka Heading" panose="02000505000000020004" pitchFamily="2" charset="0"/>
                <a:cs typeface="Times New Roman" pitchFamily="18" charset="0"/>
              </a:rPr>
              <a:t>tiga</a:t>
            </a:r>
            <a:r>
              <a:rPr lang="en-US" sz="2600" b="1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Sitka Heading" panose="02000505000000020004" pitchFamily="2" charset="0"/>
                <a:cs typeface="Times New Roman" pitchFamily="18" charset="0"/>
              </a:rPr>
              <a:t>hirarki</a:t>
            </a:r>
            <a:r>
              <a:rPr lang="en-US" sz="2600" b="1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Sitka Heading" panose="02000505000000020004" pitchFamily="2" charset="0"/>
                <a:cs typeface="Times New Roman" pitchFamily="18" charset="0"/>
              </a:rPr>
              <a:t>proses</a:t>
            </a:r>
            <a:endParaRPr lang="en-US" sz="2600" b="1" dirty="0" smtClean="0">
              <a:latin typeface="Sitka Heading" panose="02000505000000020004" pitchFamily="2" charset="0"/>
              <a:cs typeface="Times New Roman" pitchFamily="18" charset="0"/>
            </a:endParaRPr>
          </a:p>
          <a:p>
            <a:pPr marL="266700" indent="-266700" algn="just" eaLnBrk="1" hangingPunct="1">
              <a:lnSpc>
                <a:spcPct val="110000"/>
              </a:lnSpc>
              <a:spcBef>
                <a:spcPts val="1200"/>
              </a:spcBef>
              <a:buFont typeface="Arial" charset="0"/>
              <a:buNone/>
              <a:defRPr/>
            </a:pP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O	</a:t>
            </a:r>
            <a:r>
              <a:rPr lang="en-US" sz="2600" b="1" dirty="0" smtClean="0">
                <a:latin typeface="Sitka Heading" panose="02000505000000020004" pitchFamily="2" charset="0"/>
                <a:cs typeface="Times New Roman" pitchFamily="18" charset="0"/>
              </a:rPr>
              <a:t>Level 1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adalah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level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tertinggi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memberikan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definisi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umum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dari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lima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proses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di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atas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(plan, source, make, deliver,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return).</a:t>
            </a:r>
          </a:p>
          <a:p>
            <a:pPr marL="266700" indent="-266700" algn="just" eaLnBrk="1" hangingPunct="1">
              <a:lnSpc>
                <a:spcPct val="110000"/>
              </a:lnSpc>
              <a:spcBef>
                <a:spcPts val="1200"/>
              </a:spcBef>
              <a:buFont typeface="Arial" charset="0"/>
              <a:buNone/>
              <a:defRPr/>
            </a:pP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O	</a:t>
            </a:r>
            <a:r>
              <a:rPr lang="en-US" sz="2600" b="1" dirty="0" smtClean="0">
                <a:latin typeface="Sitka Heading" panose="02000505000000020004" pitchFamily="2" charset="0"/>
                <a:cs typeface="Times New Roman" pitchFamily="18" charset="0"/>
              </a:rPr>
              <a:t>Level 2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dikatakan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sebagai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configuration level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dimana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supply chain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pcrusahaan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bisa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dikonfigurasi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berdasarkan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sekitar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30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proses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inti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. Perusahaan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bisa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membentuk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konfigurasi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saat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ini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(as is)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maupun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diinginkan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(to be).</a:t>
            </a:r>
          </a:p>
          <a:p>
            <a:pPr marL="266700" indent="-266700" algn="just" eaLnBrk="1" hangingPunct="1">
              <a:lnSpc>
                <a:spcPct val="110000"/>
              </a:lnSpc>
              <a:spcBef>
                <a:spcPts val="1200"/>
              </a:spcBef>
              <a:buFont typeface="Arial" charset="0"/>
              <a:buNone/>
              <a:defRPr/>
            </a:pP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O	</a:t>
            </a:r>
            <a:r>
              <a:rPr lang="en-US" sz="2600" b="1" dirty="0" smtClean="0">
                <a:latin typeface="Sitka Heading" panose="02000505000000020004" pitchFamily="2" charset="0"/>
                <a:cs typeface="Times New Roman" pitchFamily="18" charset="0"/>
              </a:rPr>
              <a:t>Level 3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dinamakan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process element level,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mengandung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definisi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elemen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proses, input, output,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metrik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masing-masing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elemen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proses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serta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referensi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(benchmark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best practice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).</a:t>
            </a:r>
            <a:endParaRPr lang="en-US" sz="2600" dirty="0" smtClean="0">
              <a:latin typeface="Sitka Heading" panose="02000505000000020004" pitchFamily="2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191052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cs typeface="Times New Roman" pitchFamily="18" charset="0"/>
              </a:rPr>
              <a:t>B. Model SCOR </a:t>
            </a:r>
            <a:r>
              <a:rPr lang="en-US" sz="2400" b="1" dirty="0">
                <a:cs typeface="Times New Roman" pitchFamily="18" charset="0"/>
              </a:rPr>
              <a:t>(Supply Chain Operations Reference)</a:t>
            </a:r>
            <a:endParaRPr lang="en-US" sz="28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1329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9" y="1340768"/>
            <a:ext cx="8568952" cy="5230341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sz="2600" b="1" dirty="0" err="1" smtClean="0">
                <a:latin typeface="Sitka Heading" panose="02000505000000020004" pitchFamily="2" charset="0"/>
                <a:cs typeface="Times New Roman" pitchFamily="18" charset="0"/>
              </a:rPr>
              <a:t>Metrik</a:t>
            </a:r>
            <a:r>
              <a:rPr lang="en-US" sz="2600" b="1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Sitka Heading" panose="02000505000000020004" pitchFamily="2" charset="0"/>
                <a:cs typeface="Times New Roman" pitchFamily="18" charset="0"/>
              </a:rPr>
              <a:t>pada</a:t>
            </a:r>
            <a:r>
              <a:rPr lang="en-US" sz="2600" b="1" dirty="0" smtClean="0">
                <a:latin typeface="Sitka Heading" panose="02000505000000020004" pitchFamily="2" charset="0"/>
                <a:cs typeface="Times New Roman" pitchFamily="18" charset="0"/>
              </a:rPr>
              <a:t> Model SCOR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Dimensi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umum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digunakan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untuk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pengukuran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: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2600" b="1" dirty="0" smtClean="0">
                <a:latin typeface="Sitka Heading" panose="02000505000000020004" pitchFamily="2" charset="0"/>
                <a:cs typeface="Times New Roman" pitchFamily="18" charset="0"/>
              </a:rPr>
              <a:t>o Reliability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2600" b="1" dirty="0" smtClean="0">
                <a:latin typeface="Sitka Heading" panose="02000505000000020004" pitchFamily="2" charset="0"/>
                <a:cs typeface="Times New Roman" pitchFamily="18" charset="0"/>
              </a:rPr>
              <a:t>o Responsiveness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2600" b="1" dirty="0" smtClean="0">
                <a:latin typeface="Sitka Heading" panose="02000505000000020004" pitchFamily="2" charset="0"/>
                <a:cs typeface="Times New Roman" pitchFamily="18" charset="0"/>
              </a:rPr>
              <a:t>o Flexibility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2600" b="1" dirty="0" smtClean="0">
                <a:latin typeface="Sitka Heading" panose="02000505000000020004" pitchFamily="2" charset="0"/>
                <a:cs typeface="Times New Roman" pitchFamily="18" charset="0"/>
              </a:rPr>
              <a:t>o Costs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2600" b="1" dirty="0" smtClean="0">
                <a:latin typeface="Sitka Heading" panose="02000505000000020004" pitchFamily="2" charset="0"/>
                <a:cs typeface="Times New Roman" pitchFamily="18" charset="0"/>
              </a:rPr>
              <a:t>o Asset</a:t>
            </a:r>
          </a:p>
          <a:p>
            <a:pPr marL="0" indent="0" algn="just" eaLnBrk="1" hangingPunct="1">
              <a:buFont typeface="Arial" charset="0"/>
              <a:buNone/>
              <a:defRPr/>
            </a:pP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Sebagai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contoh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pelanggan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sangat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berkepentingan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terhadap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kinerja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pengiriman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.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Keterlambatan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dan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kerusakan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sewaktu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proses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pengiriman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menjadi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perhatian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penting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bagi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pelanggan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sehingga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delivery performance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adalah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Sitka Heading" panose="02000505000000020004" pitchFamily="2" charset="0"/>
                <a:cs typeface="Times New Roman" pitchFamily="18" charset="0"/>
              </a:rPr>
              <a:t>metrik</a:t>
            </a:r>
            <a:r>
              <a:rPr lang="en-US" sz="2500" dirty="0" smtClean="0">
                <a:latin typeface="Sitka Heading" panose="02000505000000020004" pitchFamily="2" charset="0"/>
                <a:cs typeface="Times New Roman" pitchFamily="18" charset="0"/>
              </a:rPr>
              <a:t> yang customer-facing.</a:t>
            </a:r>
            <a:endParaRPr lang="en-US" sz="2500" dirty="0">
              <a:latin typeface="Sitka Heading" panose="02000505000000020004" pitchFamily="2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191052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cs typeface="Times New Roman" pitchFamily="18" charset="0"/>
              </a:rPr>
              <a:t>B. Model SCOR </a:t>
            </a:r>
            <a:r>
              <a:rPr lang="en-US" sz="2400" b="1" dirty="0">
                <a:cs typeface="Times New Roman" pitchFamily="18" charset="0"/>
              </a:rPr>
              <a:t>(Supply Chain Operations Reference)</a:t>
            </a:r>
            <a:endParaRPr lang="en-US" sz="28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7003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142875" y="1196752"/>
            <a:ext cx="8858250" cy="5518372"/>
          </a:xfrm>
        </p:spPr>
        <p:txBody>
          <a:bodyPr>
            <a:normAutofit/>
          </a:bodyPr>
          <a:lstStyle/>
          <a:p>
            <a:pPr marL="0" indent="0" algn="just" eaLnBrk="1" hangingPunct="1">
              <a:buFont typeface="Arial" charset="0"/>
              <a:buNone/>
            </a:pP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Sebaliknya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pelanggan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tidak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perlu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repot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memonitor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jumlah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persediaan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yang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dimiliki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pelanggan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tetapi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secara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internal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perusahaan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sangat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berkepentingan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untuk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memiliki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jumlah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persediaan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yang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cukup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tetapi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tidak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berlebihan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.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Oleh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karena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itu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inventory days of supply, yang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merupakan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ukuran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tingkat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persediaan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merupakan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altLang="id-ID" sz="2400" dirty="0" err="1" smtClean="0">
                <a:latin typeface="Sitka Heading" panose="02000505000000020004" pitchFamily="2" charset="0"/>
                <a:cs typeface="Times New Roman" pitchFamily="18" charset="0"/>
              </a:rPr>
              <a:t>metrik</a:t>
            </a:r>
            <a:r>
              <a:rPr lang="en-US" altLang="id-ID" sz="2400" dirty="0" smtClean="0">
                <a:latin typeface="Sitka Heading" panose="02000505000000020004" pitchFamily="2" charset="0"/>
                <a:cs typeface="Times New Roman" pitchFamily="18" charset="0"/>
              </a:rPr>
              <a:t> yang internal-facing.</a:t>
            </a:r>
          </a:p>
          <a:p>
            <a:pPr marL="0" indent="0" algn="just" eaLnBrk="1" hangingPunct="1">
              <a:buFont typeface="Arial" charset="0"/>
              <a:buNone/>
            </a:pPr>
            <a:endParaRPr lang="en-US" altLang="id-ID" sz="1100" dirty="0" smtClean="0">
              <a:latin typeface="Sitka Heading" panose="02000505000000020004" pitchFamily="2" charset="0"/>
              <a:cs typeface="Times New Roman" pitchFamily="18" charset="0"/>
            </a:endParaRPr>
          </a:p>
          <a:p>
            <a:pPr marL="0" indent="0" algn="just" eaLnBrk="1" hangingPunct="1">
              <a:buFont typeface="Arial" charset="0"/>
              <a:buNone/>
            </a:pPr>
            <a:endParaRPr lang="en-US" altLang="id-ID" sz="2400" dirty="0" smtClean="0">
              <a:latin typeface="Sitka Heading" panose="02000505000000020004" pitchFamily="2" charset="0"/>
              <a:cs typeface="Times New Roman" pitchFamily="18" charset="0"/>
            </a:endParaRP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3645024"/>
            <a:ext cx="7321550" cy="291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3528" y="191052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cs typeface="Times New Roman" pitchFamily="18" charset="0"/>
              </a:rPr>
              <a:t>B. Model SCOR </a:t>
            </a:r>
            <a:r>
              <a:rPr lang="en-US" sz="2400" b="1" dirty="0">
                <a:cs typeface="Times New Roman" pitchFamily="18" charset="0"/>
              </a:rPr>
              <a:t>(Supply Chain Operations Reference)</a:t>
            </a:r>
            <a:endParaRPr lang="en-US" sz="28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8773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63"/>
          <a:stretch/>
        </p:blipFill>
        <p:spPr bwMode="auto">
          <a:xfrm>
            <a:off x="179512" y="295369"/>
            <a:ext cx="8275351" cy="5109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611560" y="5301208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Sitka Heading" panose="02000505000000020004" pitchFamily="2" charset="0"/>
                <a:cs typeface="Times New Roman" pitchFamily="18" charset="0"/>
              </a:rPr>
              <a:t>Customer-facing : </a:t>
            </a:r>
            <a:r>
              <a:rPr lang="en-US" dirty="0" err="1">
                <a:latin typeface="Sitka Heading" panose="02000505000000020004" pitchFamily="2" charset="0"/>
                <a:cs typeface="Times New Roman" pitchFamily="18" charset="0"/>
              </a:rPr>
              <a:t>penting</a:t>
            </a:r>
            <a:r>
              <a:rPr lang="en-US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dirty="0" err="1">
                <a:latin typeface="Sitka Heading" panose="02000505000000020004" pitchFamily="2" charset="0"/>
                <a:cs typeface="Times New Roman" pitchFamily="18" charset="0"/>
              </a:rPr>
              <a:t>bagi</a:t>
            </a:r>
            <a:r>
              <a:rPr lang="en-US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dirty="0" err="1">
                <a:latin typeface="Sitka Heading" panose="02000505000000020004" pitchFamily="2" charset="0"/>
                <a:cs typeface="Times New Roman" pitchFamily="18" charset="0"/>
              </a:rPr>
              <a:t>pelanggan</a:t>
            </a:r>
            <a:endParaRPr lang="en-US" dirty="0">
              <a:latin typeface="Sitka Heading" panose="02000505000000020004" pitchFamily="2" charset="0"/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n-US" dirty="0" smtClean="0">
                <a:latin typeface="Sitka Heading" panose="02000505000000020004" pitchFamily="2" charset="0"/>
                <a:cs typeface="Times New Roman" pitchFamily="18" charset="0"/>
              </a:rPr>
              <a:t>Internal-facing : </a:t>
            </a:r>
            <a:r>
              <a:rPr lang="en-US" dirty="0" err="1">
                <a:latin typeface="Sitka Heading" panose="02000505000000020004" pitchFamily="2" charset="0"/>
                <a:cs typeface="Times New Roman" pitchFamily="18" charset="0"/>
              </a:rPr>
              <a:t>penting</a:t>
            </a:r>
            <a:r>
              <a:rPr lang="en-US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dirty="0" err="1">
                <a:latin typeface="Sitka Heading" panose="02000505000000020004" pitchFamily="2" charset="0"/>
                <a:cs typeface="Times New Roman" pitchFamily="18" charset="0"/>
              </a:rPr>
              <a:t>untuk</a:t>
            </a:r>
            <a:r>
              <a:rPr lang="en-US" dirty="0">
                <a:latin typeface="Sitka Heading" panose="02000505000000020004" pitchFamily="2" charset="0"/>
                <a:cs typeface="Times New Roman" pitchFamily="18" charset="0"/>
              </a:rPr>
              <a:t> monitoring internal </a:t>
            </a:r>
            <a:r>
              <a:rPr lang="en-US" dirty="0" err="1">
                <a:latin typeface="Sitka Heading" panose="02000505000000020004" pitchFamily="2" charset="0"/>
                <a:cs typeface="Times New Roman" pitchFamily="18" charset="0"/>
              </a:rPr>
              <a:t>tetapi</a:t>
            </a:r>
            <a:r>
              <a:rPr lang="en-US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dirty="0" err="1">
                <a:latin typeface="Sitka Heading" panose="02000505000000020004" pitchFamily="2" charset="0"/>
                <a:cs typeface="Times New Roman" pitchFamily="18" charset="0"/>
              </a:rPr>
              <a:t>tidak</a:t>
            </a:r>
            <a:r>
              <a:rPr lang="en-US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dirty="0" err="1">
                <a:latin typeface="Sitka Heading" panose="02000505000000020004" pitchFamily="2" charset="0"/>
                <a:cs typeface="Times New Roman" pitchFamily="18" charset="0"/>
              </a:rPr>
              <a:t>langsung</a:t>
            </a:r>
            <a:r>
              <a:rPr lang="en-US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dirty="0" err="1">
                <a:latin typeface="Sitka Heading" panose="02000505000000020004" pitchFamily="2" charset="0"/>
                <a:cs typeface="Times New Roman" pitchFamily="18" charset="0"/>
              </a:rPr>
              <a:t>menjadi</a:t>
            </a:r>
            <a:r>
              <a:rPr lang="en-US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dirty="0" err="1">
                <a:latin typeface="Sitka Heading" panose="02000505000000020004" pitchFamily="2" charset="0"/>
                <a:cs typeface="Times New Roman" pitchFamily="18" charset="0"/>
              </a:rPr>
              <a:t>perhatian</a:t>
            </a:r>
            <a:r>
              <a:rPr lang="en-US" dirty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dirty="0" err="1">
                <a:latin typeface="Sitka Heading" panose="02000505000000020004" pitchFamily="2" charset="0"/>
                <a:cs typeface="Times New Roman" pitchFamily="18" charset="0"/>
              </a:rPr>
              <a:t>pelanggan</a:t>
            </a:r>
            <a:r>
              <a:rPr lang="en-US" dirty="0">
                <a:latin typeface="Sitka Heading" panose="02000505000000020004" pitchFamily="2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7830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229600" cy="432048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  <a:spcBef>
                <a:spcPts val="1200"/>
              </a:spcBef>
              <a:buNone/>
              <a:defRPr/>
            </a:pPr>
            <a:r>
              <a:rPr lang="fi-FI" sz="2800" b="1" dirty="0">
                <a:cs typeface="Times New Roman" pitchFamily="18" charset="0"/>
              </a:rPr>
              <a:t>Menciptakan sistem pengukuran kinerja supply chain :</a:t>
            </a:r>
          </a:p>
          <a:p>
            <a:pPr marL="514350" indent="-514350" algn="just">
              <a:lnSpc>
                <a:spcPct val="120000"/>
              </a:lnSpc>
              <a:spcBef>
                <a:spcPts val="1200"/>
              </a:spcBef>
              <a:buClrTx/>
              <a:buSzPct val="90000"/>
              <a:buFont typeface="+mj-lt"/>
              <a:buAutoNum type="arabicPeriod"/>
              <a:defRPr/>
            </a:pPr>
            <a:r>
              <a:rPr lang="en-US" sz="2800" dirty="0" err="1" smtClean="0">
                <a:cs typeface="Times New Roman" pitchFamily="18" charset="0"/>
              </a:rPr>
              <a:t>Menentukan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apa</a:t>
            </a:r>
            <a:r>
              <a:rPr lang="en-US" sz="2800" dirty="0">
                <a:cs typeface="Times New Roman" pitchFamily="18" charset="0"/>
              </a:rPr>
              <a:t> yang </a:t>
            </a:r>
            <a:r>
              <a:rPr lang="en-US" sz="2800" dirty="0" err="1">
                <a:cs typeface="Times New Roman" pitchFamily="18" charset="0"/>
              </a:rPr>
              <a:t>akan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diukur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dan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dimonitor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untuk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menciptakan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kesesuaian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antara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strategi</a:t>
            </a:r>
            <a:r>
              <a:rPr lang="en-US" sz="2800" dirty="0">
                <a:cs typeface="Times New Roman" pitchFamily="18" charset="0"/>
              </a:rPr>
              <a:t> supply chain </a:t>
            </a:r>
            <a:r>
              <a:rPr lang="en-US" sz="2800" dirty="0" err="1">
                <a:cs typeface="Times New Roman" pitchFamily="18" charset="0"/>
              </a:rPr>
              <a:t>dengan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metrik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pengukuran</a:t>
            </a:r>
            <a:r>
              <a:rPr lang="en-US" sz="2800" dirty="0">
                <a:cs typeface="Times New Roman" pitchFamily="18" charset="0"/>
              </a:rPr>
              <a:t>.</a:t>
            </a:r>
          </a:p>
          <a:p>
            <a:pPr marL="514350" indent="-514350" algn="just">
              <a:lnSpc>
                <a:spcPct val="120000"/>
              </a:lnSpc>
              <a:spcBef>
                <a:spcPts val="1200"/>
              </a:spcBef>
              <a:buClrTx/>
              <a:buSzPct val="90000"/>
              <a:buFont typeface="+mj-lt"/>
              <a:buAutoNum type="arabicPeriod"/>
              <a:defRPr/>
            </a:pPr>
            <a:r>
              <a:rPr lang="en-US" sz="2800" dirty="0" err="1" smtClean="0">
                <a:cs typeface="Times New Roman" pitchFamily="18" charset="0"/>
              </a:rPr>
              <a:t>Setiap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berapa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periode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pengukuran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dilakukan</a:t>
            </a:r>
            <a:r>
              <a:rPr lang="en-US" sz="2800" dirty="0">
                <a:cs typeface="Times New Roman" pitchFamily="18" charset="0"/>
              </a:rPr>
              <a:t>.</a:t>
            </a:r>
          </a:p>
          <a:p>
            <a:pPr marL="514350" indent="-514350" algn="just">
              <a:lnSpc>
                <a:spcPct val="120000"/>
              </a:lnSpc>
              <a:spcBef>
                <a:spcPts val="1200"/>
              </a:spcBef>
              <a:buClrTx/>
              <a:buSzPct val="90000"/>
              <a:buFont typeface="+mj-lt"/>
              <a:buAutoNum type="arabicPeriod"/>
              <a:defRPr/>
            </a:pPr>
            <a:r>
              <a:rPr lang="en-US" sz="2800" dirty="0" err="1" smtClean="0">
                <a:cs typeface="Times New Roman" pitchFamily="18" charset="0"/>
              </a:rPr>
              <a:t>Seberapa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penting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ukuran</a:t>
            </a:r>
            <a:r>
              <a:rPr lang="en-US" sz="2800" dirty="0">
                <a:cs typeface="Times New Roman" pitchFamily="18" charset="0"/>
              </a:rPr>
              <a:t> yang </a:t>
            </a:r>
            <a:r>
              <a:rPr lang="en-US" sz="2800" dirty="0" err="1">
                <a:cs typeface="Times New Roman" pitchFamily="18" charset="0"/>
              </a:rPr>
              <a:t>satu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relatif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terhadap</a:t>
            </a:r>
            <a:r>
              <a:rPr lang="en-US" sz="2800" dirty="0">
                <a:cs typeface="Times New Roman" pitchFamily="18" charset="0"/>
              </a:rPr>
              <a:t> yang lain.</a:t>
            </a:r>
          </a:p>
          <a:p>
            <a:pPr marL="514350" indent="-514350" algn="just">
              <a:lnSpc>
                <a:spcPct val="120000"/>
              </a:lnSpc>
              <a:spcBef>
                <a:spcPts val="1200"/>
              </a:spcBef>
              <a:buClrTx/>
              <a:buSzPct val="90000"/>
              <a:buFont typeface="+mj-lt"/>
              <a:buAutoNum type="arabicPeriod"/>
              <a:defRPr/>
            </a:pPr>
            <a:r>
              <a:rPr lang="en-US" sz="2800" dirty="0" err="1" smtClean="0">
                <a:cs typeface="Times New Roman" pitchFamily="18" charset="0"/>
              </a:rPr>
              <a:t>Siapa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>
                <a:cs typeface="Times New Roman" pitchFamily="18" charset="0"/>
              </a:rPr>
              <a:t>yang </a:t>
            </a:r>
            <a:r>
              <a:rPr lang="en-US" sz="2800" dirty="0" err="1">
                <a:cs typeface="Times New Roman" pitchFamily="18" charset="0"/>
              </a:rPr>
              <a:t>bertanggung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jawab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terhadap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suatu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ukuran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tertentu</a:t>
            </a:r>
            <a:r>
              <a:rPr lang="en-US" sz="2800" dirty="0"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1200"/>
              </a:spcBef>
              <a:buNone/>
              <a:defRPr/>
            </a:pPr>
            <a:r>
              <a:rPr lang="sv-SE" sz="2800" dirty="0">
                <a:cs typeface="Times New Roman" pitchFamily="18" charset="0"/>
              </a:rPr>
              <a:t>Sistem pengukuran kinerja juga harus memiliki alat ukur yang bisa digunakan untuk memonitor </a:t>
            </a:r>
            <a:r>
              <a:rPr lang="en-US" sz="2800" dirty="0" err="1">
                <a:cs typeface="Times New Roman" pitchFamily="18" charset="0"/>
              </a:rPr>
              <a:t>kinerja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secara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bersama-sama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antara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satu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organisasi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dengan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organisasi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lainnya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pada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sebuah</a:t>
            </a:r>
            <a:r>
              <a:rPr lang="en-US" sz="2800" dirty="0">
                <a:cs typeface="Times New Roman" pitchFamily="18" charset="0"/>
              </a:rPr>
              <a:t> supply chain.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/>
          </a:bodyPr>
          <a:lstStyle/>
          <a:p>
            <a:r>
              <a:rPr lang="fi-FI" sz="4000" b="1" cap="small" dirty="0">
                <a:latin typeface="+mn-lt"/>
                <a:cs typeface="Times New Roman" pitchFamily="18" charset="0"/>
              </a:rPr>
              <a:t>Sistem pengukuran kinerja</a:t>
            </a:r>
            <a:endParaRPr lang="en-US" sz="4000" b="1" cap="small" dirty="0">
              <a:latin typeface="+mn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20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3" y="1412776"/>
            <a:ext cx="8424937" cy="4176464"/>
          </a:xfrm>
        </p:spPr>
        <p:txBody>
          <a:bodyPr/>
          <a:lstStyle/>
          <a:p>
            <a:pPr marL="393700" indent="-393700" algn="just" eaLnBrk="1" hangingPunct="1">
              <a:spcBef>
                <a:spcPts val="1200"/>
              </a:spcBef>
              <a:buFont typeface="Wingdings" panose="05000000000000000000" pitchFamily="2" charset="2"/>
              <a:buChar char="q"/>
              <a:defRPr/>
            </a:pP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Perusahaan-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perusahaan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yang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tergolong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best in class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memiliki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kinerja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supply chain yang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secarasignificant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lebih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bagus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dibandingkan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dengan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perusahaan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rata-rata.</a:t>
            </a:r>
          </a:p>
          <a:p>
            <a:pPr marL="393700" indent="-393700" algn="just" eaLnBrk="1" hangingPunct="1">
              <a:spcBef>
                <a:spcPts val="1200"/>
              </a:spcBef>
              <a:buFont typeface="Wingdings" panose="05000000000000000000" pitchFamily="2" charset="2"/>
              <a:buChar char="q"/>
              <a:defRPr/>
            </a:pP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Tabel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12.2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menunjukkan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perbedaan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kinerja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supply chain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antara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perusahaan-perusahaan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bagus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dengan</a:t>
            </a:r>
            <a:r>
              <a:rPr lang="sv-SE" sz="2600" dirty="0" smtClean="0">
                <a:latin typeface="Sitka Heading" panose="02000505000000020004" pitchFamily="2" charset="0"/>
                <a:cs typeface="Times New Roman" pitchFamily="18" charset="0"/>
              </a:rPr>
              <a:t>mereka yang berada pada tingkat rata-rata. Sebagai contoh, perusahaan best in class mampu mengirim 93%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dari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pesanan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pelanggan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sesuai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jadwal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sementara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perusahaan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rata-rata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hanya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mampu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mencapai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Sitka Heading" panose="02000505000000020004" pitchFamily="2" charset="0"/>
                <a:cs typeface="Times New Roman" pitchFamily="18" charset="0"/>
              </a:rPr>
              <a:t>angka</a:t>
            </a:r>
            <a:r>
              <a:rPr lang="en-US" sz="2600" dirty="0" smtClean="0">
                <a:latin typeface="Sitka Heading" panose="02000505000000020004" pitchFamily="2" charset="0"/>
                <a:cs typeface="Times New Roman" pitchFamily="18" charset="0"/>
              </a:rPr>
              <a:t> 69%.</a:t>
            </a:r>
            <a:endParaRPr lang="en-US" sz="2600" dirty="0">
              <a:latin typeface="Sitka Heading" panose="02000505000000020004" pitchFamily="2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191052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cs typeface="Times New Roman" pitchFamily="18" charset="0"/>
              </a:rPr>
              <a:t>B. Model SCOR </a:t>
            </a:r>
            <a:r>
              <a:rPr lang="en-US" sz="2400" b="1" dirty="0">
                <a:cs typeface="Times New Roman" pitchFamily="18" charset="0"/>
              </a:rPr>
              <a:t>(Supply Chain Operations Reference)</a:t>
            </a:r>
            <a:endParaRPr lang="en-US" sz="28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9648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433" y="348422"/>
            <a:ext cx="8606699" cy="5717307"/>
          </a:xfr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211437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4608512"/>
          </a:xfrm>
        </p:spPr>
        <p:txBody>
          <a:bodyPr>
            <a:noAutofit/>
          </a:bodyPr>
          <a:lstStyle/>
          <a:p>
            <a:pPr marL="457200" indent="-457200" algn="just" eaLnBrk="1" hangingPunct="1">
              <a:spcBef>
                <a:spcPts val="1200"/>
              </a:spcBef>
              <a:buClrTx/>
              <a:buSzPct val="100000"/>
              <a:buFont typeface="Arial" charset="0"/>
              <a:buAutoNum type="arabicPeriod"/>
              <a:defRPr/>
            </a:pP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Sistem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pengukuran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kinerja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supply chain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diperlukan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mengetahui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posisi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supply chain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saat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ini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relatif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terhadap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kompetitor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maupun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terhadap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tujuan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hendak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dicapai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serta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berguna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dasar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menentukan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arah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perbaikan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berkelanjutan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.</a:t>
            </a:r>
          </a:p>
          <a:p>
            <a:pPr marL="457200" indent="-457200" algn="just" eaLnBrk="1" hangingPunct="1">
              <a:spcBef>
                <a:spcPts val="1200"/>
              </a:spcBef>
              <a:buClrTx/>
              <a:buSzPct val="100000"/>
              <a:buFont typeface="+mj-lt"/>
              <a:buAutoNum type="arabicPeriod"/>
              <a:defRPr/>
            </a:pPr>
            <a:r>
              <a:rPr lang="sv-SE" sz="2400" dirty="0" smtClean="0">
                <a:latin typeface="Sitka Heading" panose="02000505000000020004" pitchFamily="2" charset="0"/>
                <a:cs typeface="Times New Roman" pitchFamily="18" charset="0"/>
              </a:rPr>
              <a:t>Salah </a:t>
            </a:r>
            <a:r>
              <a:rPr lang="sv-SE" sz="2400" dirty="0" smtClean="0">
                <a:latin typeface="Sitka Heading" panose="02000505000000020004" pitchFamily="2" charset="0"/>
                <a:cs typeface="Times New Roman" pitchFamily="18" charset="0"/>
              </a:rPr>
              <a:t>satu komponen penting dalam sistem pengukuran kinerja adalah metrik. </a:t>
            </a:r>
            <a:r>
              <a:rPr lang="sv-SE" sz="2400" dirty="0" smtClean="0">
                <a:latin typeface="Sitka Heading" panose="02000505000000020004" pitchFamily="2" charset="0"/>
                <a:cs typeface="Times New Roman" pitchFamily="18" charset="0"/>
              </a:rPr>
              <a:t>Metrik adalah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suatu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ukuran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bisa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diverifikasi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diwujudkan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bentuk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kuantitatif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ataupun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kualitatif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didefinisikan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terhadap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suatu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titik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acuan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(reference point)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tertentu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. 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Ada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beberapa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hal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harus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dipenuhi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agar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suatu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metrik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berfungsi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secara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efekt</a:t>
            </a:r>
            <a:r>
              <a:rPr lang="en-US" sz="2800" dirty="0" err="1" smtClean="0">
                <a:latin typeface="Sitka Heading" panose="02000505000000020004" pitchFamily="2" charset="0"/>
                <a:cs typeface="Times New Roman" pitchFamily="18" charset="0"/>
              </a:rPr>
              <a:t>if</a:t>
            </a:r>
            <a:r>
              <a:rPr lang="en-US" sz="2800" dirty="0" smtClean="0">
                <a:latin typeface="Sitka Heading" panose="02000505000000020004" pitchFamily="2" charset="0"/>
                <a:cs typeface="Times New Roman" pitchFamily="18" charset="0"/>
              </a:rPr>
              <a:t>.</a:t>
            </a:r>
            <a:endParaRPr lang="en-US" sz="2400" dirty="0" smtClean="0">
              <a:latin typeface="Sitka Heading" panose="02000505000000020004" pitchFamily="2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536" y="332656"/>
            <a:ext cx="26885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en-US" sz="3600" b="1" dirty="0" err="1">
                <a:latin typeface="+mj-lt"/>
                <a:cs typeface="Times New Roman" pitchFamily="18" charset="0"/>
              </a:rPr>
              <a:t>Ringkasan</a:t>
            </a:r>
            <a:endParaRPr lang="en-US" sz="3600" b="1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5881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3960440"/>
          </a:xfrm>
        </p:spPr>
        <p:txBody>
          <a:bodyPr>
            <a:normAutofit/>
          </a:bodyPr>
          <a:lstStyle/>
          <a:p>
            <a:pPr marL="457200" indent="-457200" algn="just" eaLnBrk="1" hangingPunct="1">
              <a:buClrTx/>
              <a:buSzPct val="100000"/>
              <a:buFont typeface="+mj-lt"/>
              <a:buAutoNum type="arabicPeriod" startAt="3"/>
              <a:defRPr/>
            </a:pP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Sistem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pengukuran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kinerja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supply chain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biasanya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merupakan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integrasi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dari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metrik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individual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maupun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kelompok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.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Namun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perlu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ditekankan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bahwa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sistem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pengukuran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kinerja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tidak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hanya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merupakan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kumpulan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dari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banyak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metric sets yang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menyusunnya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tetapi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juga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menjadi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alat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untuk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menciptakan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kesesuaian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Sitka Heading" panose="02000505000000020004" pitchFamily="2" charset="0"/>
                <a:cs typeface="Times New Roman" pitchFamily="18" charset="0"/>
              </a:rPr>
              <a:t>(alignment) </a:t>
            </a:r>
            <a:r>
              <a:rPr lang="en-US" sz="2200" i="1" dirty="0" err="1" smtClean="0">
                <a:latin typeface="Sitka Heading" panose="02000505000000020004" pitchFamily="2" charset="0"/>
                <a:cs typeface="Times New Roman" pitchFamily="18" charset="0"/>
              </a:rPr>
              <a:t>antara</a:t>
            </a:r>
            <a:r>
              <a:rPr lang="en-US" sz="2200" i="1" dirty="0" smtClean="0">
                <a:latin typeface="Sitka Heading" panose="02000505000000020004" pitchFamily="2" charset="0"/>
                <a:cs typeface="Times New Roman" pitchFamily="18" charset="0"/>
              </a:rPr>
              <a:t> metric sets </a:t>
            </a:r>
            <a:r>
              <a:rPr lang="en-US" sz="2200" i="1" dirty="0" err="1" smtClean="0">
                <a:latin typeface="Sitka Heading" panose="02000505000000020004" pitchFamily="2" charset="0"/>
                <a:cs typeface="Times New Roman" pitchFamily="18" charset="0"/>
              </a:rPr>
              <a:t>dengan</a:t>
            </a:r>
            <a:r>
              <a:rPr lang="en-US" sz="2200" i="1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i="1" dirty="0" err="1" smtClean="0">
                <a:latin typeface="Sitka Heading" panose="02000505000000020004" pitchFamily="2" charset="0"/>
                <a:cs typeface="Times New Roman" pitchFamily="18" charset="0"/>
              </a:rPr>
              <a:t>tujuan</a:t>
            </a:r>
            <a:r>
              <a:rPr lang="en-US" sz="2200" i="1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i="1" dirty="0" err="1" smtClean="0">
                <a:latin typeface="Sitka Heading" panose="02000505000000020004" pitchFamily="2" charset="0"/>
                <a:cs typeface="Times New Roman" pitchFamily="18" charset="0"/>
              </a:rPr>
              <a:t>strategis</a:t>
            </a:r>
            <a:r>
              <a:rPr lang="en-US" sz="2200" i="1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i="1" dirty="0" err="1" smtClean="0">
                <a:latin typeface="Sitka Heading" panose="02000505000000020004" pitchFamily="2" charset="0"/>
                <a:cs typeface="Times New Roman" pitchFamily="18" charset="0"/>
              </a:rPr>
              <a:t>organisasi</a:t>
            </a:r>
            <a:r>
              <a:rPr lang="en-US" sz="2200" i="1" dirty="0" smtClean="0">
                <a:latin typeface="Sitka Heading" panose="02000505000000020004" pitchFamily="2" charset="0"/>
                <a:cs typeface="Times New Roman" pitchFamily="18" charset="0"/>
              </a:rPr>
              <a:t>. </a:t>
            </a:r>
            <a:r>
              <a:rPr lang="sv-SE" sz="2200" dirty="0" smtClean="0">
                <a:latin typeface="Sitka Heading" panose="02000505000000020004" pitchFamily="2" charset="0"/>
                <a:cs typeface="Times New Roman" pitchFamily="18" charset="0"/>
              </a:rPr>
              <a:t>Disamping menciptakan kesesuaian, sistem pengukuran kinerja juga harus menjadi jembatan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koordinasi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antar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metrik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sehingga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bisa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mengurangi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konflik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antar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proses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maupun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antar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ba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gian</a:t>
            </a:r>
            <a:endParaRPr lang="en-US" sz="2400" dirty="0" smtClean="0">
              <a:latin typeface="Sitka Heading" panose="02000505000000020004" pitchFamily="2" charset="0"/>
              <a:cs typeface="Times New Roman" pitchFamily="18" charset="0"/>
            </a:endParaRPr>
          </a:p>
          <a:p>
            <a:pPr marL="457200" indent="-457200" algn="just" eaLnBrk="1" hangingPunct="1">
              <a:buClrTx/>
              <a:buSzPct val="100000"/>
              <a:buFont typeface="+mj-lt"/>
              <a:buAutoNum type="arabicPeriod" startAt="3"/>
              <a:defRPr/>
            </a:pPr>
            <a:endParaRPr lang="en-US" sz="2400" dirty="0">
              <a:latin typeface="Sitka Heading" panose="02000505000000020004" pitchFamily="2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332656"/>
            <a:ext cx="26885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en-US" sz="3600" b="1" dirty="0" err="1">
                <a:latin typeface="+mj-lt"/>
                <a:cs typeface="Times New Roman" pitchFamily="18" charset="0"/>
              </a:rPr>
              <a:t>Ringkasan</a:t>
            </a:r>
            <a:endParaRPr lang="en-US" sz="3600" b="1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7608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352929" cy="4320481"/>
          </a:xfrm>
        </p:spPr>
        <p:txBody>
          <a:bodyPr>
            <a:noAutofit/>
          </a:bodyPr>
          <a:lstStyle/>
          <a:p>
            <a:pPr marL="457200" indent="-457200" algn="just" eaLnBrk="1" hangingPunct="1">
              <a:spcBef>
                <a:spcPts val="1200"/>
              </a:spcBef>
              <a:buClrTx/>
              <a:buSzPct val="100000"/>
              <a:buFont typeface="+mj-lt"/>
              <a:buAutoNum type="arabicPeriod" startAt="4"/>
              <a:defRPr/>
            </a:pP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Sejalan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filosofi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supply chain management yang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menghendaki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integrasi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antar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fungsi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sv-SE" sz="2400" dirty="0" smtClean="0">
                <a:latin typeface="Sitka Heading" panose="02000505000000020004" pitchFamily="2" charset="0"/>
                <a:cs typeface="Times New Roman" pitchFamily="18" charset="0"/>
              </a:rPr>
              <a:t>kebanyakan sistem pengukuran kinerja pada supply chain dirancang berdasarkan proses 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(process-based).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kumpulan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aktivitas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melintasi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waktu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tempat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memiliki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awal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akhir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input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maupun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output yang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jelas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.</a:t>
            </a:r>
          </a:p>
          <a:p>
            <a:pPr marL="457200" indent="-457200" algn="just" eaLnBrk="1" hangingPunct="1">
              <a:spcBef>
                <a:spcPts val="1200"/>
              </a:spcBef>
              <a:buClrTx/>
              <a:buSzPct val="100000"/>
              <a:buFont typeface="+mj-lt"/>
              <a:buAutoNum type="arabicPeriod" startAt="4"/>
              <a:defRPr/>
            </a:pP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perancangan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sistem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pengukuran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kinerja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berdasarkan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langkah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kritis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harus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dilakukan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mendefinisikan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proses-proses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inti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supply chain,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menguraikan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prosesproses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inti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tersebut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menjadi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bagian-bagian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lebih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kecil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serta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menghitung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sumber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daya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waktu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biaya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tenaga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kerja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dll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.) yang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terlibat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masing-masing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elemen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itka Heading" panose="02000505000000020004" pitchFamily="2" charset="0"/>
                <a:cs typeface="Times New Roman" pitchFamily="18" charset="0"/>
              </a:rPr>
              <a:t>tersebut</a:t>
            </a:r>
            <a:r>
              <a:rPr lang="en-US" sz="2400" dirty="0" smtClean="0">
                <a:latin typeface="Sitka Heading" panose="02000505000000020004" pitchFamily="2" charset="0"/>
                <a:cs typeface="Times New Roman" pitchFamily="18" charset="0"/>
              </a:rPr>
              <a:t>.</a:t>
            </a:r>
          </a:p>
          <a:p>
            <a:pPr marL="457200" indent="-457200" algn="just" eaLnBrk="1" hangingPunct="1">
              <a:spcBef>
                <a:spcPts val="1200"/>
              </a:spcBef>
              <a:buClrTx/>
              <a:buFont typeface="+mj-lt"/>
              <a:buAutoNum type="arabicPeriod" startAt="4"/>
              <a:defRPr/>
            </a:pPr>
            <a:endParaRPr lang="en-US" sz="2400" dirty="0" smtClean="0">
              <a:latin typeface="Sitka Heading" panose="02000505000000020004" pitchFamily="2" charset="0"/>
              <a:cs typeface="Times New Roman" pitchFamily="18" charset="0"/>
            </a:endParaRPr>
          </a:p>
          <a:p>
            <a:pPr marL="457200" indent="-457200" algn="just" eaLnBrk="1" hangingPunct="1">
              <a:spcBef>
                <a:spcPts val="1200"/>
              </a:spcBef>
              <a:buClrTx/>
              <a:buFont typeface="+mj-lt"/>
              <a:buAutoNum type="arabicPeriod" startAt="4"/>
              <a:defRPr/>
            </a:pPr>
            <a:endParaRPr lang="en-US" sz="2400" dirty="0" smtClean="0">
              <a:latin typeface="Sitka Heading" panose="02000505000000020004" pitchFamily="2" charset="0"/>
              <a:cs typeface="Times New Roman" pitchFamily="18" charset="0"/>
            </a:endParaRPr>
          </a:p>
          <a:p>
            <a:pPr marL="457200" indent="-457200" algn="just" eaLnBrk="1" hangingPunct="1">
              <a:spcBef>
                <a:spcPts val="1200"/>
              </a:spcBef>
              <a:buClrTx/>
              <a:buFont typeface="+mj-lt"/>
              <a:buAutoNum type="arabicPeriod" startAt="4"/>
              <a:defRPr/>
            </a:pPr>
            <a:endParaRPr lang="en-US" sz="2400" dirty="0">
              <a:latin typeface="Sitka Heading" panose="02000505000000020004" pitchFamily="2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332656"/>
            <a:ext cx="26885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en-US" sz="3600" b="1" dirty="0" err="1">
                <a:latin typeface="+mj-lt"/>
                <a:cs typeface="Times New Roman" pitchFamily="18" charset="0"/>
              </a:rPr>
              <a:t>Ringkasan</a:t>
            </a:r>
            <a:endParaRPr lang="en-US" sz="3600" b="1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8981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5" y="1340768"/>
            <a:ext cx="8352929" cy="5374356"/>
          </a:xfrm>
        </p:spPr>
        <p:txBody>
          <a:bodyPr>
            <a:normAutofit/>
          </a:bodyPr>
          <a:lstStyle/>
          <a:p>
            <a:pPr marL="457200" indent="-457200" algn="just" eaLnBrk="1" hangingPunct="1">
              <a:spcBef>
                <a:spcPts val="1200"/>
              </a:spcBef>
              <a:buClrTx/>
              <a:buSzPct val="100000"/>
              <a:buFont typeface="+mj-lt"/>
              <a:buAutoNum type="arabicPeriod" startAt="6"/>
              <a:defRPr/>
            </a:pP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Pengukuran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kinerja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supply chain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akan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bermanfaat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jika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hasil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pengukuran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tersebut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dijadikan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dasar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dalam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melakukan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perbaikan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.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Oleh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karena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itu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dalam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pendekatan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proses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biasanya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dilakukan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pemetaan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proses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saat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ini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(as is)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dan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penentuan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proses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yang ideal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atau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diinginkan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(to be).</a:t>
            </a:r>
          </a:p>
          <a:p>
            <a:pPr marL="457200" indent="-457200" algn="just" eaLnBrk="1" hangingPunct="1">
              <a:spcBef>
                <a:spcPts val="1200"/>
              </a:spcBef>
              <a:buClrTx/>
              <a:buSzPct val="100000"/>
              <a:buFont typeface="+mj-lt"/>
              <a:buAutoNum type="arabicPeriod" startAt="6"/>
              <a:defRPr/>
            </a:pPr>
            <a:r>
              <a:rPr lang="sv-SE" sz="2200" dirty="0" smtClean="0">
                <a:latin typeface="Sitka Heading" panose="02000505000000020004" pitchFamily="2" charset="0"/>
                <a:cs typeface="Times New Roman" pitchFamily="18" charset="0"/>
              </a:rPr>
              <a:t>Salah </a:t>
            </a:r>
            <a:r>
              <a:rPr lang="sv-SE" sz="2200" dirty="0" smtClean="0">
                <a:latin typeface="Sitka Heading" panose="02000505000000020004" pitchFamily="2" charset="0"/>
                <a:cs typeface="Times New Roman" pitchFamily="18" charset="0"/>
              </a:rPr>
              <a:t>satu model sistem pengukuran kinerja supply chain yang berdasarkan proses dan relatif 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banyak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digunakan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adalah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model SCOR. Model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ini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mengintegrasikan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business process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reeingineering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, benchmarking, </a:t>
            </a:r>
            <a:r>
              <a:rPr lang="en-US" sz="2200" dirty="0" err="1" smtClean="0">
                <a:latin typeface="Sitka Heading" panose="02000505000000020004" pitchFamily="2" charset="0"/>
                <a:cs typeface="Times New Roman" pitchFamily="18" charset="0"/>
              </a:rPr>
              <a:t>dan</a:t>
            </a:r>
            <a:r>
              <a:rPr lang="en-US" sz="2200" dirty="0" smtClean="0">
                <a:latin typeface="Sitka Heading" panose="02000505000000020004" pitchFamily="2" charset="0"/>
                <a:cs typeface="Times New Roman" pitchFamily="18" charset="0"/>
              </a:rPr>
              <a:t> process measurement.</a:t>
            </a:r>
          </a:p>
          <a:p>
            <a:pPr marL="457200" indent="-457200" algn="just" eaLnBrk="1" hangingPunct="1">
              <a:spcBef>
                <a:spcPts val="1200"/>
              </a:spcBef>
              <a:buClrTx/>
              <a:buSzPct val="100000"/>
              <a:buFont typeface="+mj-lt"/>
              <a:buAutoNum type="arabicPeriod" startAt="6"/>
              <a:defRPr/>
            </a:pPr>
            <a:endParaRPr lang="en-US" sz="2200" dirty="0" smtClean="0">
              <a:latin typeface="Sitka Heading" panose="02000505000000020004" pitchFamily="2" charset="0"/>
              <a:cs typeface="Times New Roman" pitchFamily="18" charset="0"/>
            </a:endParaRPr>
          </a:p>
          <a:p>
            <a:pPr marL="457200" indent="-457200" algn="just" eaLnBrk="1" hangingPunct="1">
              <a:spcBef>
                <a:spcPts val="1200"/>
              </a:spcBef>
              <a:buClrTx/>
              <a:buSzPct val="100000"/>
              <a:buFont typeface="+mj-lt"/>
              <a:buAutoNum type="arabicPeriod" startAt="6"/>
              <a:defRPr/>
            </a:pPr>
            <a:endParaRPr lang="en-US" sz="2200" dirty="0" smtClean="0">
              <a:latin typeface="Sitka Heading" panose="02000505000000020004" pitchFamily="2" charset="0"/>
              <a:cs typeface="Times New Roman" pitchFamily="18" charset="0"/>
            </a:endParaRPr>
          </a:p>
          <a:p>
            <a:pPr marL="266700" indent="-266700" algn="just" eaLnBrk="1" hangingPunct="1">
              <a:buFont typeface="Arial" charset="0"/>
              <a:buNone/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332656"/>
            <a:ext cx="26885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en-US" sz="3600" b="1" dirty="0" err="1">
                <a:latin typeface="+mj-lt"/>
                <a:cs typeface="Times New Roman" pitchFamily="18" charset="0"/>
              </a:rPr>
              <a:t>Ringkasan</a:t>
            </a:r>
            <a:endParaRPr lang="en-US" sz="3600" b="1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3089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07" y="871539"/>
            <a:ext cx="8440614" cy="491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059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+mn-lt"/>
              </a:rPr>
              <a:t>STRUKTUR SISTEM PENGUKURAN KINERJA</a:t>
            </a:r>
            <a:endParaRPr lang="en-US" sz="2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032448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US" dirty="0" err="1">
                <a:cs typeface="Times New Roman" pitchFamily="18" charset="0"/>
              </a:rPr>
              <a:t>Suatu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sistem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pengukuran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kinerja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biasanya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memiliki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beberapa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tingkatan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dengan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cakupan</a:t>
            </a:r>
            <a:r>
              <a:rPr lang="en-US" dirty="0">
                <a:cs typeface="Times New Roman" pitchFamily="18" charset="0"/>
              </a:rPr>
              <a:t> yang </a:t>
            </a:r>
            <a:r>
              <a:rPr lang="en-US" dirty="0" err="1">
                <a:cs typeface="Times New Roman" pitchFamily="18" charset="0"/>
              </a:rPr>
              <a:t>berbeda-beda</a:t>
            </a:r>
            <a:r>
              <a:rPr lang="en-US" dirty="0">
                <a:cs typeface="Times New Roman" pitchFamily="18" charset="0"/>
              </a:rPr>
              <a:t>, </a:t>
            </a:r>
            <a:r>
              <a:rPr lang="en-US" dirty="0" err="1">
                <a:cs typeface="Times New Roman" pitchFamily="18" charset="0"/>
              </a:rPr>
              <a:t>biasanya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mengandung</a:t>
            </a:r>
            <a:r>
              <a:rPr lang="en-US" dirty="0">
                <a:cs typeface="Times New Roman" pitchFamily="18" charset="0"/>
              </a:rPr>
              <a:t>: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INDIVIDUAL </a:t>
            </a:r>
            <a:r>
              <a:rPr lang="en-US" dirty="0" smtClean="0"/>
              <a:t>METRICS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METRIC SETS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OVERALL PERFORMANCE MEASUREMENT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31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/>
          <a:lstStyle/>
          <a:p>
            <a:r>
              <a:rPr lang="en-US" b="1" dirty="0" smtClean="0"/>
              <a:t>Individual Metrics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800" dirty="0" err="1" smtClean="0"/>
              <a:t>Cakupan</a:t>
            </a:r>
            <a:r>
              <a:rPr lang="en-US" sz="2800" dirty="0" smtClean="0"/>
              <a:t> </a:t>
            </a:r>
            <a:r>
              <a:rPr lang="en-US" sz="2800" dirty="0" err="1" smtClean="0"/>
              <a:t>sempit</a:t>
            </a:r>
            <a:endParaRPr lang="en-US" sz="2800" dirty="0" smtClean="0"/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diwujudkan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kuantitatif</a:t>
            </a:r>
            <a:r>
              <a:rPr lang="en-US" sz="2800" dirty="0" smtClean="0"/>
              <a:t> </a:t>
            </a:r>
            <a:r>
              <a:rPr lang="en-US" sz="2800" dirty="0" err="1" smtClean="0"/>
              <a:t>ataupun</a:t>
            </a:r>
            <a:r>
              <a:rPr lang="en-US" sz="2800" dirty="0" smtClean="0"/>
              <a:t> </a:t>
            </a:r>
            <a:r>
              <a:rPr lang="en-US" sz="2800" dirty="0" err="1" smtClean="0"/>
              <a:t>kualitatif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didefinisikan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jelas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acuan</a:t>
            </a:r>
            <a:endParaRPr lang="en-US" sz="2800" dirty="0" smtClean="0"/>
          </a:p>
          <a:p>
            <a:pPr lvl="1">
              <a:spcBef>
                <a:spcPts val="600"/>
              </a:spcBef>
            </a:pPr>
            <a:r>
              <a:rPr lang="en-US" sz="2400" dirty="0" err="1" smtClean="0"/>
              <a:t>Masuk</a:t>
            </a:r>
            <a:r>
              <a:rPr lang="en-US" sz="2400" dirty="0" smtClean="0"/>
              <a:t> </a:t>
            </a:r>
            <a:r>
              <a:rPr lang="en-US" sz="2400" dirty="0" err="1" smtClean="0"/>
              <a:t>akal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dimengerti</a:t>
            </a:r>
            <a:endParaRPr lang="en-US" sz="2400" dirty="0" smtClean="0"/>
          </a:p>
          <a:p>
            <a:pPr lvl="1">
              <a:spcBef>
                <a:spcPts val="600"/>
              </a:spcBef>
            </a:pPr>
            <a:r>
              <a:rPr lang="en-US" sz="2400" dirty="0" smtClean="0"/>
              <a:t>Value based</a:t>
            </a:r>
          </a:p>
          <a:p>
            <a:pPr lvl="1">
              <a:spcBef>
                <a:spcPts val="600"/>
              </a:spcBef>
            </a:pPr>
            <a:r>
              <a:rPr lang="en-US" sz="2400" dirty="0" err="1" smtClean="0"/>
              <a:t>Numerik</a:t>
            </a:r>
            <a:r>
              <a:rPr lang="en-US" sz="2400" dirty="0" smtClean="0"/>
              <a:t> </a:t>
            </a:r>
            <a:r>
              <a:rPr lang="en-US" sz="2400" dirty="0" err="1" smtClean="0"/>
              <a:t>maupun</a:t>
            </a:r>
            <a:r>
              <a:rPr lang="en-US" sz="2400" dirty="0" smtClean="0"/>
              <a:t> nominal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dibandingkan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acuan</a:t>
            </a:r>
            <a:endParaRPr lang="en-US" sz="2400" dirty="0" smtClean="0"/>
          </a:p>
          <a:p>
            <a:pPr lvl="1">
              <a:spcBef>
                <a:spcPts val="600"/>
              </a:spcBef>
            </a:pP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menciptakan</a:t>
            </a:r>
            <a:r>
              <a:rPr lang="en-US" sz="2400" dirty="0" smtClean="0"/>
              <a:t> </a:t>
            </a:r>
            <a:r>
              <a:rPr lang="en-US" sz="2400" dirty="0" err="1" smtClean="0"/>
              <a:t>konflik</a:t>
            </a:r>
            <a:r>
              <a:rPr lang="en-US" sz="2400" dirty="0" smtClean="0"/>
              <a:t> </a:t>
            </a:r>
            <a:r>
              <a:rPr lang="en-US" sz="2400" dirty="0" err="1" smtClean="0"/>
              <a:t>antar</a:t>
            </a:r>
            <a:r>
              <a:rPr lang="en-US" sz="2400" dirty="0" smtClean="0"/>
              <a:t> </a:t>
            </a:r>
            <a:r>
              <a:rPr lang="en-US" sz="2400" dirty="0" err="1" smtClean="0"/>
              <a:t>fungsi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5547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Beberapa</a:t>
            </a:r>
            <a:r>
              <a:rPr lang="en-US" b="1" dirty="0" smtClean="0">
                <a:latin typeface="+mn-lt"/>
              </a:rPr>
              <a:t> Hal </a:t>
            </a:r>
            <a:r>
              <a:rPr lang="en-US" b="1" dirty="0" err="1" smtClean="0">
                <a:latin typeface="+mn-lt"/>
              </a:rPr>
              <a:t>Penting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Terkait</a:t>
            </a:r>
            <a:r>
              <a:rPr lang="en-US" b="1" dirty="0" smtClean="0">
                <a:latin typeface="+mn-lt"/>
              </a:rPr>
              <a:t> Metric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72176"/>
          </a:xfrm>
        </p:spPr>
        <p:txBody>
          <a:bodyPr/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dirty="0" err="1" smtClean="0"/>
              <a:t>Jumlah</a:t>
            </a:r>
            <a:r>
              <a:rPr lang="en-US" dirty="0" smtClean="0"/>
              <a:t> metric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.</a:t>
            </a:r>
            <a:endParaRPr lang="en-US" dirty="0" smtClean="0"/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dirty="0" err="1" smtClean="0"/>
              <a:t>Tiap</a:t>
            </a:r>
            <a:r>
              <a:rPr lang="en-US" dirty="0" smtClean="0"/>
              <a:t> </a:t>
            </a:r>
            <a:r>
              <a:rPr lang="en-US" dirty="0" err="1" smtClean="0"/>
              <a:t>metrik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id-ID" dirty="0" err="1">
                <a:cs typeface="Times New Roman" pitchFamily="18" charset="0"/>
              </a:rPr>
              <a:t>Tiap</a:t>
            </a:r>
            <a:r>
              <a:rPr lang="en-US" altLang="id-ID" dirty="0">
                <a:cs typeface="Times New Roman" pitchFamily="18" charset="0"/>
              </a:rPr>
              <a:t> </a:t>
            </a:r>
            <a:r>
              <a:rPr lang="en-US" altLang="id-ID" dirty="0" err="1">
                <a:cs typeface="Times New Roman" pitchFamily="18" charset="0"/>
              </a:rPr>
              <a:t>metrik</a:t>
            </a:r>
            <a:r>
              <a:rPr lang="en-US" altLang="id-ID" dirty="0">
                <a:cs typeface="Times New Roman" pitchFamily="18" charset="0"/>
              </a:rPr>
              <a:t> </a:t>
            </a:r>
            <a:r>
              <a:rPr lang="en-US" altLang="id-ID" dirty="0" err="1">
                <a:cs typeface="Times New Roman" pitchFamily="18" charset="0"/>
              </a:rPr>
              <a:t>harus</a:t>
            </a:r>
            <a:r>
              <a:rPr lang="en-US" altLang="id-ID" dirty="0">
                <a:cs typeface="Times New Roman" pitchFamily="18" charset="0"/>
              </a:rPr>
              <a:t> </a:t>
            </a:r>
            <a:r>
              <a:rPr lang="en-US" altLang="id-ID" dirty="0" err="1">
                <a:cs typeface="Times New Roman" pitchFamily="18" charset="0"/>
              </a:rPr>
              <a:t>punya</a:t>
            </a:r>
            <a:r>
              <a:rPr lang="en-US" altLang="id-ID" dirty="0">
                <a:cs typeface="Times New Roman" pitchFamily="18" charset="0"/>
              </a:rPr>
              <a:t> </a:t>
            </a:r>
            <a:r>
              <a:rPr lang="en-US" altLang="id-ID" dirty="0" err="1">
                <a:cs typeface="Times New Roman" pitchFamily="18" charset="0"/>
              </a:rPr>
              <a:t>nama</a:t>
            </a:r>
            <a:r>
              <a:rPr lang="en-US" altLang="id-ID" dirty="0">
                <a:cs typeface="Times New Roman" pitchFamily="18" charset="0"/>
              </a:rPr>
              <a:t> yang </a:t>
            </a:r>
            <a:r>
              <a:rPr lang="en-US" altLang="id-ID" dirty="0" err="1">
                <a:cs typeface="Times New Roman" pitchFamily="18" charset="0"/>
              </a:rPr>
              <a:t>jelas</a:t>
            </a:r>
            <a:r>
              <a:rPr lang="en-US" altLang="id-ID" dirty="0">
                <a:cs typeface="Times New Roman" pitchFamily="18" charset="0"/>
              </a:rPr>
              <a:t>, </a:t>
            </a:r>
            <a:r>
              <a:rPr lang="en-US" altLang="id-ID" dirty="0" err="1">
                <a:cs typeface="Times New Roman" pitchFamily="18" charset="0"/>
              </a:rPr>
              <a:t>tujuan</a:t>
            </a:r>
            <a:r>
              <a:rPr lang="en-US" altLang="id-ID" dirty="0">
                <a:cs typeface="Times New Roman" pitchFamily="18" charset="0"/>
              </a:rPr>
              <a:t>, target, </a:t>
            </a:r>
            <a:r>
              <a:rPr lang="en-US" altLang="id-ID" dirty="0" err="1">
                <a:cs typeface="Times New Roman" pitchFamily="18" charset="0"/>
              </a:rPr>
              <a:t>ruang</a:t>
            </a:r>
            <a:r>
              <a:rPr lang="en-US" altLang="id-ID" dirty="0">
                <a:cs typeface="Times New Roman" pitchFamily="18" charset="0"/>
              </a:rPr>
              <a:t> </a:t>
            </a:r>
            <a:r>
              <a:rPr lang="en-US" altLang="id-ID" dirty="0" err="1">
                <a:cs typeface="Times New Roman" pitchFamily="18" charset="0"/>
              </a:rPr>
              <a:t>lingkup</a:t>
            </a:r>
            <a:r>
              <a:rPr lang="en-US" altLang="id-ID" dirty="0">
                <a:cs typeface="Times New Roman" pitchFamily="18" charset="0"/>
              </a:rPr>
              <a:t>, </a:t>
            </a:r>
            <a:r>
              <a:rPr lang="en-US" altLang="id-ID" dirty="0" err="1">
                <a:cs typeface="Times New Roman" pitchFamily="18" charset="0"/>
              </a:rPr>
              <a:t>satuan</a:t>
            </a:r>
            <a:r>
              <a:rPr lang="en-US" altLang="id-ID" dirty="0">
                <a:cs typeface="Times New Roman" pitchFamily="18" charset="0"/>
              </a:rPr>
              <a:t>, </a:t>
            </a:r>
            <a:r>
              <a:rPr lang="en-US" altLang="id-ID" dirty="0" err="1">
                <a:cs typeface="Times New Roman" pitchFamily="18" charset="0"/>
              </a:rPr>
              <a:t>cara</a:t>
            </a:r>
            <a:r>
              <a:rPr lang="en-US" altLang="id-ID" dirty="0">
                <a:cs typeface="Times New Roman" pitchFamily="18" charset="0"/>
              </a:rPr>
              <a:t> </a:t>
            </a:r>
            <a:r>
              <a:rPr lang="en-US" altLang="id-ID" dirty="0" err="1">
                <a:cs typeface="Times New Roman" pitchFamily="18" charset="0"/>
              </a:rPr>
              <a:t>pengukuran</a:t>
            </a:r>
            <a:r>
              <a:rPr lang="en-US" altLang="id-ID" dirty="0">
                <a:cs typeface="Times New Roman" pitchFamily="18" charset="0"/>
              </a:rPr>
              <a:t>, </a:t>
            </a:r>
            <a:r>
              <a:rPr lang="en-US" altLang="id-ID" dirty="0" err="1">
                <a:cs typeface="Times New Roman" pitchFamily="18" charset="0"/>
              </a:rPr>
              <a:t>frekuensi</a:t>
            </a:r>
            <a:r>
              <a:rPr lang="en-US" altLang="id-ID" dirty="0">
                <a:cs typeface="Times New Roman" pitchFamily="18" charset="0"/>
              </a:rPr>
              <a:t> </a:t>
            </a:r>
            <a:r>
              <a:rPr lang="en-US" altLang="id-ID" dirty="0" err="1">
                <a:cs typeface="Times New Roman" pitchFamily="18" charset="0"/>
              </a:rPr>
              <a:t>pengukuran</a:t>
            </a:r>
            <a:r>
              <a:rPr lang="en-US" altLang="id-ID" dirty="0">
                <a:cs typeface="Times New Roman" pitchFamily="18" charset="0"/>
              </a:rPr>
              <a:t>, </a:t>
            </a:r>
            <a:r>
              <a:rPr lang="en-US" altLang="id-ID" dirty="0" err="1">
                <a:cs typeface="Times New Roman" pitchFamily="18" charset="0"/>
              </a:rPr>
              <a:t>sumber</a:t>
            </a:r>
            <a:r>
              <a:rPr lang="en-US" altLang="id-ID" dirty="0">
                <a:cs typeface="Times New Roman" pitchFamily="18" charset="0"/>
              </a:rPr>
              <a:t> data, </a:t>
            </a:r>
            <a:r>
              <a:rPr lang="en-US" altLang="id-ID" dirty="0" err="1">
                <a:cs typeface="Times New Roman" pitchFamily="18" charset="0"/>
              </a:rPr>
              <a:t>penanggung</a:t>
            </a:r>
            <a:r>
              <a:rPr lang="en-US" altLang="id-ID" dirty="0">
                <a:cs typeface="Times New Roman" pitchFamily="18" charset="0"/>
              </a:rPr>
              <a:t> </a:t>
            </a:r>
            <a:r>
              <a:rPr lang="en-US" altLang="id-ID" dirty="0" err="1">
                <a:cs typeface="Times New Roman" pitchFamily="18" charset="0"/>
              </a:rPr>
              <a:t>jawab</a:t>
            </a:r>
            <a:r>
              <a:rPr lang="en-US" altLang="id-ID" dirty="0">
                <a:cs typeface="Times New Roman" pitchFamily="18" charset="0"/>
              </a:rPr>
              <a:t>, </a:t>
            </a:r>
            <a:r>
              <a:rPr lang="en-US" altLang="id-ID" dirty="0" err="1">
                <a:cs typeface="Times New Roman" pitchFamily="18" charset="0"/>
              </a:rPr>
              <a:t>serta</a:t>
            </a:r>
            <a:r>
              <a:rPr lang="en-US" altLang="id-ID" dirty="0">
                <a:cs typeface="Times New Roman" pitchFamily="18" charset="0"/>
              </a:rPr>
              <a:t> </a:t>
            </a:r>
            <a:r>
              <a:rPr lang="en-US" altLang="id-ID" dirty="0" err="1">
                <a:cs typeface="Times New Roman" pitchFamily="18" charset="0"/>
              </a:rPr>
              <a:t>atribut</a:t>
            </a:r>
            <a:r>
              <a:rPr lang="en-US" altLang="id-ID" dirty="0">
                <a:cs typeface="Times New Roman" pitchFamily="18" charset="0"/>
              </a:rPr>
              <a:t> lain yang </a:t>
            </a:r>
            <a:r>
              <a:rPr lang="en-US" altLang="id-ID" dirty="0" err="1">
                <a:cs typeface="Times New Roman" pitchFamily="18" charset="0"/>
              </a:rPr>
              <a:t>terkait</a:t>
            </a:r>
            <a:r>
              <a:rPr lang="en-US" altLang="id-ID" dirty="0" smtClean="0">
                <a:cs typeface="Times New Roman" pitchFamily="18" charset="0"/>
              </a:rPr>
              <a:t>.</a:t>
            </a:r>
            <a:endParaRPr lang="en-US" altLang="id-ID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96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+mn-lt"/>
              </a:rPr>
              <a:t>Metric Definition Template</a:t>
            </a:r>
            <a:endParaRPr lang="en-US" b="1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533400" y="838200"/>
          <a:ext cx="8229600" cy="579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6400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Metric attribute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Explanation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 exact name to avoid ambiguity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Objective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relation of metric with the organization objective must be clear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Scope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State the area of business or parts</a:t>
                      </a:r>
                      <a:r>
                        <a:rPr lang="en-US" baseline="0" dirty="0" smtClean="0"/>
                        <a:t> of the organization that are included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Target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Benchmarks must be determine in order to monitor progress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Equation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exact calculation of the metric </a:t>
                      </a:r>
                      <a:r>
                        <a:rPr lang="en-US" dirty="0" err="1" smtClean="0"/>
                        <a:t>mus</a:t>
                      </a:r>
                      <a:r>
                        <a:rPr lang="en-US" dirty="0" smtClean="0"/>
                        <a:t> be known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Units of measure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What is/are the unit used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Frequency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frequency of recording and reporting</a:t>
                      </a:r>
                      <a:r>
                        <a:rPr lang="en-US" baseline="0" dirty="0" smtClean="0"/>
                        <a:t> the metric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Data Source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exact data source </a:t>
                      </a:r>
                      <a:r>
                        <a:rPr lang="en-US" dirty="0" err="1" smtClean="0"/>
                        <a:t>involveed</a:t>
                      </a:r>
                      <a:r>
                        <a:rPr lang="en-US" dirty="0" smtClean="0"/>
                        <a:t> in calculating a metric value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Owner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responsible person for collecting data and reporting</a:t>
                      </a:r>
                      <a:r>
                        <a:rPr lang="en-US" baseline="0" dirty="0" smtClean="0"/>
                        <a:t> the metric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Drivers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Factor</a:t>
                      </a:r>
                      <a:r>
                        <a:rPr lang="en-US" baseline="0" dirty="0" smtClean="0"/>
                        <a:t> that influence the performance i.e. organization units, events, etc.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Outstanding issues regarding the metric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885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12304"/>
          </a:xfrm>
        </p:spPr>
        <p:txBody>
          <a:bodyPr/>
          <a:lstStyle/>
          <a:p>
            <a:r>
              <a:rPr lang="en-US" b="1" dirty="0" err="1" smtClean="0"/>
              <a:t>Fokus</a:t>
            </a:r>
            <a:r>
              <a:rPr lang="en-US" b="1" dirty="0" smtClean="0"/>
              <a:t> </a:t>
            </a:r>
            <a:r>
              <a:rPr lang="en-US" b="1" dirty="0" err="1" smtClean="0"/>
              <a:t>Metrik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dirty="0" err="1" smtClean="0"/>
              <a:t>Fokus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Finansial</a:t>
            </a:r>
            <a:endParaRPr lang="en-US" dirty="0" smtClean="0"/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dirty="0" err="1" smtClean="0"/>
              <a:t>Fokus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endParaRPr lang="en-US" dirty="0" smtClean="0"/>
          </a:p>
          <a:p>
            <a:pPr lvl="1">
              <a:spcBef>
                <a:spcPts val="600"/>
              </a:spcBef>
            </a:pP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satuan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, output, </a:t>
            </a:r>
            <a:r>
              <a:rPr lang="en-US" dirty="0" err="1" smtClean="0"/>
              <a:t>dsb</a:t>
            </a:r>
            <a:r>
              <a:rPr lang="en-US" dirty="0" smtClean="0"/>
              <a:t>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satuan</a:t>
            </a:r>
            <a:r>
              <a:rPr lang="en-US" dirty="0" smtClean="0"/>
              <a:t> non-</a:t>
            </a:r>
            <a:r>
              <a:rPr lang="en-US" dirty="0" err="1" smtClean="0"/>
              <a:t>finansial</a:t>
            </a:r>
            <a:endParaRPr lang="en-US" dirty="0" smtClean="0"/>
          </a:p>
          <a:p>
            <a:pPr lvl="1">
              <a:spcBef>
                <a:spcPts val="600"/>
              </a:spcBef>
            </a:pPr>
            <a:r>
              <a:rPr lang="en-US" dirty="0" smtClean="0"/>
              <a:t>Lead time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setup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satuan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endParaRPr lang="en-US" dirty="0" smtClean="0"/>
          </a:p>
          <a:p>
            <a:pPr lvl="1">
              <a:spcBef>
                <a:spcPts val="600"/>
              </a:spcBef>
            </a:pPr>
            <a:r>
              <a:rPr lang="en-US" dirty="0" smtClean="0"/>
              <a:t>Tingkat </a:t>
            </a:r>
            <a:r>
              <a:rPr lang="en-US" dirty="0" err="1" smtClean="0"/>
              <a:t>persediaan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unit</a:t>
            </a:r>
          </a:p>
          <a:p>
            <a:pPr lvl="1">
              <a:spcBef>
                <a:spcPts val="600"/>
              </a:spcBef>
            </a:pP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proses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persentase</a:t>
            </a:r>
            <a:r>
              <a:rPr lang="en-US" dirty="0" smtClean="0"/>
              <a:t> output yang </a:t>
            </a:r>
            <a:r>
              <a:rPr lang="en-US" dirty="0" err="1" smtClean="0"/>
              <a:t>diluar</a:t>
            </a:r>
            <a:r>
              <a:rPr lang="en-US" dirty="0" smtClean="0"/>
              <a:t> </a:t>
            </a:r>
            <a:r>
              <a:rPr lang="en-US" dirty="0" err="1" smtClean="0"/>
              <a:t>batas</a:t>
            </a:r>
            <a:r>
              <a:rPr lang="en-US" dirty="0" smtClean="0"/>
              <a:t> </a:t>
            </a:r>
            <a:r>
              <a:rPr lang="en-US" dirty="0" err="1" smtClean="0"/>
              <a:t>spesifikasi</a:t>
            </a:r>
            <a:endParaRPr lang="en-US" dirty="0" smtClean="0"/>
          </a:p>
          <a:p>
            <a:pPr lvl="1">
              <a:spcBef>
                <a:spcPts val="600"/>
              </a:spcBef>
            </a:pPr>
            <a:r>
              <a:rPr lang="en-US" dirty="0"/>
              <a:t>D</a:t>
            </a:r>
            <a:r>
              <a:rPr lang="en-US" dirty="0" smtClean="0"/>
              <a:t>ari </a:t>
            </a:r>
            <a:r>
              <a:rPr lang="en-US" dirty="0" err="1" smtClean="0"/>
              <a:t>segi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metrik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memprediksi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datang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27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240</TotalTime>
  <Words>2132</Words>
  <Application>Microsoft Office PowerPoint</Application>
  <PresentationFormat>On-screen Show (4:3)</PresentationFormat>
  <Paragraphs>226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Origin</vt:lpstr>
      <vt:lpstr>Supply Chain Management </vt:lpstr>
      <vt:lpstr>Pendahuluan</vt:lpstr>
      <vt:lpstr>Sistem pengukuran kinerja</vt:lpstr>
      <vt:lpstr>Sistem pengukuran kinerja</vt:lpstr>
      <vt:lpstr>STRUKTUR SISTEM PENGUKURAN KINERJA</vt:lpstr>
      <vt:lpstr>Individual Metrics</vt:lpstr>
      <vt:lpstr>Beberapa Hal Penting Terkait Metric</vt:lpstr>
      <vt:lpstr>Metric Definition Template</vt:lpstr>
      <vt:lpstr>Fokus Metrik</vt:lpstr>
      <vt:lpstr>Fokus Metrik</vt:lpstr>
      <vt:lpstr>TIPOLOGI METRIC</vt:lpstr>
      <vt:lpstr>Metric Sets</vt:lpstr>
      <vt:lpstr>Pendekatan Proses</vt:lpstr>
      <vt:lpstr>Metrik Kinerja Supply Chain</vt:lpstr>
      <vt:lpstr>Pendekatan Proses</vt:lpstr>
      <vt:lpstr>Pendekatan Proses</vt:lpstr>
      <vt:lpstr>Pendekatan Proses</vt:lpstr>
      <vt:lpstr>Pendekatan Proses</vt:lpstr>
      <vt:lpstr>Pendekatan Proses</vt:lpstr>
      <vt:lpstr>Pendekatan Proses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Rz Aziz</cp:lastModifiedBy>
  <cp:revision>14</cp:revision>
  <dcterms:created xsi:type="dcterms:W3CDTF">2016-06-16T12:57:49Z</dcterms:created>
  <dcterms:modified xsi:type="dcterms:W3CDTF">2021-01-09T03:30:07Z</dcterms:modified>
</cp:coreProperties>
</file>