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66" r:id="rId5"/>
    <p:sldId id="262" r:id="rId6"/>
    <p:sldId id="269" r:id="rId7"/>
    <p:sldId id="259" r:id="rId8"/>
    <p:sldId id="270" r:id="rId9"/>
    <p:sldId id="273" r:id="rId10"/>
    <p:sldId id="267" r:id="rId11"/>
    <p:sldId id="271" r:id="rId12"/>
    <p:sldId id="268" r:id="rId13"/>
    <p:sldId id="272" r:id="rId14"/>
    <p:sldId id="264" r:id="rId15"/>
    <p:sldId id="263" r:id="rId16"/>
    <p:sldId id="274" r:id="rId17"/>
    <p:sldId id="276" r:id="rId18"/>
    <p:sldId id="260" r:id="rId19"/>
    <p:sldId id="265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45D9C-B209-4C11-BB84-AA41B1CA955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B29CFC2-381C-4928-A32F-C068BA566538}">
      <dgm:prSet phldrT="[Text]" custT="1"/>
      <dgm:spPr/>
      <dgm:t>
        <a:bodyPr/>
        <a:lstStyle/>
        <a:p>
          <a:r>
            <a:rPr lang="id-ID" altLang="id-ID" sz="1800" dirty="0">
              <a:latin typeface="Cambria" panose="02040503050406030204" pitchFamily="18" charset="0"/>
            </a:rPr>
            <a:t>M</a:t>
          </a:r>
          <a:r>
            <a:rPr lang="en-US" altLang="id-ID" sz="1800" dirty="0" err="1">
              <a:latin typeface="Cambria" panose="02040503050406030204" pitchFamily="18" charset="0"/>
            </a:rPr>
            <a:t>anajer</a:t>
          </a:r>
          <a:r>
            <a:rPr lang="en-US" altLang="id-ID" sz="1800" dirty="0">
              <a:latin typeface="Cambria" panose="02040503050406030204" pitchFamily="18" charset="0"/>
            </a:rPr>
            <a:t> </a:t>
          </a:r>
          <a:r>
            <a:rPr lang="en-US" altLang="id-ID" sz="1800" dirty="0" err="1">
              <a:latin typeface="Cambria" panose="02040503050406030204" pitchFamily="18" charset="0"/>
            </a:rPr>
            <a:t>referensi</a:t>
          </a:r>
          <a:r>
            <a:rPr lang="en-US" altLang="id-ID" sz="1800" dirty="0">
              <a:latin typeface="Cambria" panose="02040503050406030204" pitchFamily="18" charset="0"/>
            </a:rPr>
            <a:t> gratis </a:t>
          </a:r>
          <a:endParaRPr lang="id-ID" sz="1800" dirty="0"/>
        </a:p>
      </dgm:t>
    </dgm:pt>
    <dgm:pt modelId="{D635E09A-44E8-45E7-99C7-F5B5D4A0437C}" type="parTrans" cxnId="{07D41A0E-6C5B-4C6B-875E-15A39F4E0814}">
      <dgm:prSet/>
      <dgm:spPr/>
      <dgm:t>
        <a:bodyPr/>
        <a:lstStyle/>
        <a:p>
          <a:endParaRPr lang="id-ID"/>
        </a:p>
      </dgm:t>
    </dgm:pt>
    <dgm:pt modelId="{7E83128A-2BC4-4E31-BC6C-667590CADA3E}" type="sibTrans" cxnId="{07D41A0E-6C5B-4C6B-875E-15A39F4E0814}">
      <dgm:prSet/>
      <dgm:spPr/>
      <dgm:t>
        <a:bodyPr/>
        <a:lstStyle/>
        <a:p>
          <a:endParaRPr lang="id-ID"/>
        </a:p>
      </dgm:t>
    </dgm:pt>
    <dgm:pt modelId="{EC28A922-8869-4071-AFE0-C5C3049E8241}">
      <dgm:prSet phldrT="[Text]" custT="1"/>
      <dgm:spPr/>
      <dgm:t>
        <a:bodyPr/>
        <a:lstStyle/>
        <a:p>
          <a:r>
            <a:rPr lang="id-ID" sz="2400" dirty="0"/>
            <a:t> </a:t>
          </a:r>
          <a:r>
            <a:rPr lang="id-ID" sz="1800" dirty="0"/>
            <a:t>Citation &amp; reference manager </a:t>
          </a:r>
        </a:p>
      </dgm:t>
    </dgm:pt>
    <dgm:pt modelId="{68FE148F-E6E6-479E-9D42-D19CEDEB06A0}" type="parTrans" cxnId="{DBAC72C5-5E1A-4FDA-A4D8-3456B0C9A879}">
      <dgm:prSet/>
      <dgm:spPr/>
      <dgm:t>
        <a:bodyPr/>
        <a:lstStyle/>
        <a:p>
          <a:endParaRPr lang="id-ID"/>
        </a:p>
      </dgm:t>
    </dgm:pt>
    <dgm:pt modelId="{A93DAEFE-7CEE-4EDF-AA64-6DC1E156C0A1}" type="sibTrans" cxnId="{DBAC72C5-5E1A-4FDA-A4D8-3456B0C9A879}">
      <dgm:prSet/>
      <dgm:spPr/>
      <dgm:t>
        <a:bodyPr/>
        <a:lstStyle/>
        <a:p>
          <a:endParaRPr lang="id-ID"/>
        </a:p>
      </dgm:t>
    </dgm:pt>
    <dgm:pt modelId="{1082A8DD-10A0-483D-BE62-F79FA8DAF082}">
      <dgm:prSet phldrT="[Text]" custT="1"/>
      <dgm:spPr/>
      <dgm:t>
        <a:bodyPr/>
        <a:lstStyle/>
        <a:p>
          <a:r>
            <a:rPr lang="id-ID" sz="1800" dirty="0"/>
            <a:t>Mengolah dokumen referensi</a:t>
          </a:r>
        </a:p>
      </dgm:t>
    </dgm:pt>
    <dgm:pt modelId="{EB5F1A8D-99FA-49D5-B7A2-468F548F76F4}" type="parTrans" cxnId="{1AB034FD-5B87-4699-979F-948C492C283E}">
      <dgm:prSet/>
      <dgm:spPr/>
      <dgm:t>
        <a:bodyPr/>
        <a:lstStyle/>
        <a:p>
          <a:endParaRPr lang="id-ID"/>
        </a:p>
      </dgm:t>
    </dgm:pt>
    <dgm:pt modelId="{4B29797A-0189-4416-98C0-CBF5701C34B0}" type="sibTrans" cxnId="{1AB034FD-5B87-4699-979F-948C492C283E}">
      <dgm:prSet/>
      <dgm:spPr/>
      <dgm:t>
        <a:bodyPr/>
        <a:lstStyle/>
        <a:p>
          <a:endParaRPr lang="id-ID"/>
        </a:p>
      </dgm:t>
    </dgm:pt>
    <dgm:pt modelId="{749083C6-2F7B-4DBC-92B6-0B8368A2C4CB}">
      <dgm:prSet phldrT="[Text]" custT="1"/>
      <dgm:spPr/>
      <dgm:t>
        <a:bodyPr/>
        <a:lstStyle/>
        <a:p>
          <a:r>
            <a:rPr lang="id-ID" sz="1800" dirty="0"/>
            <a:t>Mengelompokkan berdasarkan topik/kategori tertentu</a:t>
          </a:r>
        </a:p>
      </dgm:t>
    </dgm:pt>
    <dgm:pt modelId="{65E2FC12-71CD-4A69-AE2B-B52EDCB20394}" type="parTrans" cxnId="{BC84CCA1-EA81-47BF-BAFE-1391528BAB5B}">
      <dgm:prSet/>
      <dgm:spPr/>
      <dgm:t>
        <a:bodyPr/>
        <a:lstStyle/>
        <a:p>
          <a:endParaRPr lang="id-ID"/>
        </a:p>
      </dgm:t>
    </dgm:pt>
    <dgm:pt modelId="{94CF3860-0DD7-42B9-AFD0-90BF7DCCEE0D}" type="sibTrans" cxnId="{BC84CCA1-EA81-47BF-BAFE-1391528BAB5B}">
      <dgm:prSet/>
      <dgm:spPr/>
      <dgm:t>
        <a:bodyPr/>
        <a:lstStyle/>
        <a:p>
          <a:endParaRPr lang="id-ID"/>
        </a:p>
      </dgm:t>
    </dgm:pt>
    <dgm:pt modelId="{754BE21F-1AA1-49BD-8CA3-7E296010FFB0}">
      <dgm:prSet custT="1"/>
      <dgm:spPr/>
      <dgm:t>
        <a:bodyPr/>
        <a:lstStyle/>
        <a:p>
          <a:r>
            <a:rPr lang="id-ID" sz="1800" dirty="0"/>
            <a:t>Me-retrieve metadata yang terdapat di dalam dokumen</a:t>
          </a:r>
        </a:p>
      </dgm:t>
    </dgm:pt>
    <dgm:pt modelId="{F44AB2EB-920D-4EEC-9925-828290C454E8}" type="parTrans" cxnId="{53F13168-00B3-42C0-BCA2-CD6C83290F1F}">
      <dgm:prSet/>
      <dgm:spPr/>
      <dgm:t>
        <a:bodyPr/>
        <a:lstStyle/>
        <a:p>
          <a:endParaRPr lang="id-ID"/>
        </a:p>
      </dgm:t>
    </dgm:pt>
    <dgm:pt modelId="{92165AA7-FA82-4406-977D-274E6632F382}" type="sibTrans" cxnId="{53F13168-00B3-42C0-BCA2-CD6C83290F1F}">
      <dgm:prSet/>
      <dgm:spPr/>
      <dgm:t>
        <a:bodyPr/>
        <a:lstStyle/>
        <a:p>
          <a:endParaRPr lang="id-ID"/>
        </a:p>
      </dgm:t>
    </dgm:pt>
    <dgm:pt modelId="{DFE39A91-7A93-488F-B789-61C7E3CCB975}" type="pres">
      <dgm:prSet presAssocID="{5F745D9C-B209-4C11-BB84-AA41B1CA95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B13473-09E6-40A7-8761-03AB30D87B16}" type="pres">
      <dgm:prSet presAssocID="{4B29CFC2-381C-4928-A32F-C068BA5665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B7D43-9F4D-4EF1-B5A5-2BEF4C4EC9EA}" type="pres">
      <dgm:prSet presAssocID="{7E83128A-2BC4-4E31-BC6C-667590CADA3E}" presName="sibTrans" presStyleCnt="0"/>
      <dgm:spPr/>
    </dgm:pt>
    <dgm:pt modelId="{36A53109-BEF3-40E7-9473-4C6900E04BEF}" type="pres">
      <dgm:prSet presAssocID="{EC28A922-8869-4071-AFE0-C5C3049E8241}" presName="node" presStyleLbl="node1" presStyleIdx="1" presStyleCnt="5" custLinFactNeighborX="-28068" custLinFactNeighborY="2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31714-FA27-4D87-93BC-A25E875C2A34}" type="pres">
      <dgm:prSet presAssocID="{A93DAEFE-7CEE-4EDF-AA64-6DC1E156C0A1}" presName="sibTrans" presStyleCnt="0"/>
      <dgm:spPr/>
    </dgm:pt>
    <dgm:pt modelId="{30BAEC28-3A60-4E1F-8E49-E0C3DE81A1F1}" type="pres">
      <dgm:prSet presAssocID="{1082A8DD-10A0-483D-BE62-F79FA8DAF0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CA3A2-B2C3-4013-AF62-EC32AE89F3D2}" type="pres">
      <dgm:prSet presAssocID="{4B29797A-0189-4416-98C0-CBF5701C34B0}" presName="sibTrans" presStyleCnt="0"/>
      <dgm:spPr/>
    </dgm:pt>
    <dgm:pt modelId="{04930FB5-60E2-45E5-AA0C-D6F3F8BC7446}" type="pres">
      <dgm:prSet presAssocID="{749083C6-2F7B-4DBC-92B6-0B8368A2C4CB}" presName="node" presStyleLbl="node1" presStyleIdx="3" presStyleCnt="5" custScaleX="156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377BF-3C08-4714-8119-A2E902C66642}" type="pres">
      <dgm:prSet presAssocID="{94CF3860-0DD7-42B9-AFD0-90BF7DCCEE0D}" presName="sibTrans" presStyleCnt="0"/>
      <dgm:spPr/>
    </dgm:pt>
    <dgm:pt modelId="{6F23F0A4-E70C-4E82-ACCB-F696BFC0FF88}" type="pres">
      <dgm:prSet presAssocID="{754BE21F-1AA1-49BD-8CA3-7E296010FF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B034FD-5B87-4699-979F-948C492C283E}" srcId="{5F745D9C-B209-4C11-BB84-AA41B1CA9552}" destId="{1082A8DD-10A0-483D-BE62-F79FA8DAF082}" srcOrd="2" destOrd="0" parTransId="{EB5F1A8D-99FA-49D5-B7A2-468F548F76F4}" sibTransId="{4B29797A-0189-4416-98C0-CBF5701C34B0}"/>
    <dgm:cxn modelId="{AD44E542-C5A0-487E-A418-49CD0274EAA8}" type="presOf" srcId="{749083C6-2F7B-4DBC-92B6-0B8368A2C4CB}" destId="{04930FB5-60E2-45E5-AA0C-D6F3F8BC7446}" srcOrd="0" destOrd="0" presId="urn:microsoft.com/office/officeart/2005/8/layout/hList6"/>
    <dgm:cxn modelId="{B5A9985A-01FF-4041-9D4C-8E1DD72BBCF2}" type="presOf" srcId="{4B29CFC2-381C-4928-A32F-C068BA566538}" destId="{63B13473-09E6-40A7-8761-03AB30D87B16}" srcOrd="0" destOrd="0" presId="urn:microsoft.com/office/officeart/2005/8/layout/hList6"/>
    <dgm:cxn modelId="{53F13168-00B3-42C0-BCA2-CD6C83290F1F}" srcId="{5F745D9C-B209-4C11-BB84-AA41B1CA9552}" destId="{754BE21F-1AA1-49BD-8CA3-7E296010FFB0}" srcOrd="4" destOrd="0" parTransId="{F44AB2EB-920D-4EEC-9925-828290C454E8}" sibTransId="{92165AA7-FA82-4406-977D-274E6632F382}"/>
    <dgm:cxn modelId="{1A8AAA92-2308-46AD-BB13-1E6EEF60220E}" type="presOf" srcId="{754BE21F-1AA1-49BD-8CA3-7E296010FFB0}" destId="{6F23F0A4-E70C-4E82-ACCB-F696BFC0FF88}" srcOrd="0" destOrd="0" presId="urn:microsoft.com/office/officeart/2005/8/layout/hList6"/>
    <dgm:cxn modelId="{DBAC72C5-5E1A-4FDA-A4D8-3456B0C9A879}" srcId="{5F745D9C-B209-4C11-BB84-AA41B1CA9552}" destId="{EC28A922-8869-4071-AFE0-C5C3049E8241}" srcOrd="1" destOrd="0" parTransId="{68FE148F-E6E6-479E-9D42-D19CEDEB06A0}" sibTransId="{A93DAEFE-7CEE-4EDF-AA64-6DC1E156C0A1}"/>
    <dgm:cxn modelId="{07D41A0E-6C5B-4C6B-875E-15A39F4E0814}" srcId="{5F745D9C-B209-4C11-BB84-AA41B1CA9552}" destId="{4B29CFC2-381C-4928-A32F-C068BA566538}" srcOrd="0" destOrd="0" parTransId="{D635E09A-44E8-45E7-99C7-F5B5D4A0437C}" sibTransId="{7E83128A-2BC4-4E31-BC6C-667590CADA3E}"/>
    <dgm:cxn modelId="{BC84CCA1-EA81-47BF-BAFE-1391528BAB5B}" srcId="{5F745D9C-B209-4C11-BB84-AA41B1CA9552}" destId="{749083C6-2F7B-4DBC-92B6-0B8368A2C4CB}" srcOrd="3" destOrd="0" parTransId="{65E2FC12-71CD-4A69-AE2B-B52EDCB20394}" sibTransId="{94CF3860-0DD7-42B9-AFD0-90BF7DCCEE0D}"/>
    <dgm:cxn modelId="{E7D358AD-0779-4D9C-A0D4-FCC146D8E404}" type="presOf" srcId="{1082A8DD-10A0-483D-BE62-F79FA8DAF082}" destId="{30BAEC28-3A60-4E1F-8E49-E0C3DE81A1F1}" srcOrd="0" destOrd="0" presId="urn:microsoft.com/office/officeart/2005/8/layout/hList6"/>
    <dgm:cxn modelId="{F6CEF6F5-45A7-4263-B914-B47708007C8B}" type="presOf" srcId="{EC28A922-8869-4071-AFE0-C5C3049E8241}" destId="{36A53109-BEF3-40E7-9473-4C6900E04BEF}" srcOrd="0" destOrd="0" presId="urn:microsoft.com/office/officeart/2005/8/layout/hList6"/>
    <dgm:cxn modelId="{0AB46CD5-AF15-405B-8492-B3E1C74B3E42}" type="presOf" srcId="{5F745D9C-B209-4C11-BB84-AA41B1CA9552}" destId="{DFE39A91-7A93-488F-B789-61C7E3CCB975}" srcOrd="0" destOrd="0" presId="urn:microsoft.com/office/officeart/2005/8/layout/hList6"/>
    <dgm:cxn modelId="{231A8B90-7C01-437E-8F56-C3AEBBB2C8E1}" type="presParOf" srcId="{DFE39A91-7A93-488F-B789-61C7E3CCB975}" destId="{63B13473-09E6-40A7-8761-03AB30D87B16}" srcOrd="0" destOrd="0" presId="urn:microsoft.com/office/officeart/2005/8/layout/hList6"/>
    <dgm:cxn modelId="{068BC9CE-49F7-4C45-9CDD-0D16E60A401B}" type="presParOf" srcId="{DFE39A91-7A93-488F-B789-61C7E3CCB975}" destId="{2D0B7D43-9F4D-4EF1-B5A5-2BEF4C4EC9EA}" srcOrd="1" destOrd="0" presId="urn:microsoft.com/office/officeart/2005/8/layout/hList6"/>
    <dgm:cxn modelId="{B464F33C-9B87-4219-BE6A-DBD9CA136FCC}" type="presParOf" srcId="{DFE39A91-7A93-488F-B789-61C7E3CCB975}" destId="{36A53109-BEF3-40E7-9473-4C6900E04BEF}" srcOrd="2" destOrd="0" presId="urn:microsoft.com/office/officeart/2005/8/layout/hList6"/>
    <dgm:cxn modelId="{4F6C80CB-7C46-4025-BF74-EFE891F534B7}" type="presParOf" srcId="{DFE39A91-7A93-488F-B789-61C7E3CCB975}" destId="{CCA31714-FA27-4D87-93BC-A25E875C2A34}" srcOrd="3" destOrd="0" presId="urn:microsoft.com/office/officeart/2005/8/layout/hList6"/>
    <dgm:cxn modelId="{BA0F9A52-2AB3-4F05-8D82-B39B0291E50B}" type="presParOf" srcId="{DFE39A91-7A93-488F-B789-61C7E3CCB975}" destId="{30BAEC28-3A60-4E1F-8E49-E0C3DE81A1F1}" srcOrd="4" destOrd="0" presId="urn:microsoft.com/office/officeart/2005/8/layout/hList6"/>
    <dgm:cxn modelId="{5B461647-AAEE-434C-8798-A8A1627C5E11}" type="presParOf" srcId="{DFE39A91-7A93-488F-B789-61C7E3CCB975}" destId="{0B0CA3A2-B2C3-4013-AF62-EC32AE89F3D2}" srcOrd="5" destOrd="0" presId="urn:microsoft.com/office/officeart/2005/8/layout/hList6"/>
    <dgm:cxn modelId="{01E81ED0-95CD-47DA-AE8D-ED98BE88D1CB}" type="presParOf" srcId="{DFE39A91-7A93-488F-B789-61C7E3CCB975}" destId="{04930FB5-60E2-45E5-AA0C-D6F3F8BC7446}" srcOrd="6" destOrd="0" presId="urn:microsoft.com/office/officeart/2005/8/layout/hList6"/>
    <dgm:cxn modelId="{1209C7DC-7695-425D-9E96-12D3D92E0674}" type="presParOf" srcId="{DFE39A91-7A93-488F-B789-61C7E3CCB975}" destId="{907377BF-3C08-4714-8119-A2E902C66642}" srcOrd="7" destOrd="0" presId="urn:microsoft.com/office/officeart/2005/8/layout/hList6"/>
    <dgm:cxn modelId="{124B21E5-43B8-44E0-9290-004FFC2E9E42}" type="presParOf" srcId="{DFE39A91-7A93-488F-B789-61C7E3CCB975}" destId="{6F23F0A4-E70C-4E82-ACCB-F696BFC0FF88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13473-09E6-40A7-8761-03AB30D87B16}">
      <dsp:nvSpPr>
        <dsp:cNvPr id="0" name=""/>
        <dsp:cNvSpPr/>
      </dsp:nvSpPr>
      <dsp:spPr>
        <a:xfrm rot="16200000">
          <a:off x="-1439171" y="1440225"/>
          <a:ext cx="4392488" cy="151203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id-ID" sz="1800" kern="1200" dirty="0">
              <a:latin typeface="Cambria" panose="02040503050406030204" pitchFamily="18" charset="0"/>
            </a:rPr>
            <a:t>M</a:t>
          </a:r>
          <a:r>
            <a:rPr lang="en-US" altLang="id-ID" sz="1800" kern="1200" dirty="0" err="1">
              <a:latin typeface="Cambria" panose="02040503050406030204" pitchFamily="18" charset="0"/>
            </a:rPr>
            <a:t>anajer</a:t>
          </a:r>
          <a:r>
            <a:rPr lang="en-US" altLang="id-ID" sz="1800" kern="1200" dirty="0">
              <a:latin typeface="Cambria" panose="02040503050406030204" pitchFamily="18" charset="0"/>
            </a:rPr>
            <a:t> </a:t>
          </a:r>
          <a:r>
            <a:rPr lang="en-US" altLang="id-ID" sz="1800" kern="1200" dirty="0" err="1">
              <a:latin typeface="Cambria" panose="02040503050406030204" pitchFamily="18" charset="0"/>
            </a:rPr>
            <a:t>referensi</a:t>
          </a:r>
          <a:r>
            <a:rPr lang="en-US" altLang="id-ID" sz="1800" kern="1200" dirty="0">
              <a:latin typeface="Cambria" panose="02040503050406030204" pitchFamily="18" charset="0"/>
            </a:rPr>
            <a:t> gratis </a:t>
          </a:r>
          <a:endParaRPr lang="id-ID" sz="1800" kern="1200" dirty="0"/>
        </a:p>
      </dsp:txBody>
      <dsp:txXfrm rot="5400000">
        <a:off x="1055" y="878497"/>
        <a:ext cx="1512036" cy="2635492"/>
      </dsp:txXfrm>
    </dsp:sp>
    <dsp:sp modelId="{36A53109-BEF3-40E7-9473-4C6900E04BEF}">
      <dsp:nvSpPr>
        <dsp:cNvPr id="0" name=""/>
        <dsp:cNvSpPr/>
      </dsp:nvSpPr>
      <dsp:spPr>
        <a:xfrm rot="16200000">
          <a:off x="154438" y="1440225"/>
          <a:ext cx="4392488" cy="151203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/>
            <a:t> </a:t>
          </a:r>
          <a:r>
            <a:rPr lang="id-ID" sz="1800" kern="1200" dirty="0"/>
            <a:t>Citation &amp; reference manager </a:t>
          </a:r>
        </a:p>
      </dsp:txBody>
      <dsp:txXfrm rot="5400000">
        <a:off x="1594664" y="878497"/>
        <a:ext cx="1512036" cy="2635492"/>
      </dsp:txXfrm>
    </dsp:sp>
    <dsp:sp modelId="{30BAEC28-3A60-4E1F-8E49-E0C3DE81A1F1}">
      <dsp:nvSpPr>
        <dsp:cNvPr id="0" name=""/>
        <dsp:cNvSpPr/>
      </dsp:nvSpPr>
      <dsp:spPr>
        <a:xfrm rot="16200000">
          <a:off x="1811707" y="1440225"/>
          <a:ext cx="4392488" cy="151203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/>
            <a:t>Mengolah dokumen referensi</a:t>
          </a:r>
        </a:p>
      </dsp:txBody>
      <dsp:txXfrm rot="5400000">
        <a:off x="3251933" y="878497"/>
        <a:ext cx="1512036" cy="2635492"/>
      </dsp:txXfrm>
    </dsp:sp>
    <dsp:sp modelId="{04930FB5-60E2-45E5-AA0C-D6F3F8BC7446}">
      <dsp:nvSpPr>
        <dsp:cNvPr id="0" name=""/>
        <dsp:cNvSpPr/>
      </dsp:nvSpPr>
      <dsp:spPr>
        <a:xfrm rot="16200000">
          <a:off x="3865657" y="1011714"/>
          <a:ext cx="4392488" cy="236905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/>
            <a:t>Mengelompokkan berdasarkan topik/kategori tertentu</a:t>
          </a:r>
        </a:p>
      </dsp:txBody>
      <dsp:txXfrm rot="5400000">
        <a:off x="4877372" y="878497"/>
        <a:ext cx="2369058" cy="2635492"/>
      </dsp:txXfrm>
    </dsp:sp>
    <dsp:sp modelId="{6F23F0A4-E70C-4E82-ACCB-F696BFC0FF88}">
      <dsp:nvSpPr>
        <dsp:cNvPr id="0" name=""/>
        <dsp:cNvSpPr/>
      </dsp:nvSpPr>
      <dsp:spPr>
        <a:xfrm rot="16200000">
          <a:off x="5919608" y="1440225"/>
          <a:ext cx="4392488" cy="151203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/>
            <a:t>Me-retrieve metadata yang terdapat di dalam dokumen</a:t>
          </a:r>
        </a:p>
      </dsp:txBody>
      <dsp:txXfrm rot="5400000">
        <a:off x="7359834" y="878497"/>
        <a:ext cx="1512036" cy="2635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3D818-5743-4A55-B7B4-E484E471A68C}" type="datetimeFigureOut">
              <a:rPr lang="id-ID" smtClean="0"/>
              <a:t>04/05/2023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9C47B-92BA-40A8-8EA6-C0A456800C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48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9C47B-92BA-40A8-8EA6-C0A456800CD6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545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endele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11560" y="548680"/>
            <a:ext cx="47880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Mengenal Aplikasi Mendeley</a:t>
            </a:r>
            <a:endParaRPr lang="en-US" altLang="ko-KR" sz="5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Instal</a:t>
            </a:r>
            <a:r>
              <a:rPr lang="en-US" dirty="0"/>
              <a:t> Web Importer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04248" y="1844824"/>
            <a:ext cx="1944216" cy="3888431"/>
          </a:xfrm>
        </p:spPr>
        <p:txBody>
          <a:bodyPr/>
          <a:lstStyle/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Klik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Instal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Web Importer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save 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file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penelusuran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terkoneksi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elsevier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381642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499992" y="2060848"/>
            <a:ext cx="2304256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7704" y="558924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installer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browser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gunakan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(Chrome, Firefox,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Safari, IE,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70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Mendeley</a:t>
            </a:r>
            <a:r>
              <a:rPr lang="en-US" dirty="0"/>
              <a:t> Web Importer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192" y="1768264"/>
            <a:ext cx="2232248" cy="3773015"/>
          </a:xfrm>
        </p:spPr>
        <p:txBody>
          <a:bodyPr/>
          <a:lstStyle/>
          <a:p>
            <a:pPr algn="ctr"/>
            <a:r>
              <a:rPr lang="en-US" sz="2400" dirty="0" err="1"/>
              <a:t>Memudahkan</a:t>
            </a:r>
            <a:r>
              <a:rPr lang="en-US" sz="2400" dirty="0"/>
              <a:t> save </a:t>
            </a:r>
          </a:p>
          <a:p>
            <a:pPr algn="ctr"/>
            <a:r>
              <a:rPr lang="en-US" sz="2400" dirty="0"/>
              <a:t>file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 err="1"/>
              <a:t>mengunduh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file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814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499992" y="3212976"/>
            <a:ext cx="165618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60840" cy="1296144"/>
          </a:xfrm>
        </p:spPr>
        <p:txBody>
          <a:bodyPr/>
          <a:lstStyle/>
          <a:p>
            <a:pPr algn="ctr"/>
            <a:r>
              <a:rPr lang="en-US" b="0" dirty="0"/>
              <a:t/>
            </a:r>
            <a:br>
              <a:rPr lang="en-US" b="0" dirty="0"/>
            </a:br>
            <a:r>
              <a:rPr lang="en-US" b="0" dirty="0" err="1"/>
              <a:t>Mendeley</a:t>
            </a:r>
            <a:r>
              <a:rPr lang="en-US" b="0" dirty="0"/>
              <a:t> Web Importer –   </a:t>
            </a:r>
            <a:br>
              <a:rPr lang="en-US" b="0" dirty="0"/>
            </a:br>
            <a:r>
              <a:rPr lang="en-US" b="0" dirty="0" err="1"/>
              <a:t>ScienceDirect</a:t>
            </a:r>
            <a:r>
              <a:rPr lang="en-US" b="0" dirty="0"/>
              <a:t> Export</a:t>
            </a:r>
            <a:br>
              <a:rPr lang="en-US" b="0" dirty="0"/>
            </a:b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56084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799288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/>
          <p:cNvSpPr/>
          <p:nvPr/>
        </p:nvSpPr>
        <p:spPr>
          <a:xfrm>
            <a:off x="2436945" y="3861048"/>
            <a:ext cx="1512168" cy="1440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465" y="260648"/>
            <a:ext cx="6444927" cy="1069514"/>
          </a:xfrm>
        </p:spPr>
        <p:txBody>
          <a:bodyPr/>
          <a:lstStyle/>
          <a:p>
            <a:pPr algn="ctr"/>
            <a:r>
              <a:rPr lang="en-US" altLang="id-ID" sz="3200" dirty="0" err="1">
                <a:solidFill>
                  <a:schemeClr val="tx1"/>
                </a:solidFill>
                <a:latin typeface="Cambria" pitchFamily="18" charset="0"/>
              </a:rPr>
              <a:t>Menggunakan</a:t>
            </a:r>
            <a:r>
              <a:rPr lang="en-US" altLang="id-ID" sz="32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altLang="id-ID" sz="3200" dirty="0" err="1">
                <a:solidFill>
                  <a:schemeClr val="tx1"/>
                </a:solidFill>
                <a:latin typeface="Cambria" pitchFamily="18" charset="0"/>
              </a:rPr>
              <a:t>mendeley</a:t>
            </a:r>
            <a:r>
              <a:rPr lang="en-US" altLang="id-ID" sz="32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altLang="id-ID" sz="3200" dirty="0" err="1">
                <a:solidFill>
                  <a:schemeClr val="tx1"/>
                </a:solidFill>
                <a:latin typeface="Cambria" pitchFamily="18" charset="0"/>
              </a:rPr>
              <a:t>dengan</a:t>
            </a:r>
            <a:r>
              <a:rPr lang="en-US" altLang="id-ID" sz="3200" dirty="0">
                <a:solidFill>
                  <a:schemeClr val="tx1"/>
                </a:solidFill>
                <a:latin typeface="Cambria" pitchFamily="18" charset="0"/>
              </a:rPr>
              <a:t> office word </a:t>
            </a:r>
            <a:endParaRPr lang="id-ID" sz="32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628208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5229200"/>
            <a:ext cx="4368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latin typeface="Arial" pitchFamily="34" charset="0"/>
                <a:cs typeface="Arial" pitchFamily="34" charset="0"/>
              </a:rPr>
              <a:t>Klik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Reference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pilih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insert citation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71" y="3429000"/>
            <a:ext cx="46386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rved Up Arrow 5"/>
          <p:cNvSpPr/>
          <p:nvPr/>
        </p:nvSpPr>
        <p:spPr>
          <a:xfrm rot="16590058">
            <a:off x="6429819" y="4211803"/>
            <a:ext cx="1215773" cy="93240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990" y="404664"/>
            <a:ext cx="7524328" cy="1069514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id-ID" dirty="0"/>
              <a:t> </a:t>
            </a:r>
            <a:r>
              <a:rPr lang="en-US" dirty="0"/>
              <a:t>Citation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70" y="1772816"/>
            <a:ext cx="730037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8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524328" cy="1069514"/>
          </a:xfrm>
        </p:spPr>
        <p:txBody>
          <a:bodyPr/>
          <a:lstStyle/>
          <a:p>
            <a:r>
              <a:rPr lang="en-US" dirty="0" err="1"/>
              <a:t>Mengunakan</a:t>
            </a:r>
            <a:r>
              <a:rPr lang="en-US" dirty="0"/>
              <a:t> Office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5445224"/>
            <a:ext cx="6563072" cy="460648"/>
          </a:xfrm>
        </p:spPr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Insert Citation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Add New Source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32627"/>
            <a:ext cx="4608512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80" y="2107419"/>
            <a:ext cx="4344144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Up Arrow 4"/>
          <p:cNvSpPr/>
          <p:nvPr/>
        </p:nvSpPr>
        <p:spPr>
          <a:xfrm rot="16566754">
            <a:off x="6269953" y="3969213"/>
            <a:ext cx="1835770" cy="10182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990" y="404664"/>
            <a:ext cx="7524328" cy="1069514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id-ID" dirty="0"/>
              <a:t> </a:t>
            </a:r>
            <a:r>
              <a:rPr lang="en-US" dirty="0"/>
              <a:t>Citation Offline word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70" y="1772816"/>
            <a:ext cx="730037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3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747578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404664"/>
            <a:ext cx="374666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3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968" y="16778"/>
            <a:ext cx="4860032" cy="1069514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id-ID" altLang="ko-KR" dirty="0"/>
              <a:t>Mendeley</a:t>
            </a:r>
            <a:endParaRPr lang="ko-KR" alt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03274821"/>
              </p:ext>
            </p:extLst>
          </p:nvPr>
        </p:nvGraphicFramePr>
        <p:xfrm>
          <a:off x="19555" y="1844824"/>
          <a:ext cx="8872925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" y="12809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6778"/>
            <a:ext cx="8388424" cy="1069514"/>
          </a:xfrm>
        </p:spPr>
        <p:txBody>
          <a:bodyPr/>
          <a:lstStyle/>
          <a:p>
            <a:r>
              <a:rPr lang="id-ID" dirty="0"/>
              <a:t>Fitur Mendeley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196752"/>
            <a:ext cx="8424936" cy="504056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id-ID" sz="2000" dirty="0">
                <a:latin typeface="Cambria" pitchFamily="18" charset="0"/>
                <a:ea typeface="Cambria" pitchFamily="18" charset="0"/>
              </a:rPr>
              <a:t>Dapat berjalan pada MS Windows, Mac, ataupun Linux.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000" dirty="0">
                <a:latin typeface="Cambria" pitchFamily="18" charset="0"/>
                <a:ea typeface="Cambria" pitchFamily="18" charset="0"/>
              </a:rPr>
              <a:t>Menampilkan metadata dari sebuah file PDF secara otomatis.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000" dirty="0">
                <a:latin typeface="Cambria" pitchFamily="18" charset="0"/>
                <a:ea typeface="Cambria" pitchFamily="18" charset="0"/>
              </a:rPr>
              <a:t>Backup dan sinkronisasi data dari beberapa komputer dengan akun online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000" i="1" dirty="0">
                <a:latin typeface="Cambria" pitchFamily="18" charset="0"/>
                <a:ea typeface="Cambria" pitchFamily="18" charset="0"/>
              </a:rPr>
              <a:t>Smart filtering</a:t>
            </a:r>
            <a:r>
              <a:rPr lang="id-ID" sz="2000" dirty="0">
                <a:latin typeface="Cambria" pitchFamily="18" charset="0"/>
                <a:ea typeface="Cambria" pitchFamily="18" charset="0"/>
              </a:rPr>
              <a:t> dan </a:t>
            </a:r>
            <a:r>
              <a:rPr lang="id-ID" sz="2000" i="1" dirty="0">
                <a:latin typeface="Cambria" pitchFamily="18" charset="0"/>
                <a:ea typeface="Cambria" pitchFamily="18" charset="0"/>
              </a:rPr>
              <a:t>tagging.</a:t>
            </a:r>
            <a:endParaRPr lang="id-ID" sz="2000" dirty="0"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d-ID" sz="2000" dirty="0">
                <a:latin typeface="Cambria" pitchFamily="18" charset="0"/>
                <a:ea typeface="Cambria" pitchFamily="18" charset="0"/>
              </a:rPr>
              <a:t>PDF viewer dengan kemampuan anotasi dan </a:t>
            </a:r>
            <a:r>
              <a:rPr lang="id-ID" sz="2000" i="1" dirty="0">
                <a:latin typeface="Cambria" pitchFamily="18" charset="0"/>
                <a:ea typeface="Cambria" pitchFamily="18" charset="0"/>
              </a:rPr>
              <a:t>highlighting</a:t>
            </a:r>
            <a:r>
              <a:rPr lang="id-ID" sz="20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000" dirty="0">
                <a:latin typeface="Cambria" pitchFamily="18" charset="0"/>
                <a:ea typeface="Cambria" pitchFamily="18" charset="0"/>
              </a:rPr>
              <a:t>Impor dokumen dan makalah penelitian dari situs-situs eksternal (misalnya PubMed, Google Scholar, arXiv, dll).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000" dirty="0">
                <a:latin typeface="Cambria" pitchFamily="18" charset="0"/>
                <a:ea typeface="Cambria" pitchFamily="18" charset="0"/>
              </a:rPr>
              <a:t>Integrasi dengan berbagai perangkat lunak pengolah kata seperti MS Word, Open Office, dan Libre Office.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000" dirty="0">
                <a:latin typeface="Cambria" pitchFamily="18" charset="0"/>
                <a:ea typeface="Cambria" pitchFamily="18" charset="0"/>
              </a:rPr>
              <a:t>Fitur jejaring sosial.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000" dirty="0">
                <a:latin typeface="Cambria" pitchFamily="18" charset="0"/>
                <a:ea typeface="Cambria" pitchFamily="18" charset="0"/>
              </a:rPr>
              <a:t>iPhone dan iPad app.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d-ID" sz="2000" i="1" dirty="0">
                <a:latin typeface="Cambria" pitchFamily="18" charset="0"/>
                <a:ea typeface="Cambria" pitchFamily="18" charset="0"/>
              </a:rPr>
              <a:t>Free web storage</a:t>
            </a:r>
            <a:r>
              <a:rPr lang="id-ID" sz="2000" dirty="0">
                <a:latin typeface="Cambria" pitchFamily="18" charset="0"/>
                <a:ea typeface="Cambria" pitchFamily="18" charset="0"/>
              </a:rPr>
              <a:t> sebesar 2 GB yang dapat dimanfaatkan sebagai </a:t>
            </a:r>
            <a:r>
              <a:rPr lang="id-ID" sz="2000" i="1" dirty="0">
                <a:latin typeface="Cambria" pitchFamily="18" charset="0"/>
                <a:ea typeface="Cambria" pitchFamily="18" charset="0"/>
              </a:rPr>
              <a:t>online backup</a:t>
            </a:r>
            <a:r>
              <a:rPr lang="id-ID" sz="2000" dirty="0">
                <a:latin typeface="Cambria" pitchFamily="18" charset="0"/>
                <a:ea typeface="Cambria" pitchFamily="18" charset="0"/>
              </a:rPr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443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Bagaimana Membuat Mendeley</a:t>
            </a:r>
            <a:br>
              <a:rPr lang="id-ID" dirty="0"/>
            </a:br>
            <a:r>
              <a:rPr lang="id-ID" b="0" dirty="0"/>
              <a:t> </a:t>
            </a:r>
            <a:r>
              <a:rPr lang="id-ID" b="0" u="sng" dirty="0">
                <a:hlinkClick r:id="rId2"/>
              </a:rPr>
              <a:t>http://www.mendeley.com</a:t>
            </a:r>
            <a:endParaRPr lang="id-ID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675" y="1825625"/>
            <a:ext cx="7740650" cy="4351338"/>
          </a:xfrm>
          <a:prstGeom prst="rect">
            <a:avLst/>
          </a:prstGeom>
          <a:noFill/>
        </p:spPr>
      </p:pic>
      <p:sp>
        <p:nvSpPr>
          <p:cNvPr id="6" name="Curved Up Arrow 5"/>
          <p:cNvSpPr/>
          <p:nvPr/>
        </p:nvSpPr>
        <p:spPr>
          <a:xfrm>
            <a:off x="987874" y="4653136"/>
            <a:ext cx="1224136" cy="10801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6778"/>
            <a:ext cx="7056784" cy="1069514"/>
          </a:xfrm>
        </p:spPr>
        <p:txBody>
          <a:bodyPr/>
          <a:lstStyle/>
          <a:p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Mendeley</a:t>
            </a:r>
            <a:r>
              <a:rPr lang="en-US" dirty="0"/>
              <a:t> Desktop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482957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204864"/>
            <a:ext cx="2016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Isikan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Email </a:t>
            </a:r>
          </a:p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&amp; </a:t>
            </a:r>
          </a:p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Password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login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339752" y="2924944"/>
            <a:ext cx="158417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id-ID" altLang="ko-KR" dirty="0"/>
              <a:t>Mendeley Dekstop</a:t>
            </a:r>
            <a:endParaRPr lang="ko-KR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700808"/>
            <a:ext cx="7173373" cy="4032448"/>
          </a:xfrm>
          <a:noFill/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524328" cy="1069514"/>
          </a:xfrm>
        </p:spPr>
        <p:txBody>
          <a:bodyPr/>
          <a:lstStyle/>
          <a:p>
            <a:r>
              <a:rPr lang="en-US" dirty="0"/>
              <a:t>Save file di </a:t>
            </a:r>
            <a:r>
              <a:rPr lang="en-US" dirty="0" err="1"/>
              <a:t>Mendeley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59" y="1448780"/>
            <a:ext cx="2016224" cy="2664296"/>
          </a:xfrm>
        </p:spPr>
        <p:txBody>
          <a:bodyPr/>
          <a:lstStyle/>
          <a:p>
            <a:r>
              <a:rPr lang="en-US" sz="2400" dirty="0" err="1"/>
              <a:t>Klik</a:t>
            </a:r>
            <a:r>
              <a:rPr lang="en-US" sz="2400" dirty="0"/>
              <a:t> File </a:t>
            </a:r>
            <a:r>
              <a:rPr lang="en-US" sz="2400" dirty="0" err="1"/>
              <a:t>pilih</a:t>
            </a:r>
            <a:r>
              <a:rPr lang="en-US" sz="2400" dirty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Add files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Add Folde</a:t>
            </a:r>
            <a:r>
              <a:rPr lang="en-US" dirty="0"/>
              <a:t>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72427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851920" y="2060848"/>
            <a:ext cx="151216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400600" cy="1069514"/>
          </a:xfrm>
        </p:spPr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Folder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8195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1700808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Klik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Folder 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Create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Nama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Folder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139952" y="1556792"/>
            <a:ext cx="165618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480720" cy="1008112"/>
          </a:xfrm>
        </p:spPr>
        <p:txBody>
          <a:bodyPr/>
          <a:lstStyle/>
          <a:p>
            <a:pPr algn="ctr"/>
            <a:r>
              <a:rPr lang="en-US" sz="3600" dirty="0" err="1"/>
              <a:t>Terkoneksi</a:t>
            </a:r>
            <a:r>
              <a:rPr lang="en-US" sz="3600" dirty="0"/>
              <a:t> office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176" y="2060848"/>
            <a:ext cx="2664296" cy="2880320"/>
          </a:xfrm>
        </p:spPr>
        <p:txBody>
          <a:bodyPr/>
          <a:lstStyle/>
          <a:p>
            <a:pPr algn="just"/>
            <a:r>
              <a:rPr lang="en-US" sz="2400" dirty="0" err="1"/>
              <a:t>Klik</a:t>
            </a:r>
            <a:r>
              <a:rPr lang="en-US" sz="2400" dirty="0"/>
              <a:t> Tools </a:t>
            </a:r>
            <a:r>
              <a:rPr lang="en-US" sz="2400" dirty="0" err="1"/>
              <a:t>Pilih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/>
              <a:t>Install MS Word </a:t>
            </a:r>
          </a:p>
          <a:p>
            <a:pPr algn="just"/>
            <a:r>
              <a:rPr lang="en-US" sz="2400" dirty="0"/>
              <a:t>Plugin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91680" y="1916832"/>
            <a:ext cx="3086000" cy="41478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66261"/>
            <a:ext cx="2981325" cy="464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>
            <a:off x="4499992" y="2276872"/>
            <a:ext cx="1440160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177</Words>
  <Application>Microsoft Office PowerPoint</Application>
  <PresentationFormat>On-screen Show (4:3)</PresentationFormat>
  <Paragraphs>61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PowerPoint Presentation</vt:lpstr>
      <vt:lpstr> Mendeley</vt:lpstr>
      <vt:lpstr>Fitur Mendeley</vt:lpstr>
      <vt:lpstr>Bagaimana Membuat Mendeley  http://www.mendeley.com</vt:lpstr>
      <vt:lpstr>Tampilan Mendeley Desktop</vt:lpstr>
      <vt:lpstr> Mendeley Dekstop</vt:lpstr>
      <vt:lpstr>Save file di Mendeley</vt:lpstr>
      <vt:lpstr>Membuat Folder</vt:lpstr>
      <vt:lpstr>Terkoneksi office word</vt:lpstr>
      <vt:lpstr>Instal Web Importer</vt:lpstr>
      <vt:lpstr>Mendeley Web Importer</vt:lpstr>
      <vt:lpstr> Mendeley Web Importer –    ScienceDirect Export </vt:lpstr>
      <vt:lpstr>Menggunakan mendeley dengan office word </vt:lpstr>
      <vt:lpstr>Contoh Citation</vt:lpstr>
      <vt:lpstr>Mengunakan Office Word</vt:lpstr>
      <vt:lpstr>Contoh Citation Offline word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Wasilah</cp:lastModifiedBy>
  <cp:revision>61</cp:revision>
  <dcterms:created xsi:type="dcterms:W3CDTF">2014-04-01T16:35:38Z</dcterms:created>
  <dcterms:modified xsi:type="dcterms:W3CDTF">2023-05-04T07:16:19Z</dcterms:modified>
</cp:coreProperties>
</file>