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2" r:id="rId5"/>
    <p:sldId id="303" r:id="rId6"/>
    <p:sldId id="304" r:id="rId7"/>
    <p:sldId id="305" r:id="rId8"/>
    <p:sldId id="306" r:id="rId9"/>
    <p:sldId id="307" r:id="rId10"/>
    <p:sldId id="309" r:id="rId11"/>
    <p:sldId id="310" r:id="rId12"/>
    <p:sldId id="311"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TEORI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TEORI</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ANTROPOLOGI</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E63FFF4-FF90-702A-6442-1C8FE0FF4798}"/>
              </a:ext>
            </a:extLst>
          </p:cNvPr>
          <p:cNvSpPr>
            <a:spLocks noGrp="1"/>
          </p:cNvSpPr>
          <p:nvPr>
            <p:ph idx="1"/>
          </p:nvPr>
        </p:nvSpPr>
        <p:spPr>
          <a:xfrm>
            <a:off x="539552" y="620688"/>
            <a:ext cx="7920880" cy="5505475"/>
          </a:xfrm>
        </p:spPr>
        <p:txBody>
          <a:bodyPr>
            <a:normAutofit fontScale="92500"/>
          </a:bodyPr>
          <a:lstStyle/>
          <a:p>
            <a:pPr marL="0" indent="0" algn="ctr">
              <a:buNone/>
            </a:pPr>
            <a:r>
              <a:rPr lang="id-ID" sz="3500" b="1" dirty="0"/>
              <a:t>8. Teori Feminisme</a:t>
            </a:r>
          </a:p>
          <a:p>
            <a:pPr algn="ctr">
              <a:buFont typeface="Arial" panose="020B0604020202020204" pitchFamily="34" charset="0"/>
              <a:buChar char="•"/>
            </a:pPr>
            <a:r>
              <a:rPr lang="id-ID" b="1" dirty="0"/>
              <a:t>Tokoh utama</a:t>
            </a:r>
            <a:r>
              <a:rPr lang="id-ID" dirty="0"/>
              <a:t>: </a:t>
            </a:r>
            <a:r>
              <a:rPr lang="id-ID" dirty="0" err="1"/>
              <a:t>Sherry</a:t>
            </a:r>
            <a:r>
              <a:rPr lang="id-ID" dirty="0"/>
              <a:t> </a:t>
            </a:r>
            <a:r>
              <a:rPr lang="id-ID" dirty="0" err="1"/>
              <a:t>Ortner</a:t>
            </a:r>
            <a:r>
              <a:rPr lang="id-ID" dirty="0"/>
              <a:t>, </a:t>
            </a:r>
            <a:r>
              <a:rPr lang="id-ID" dirty="0" err="1"/>
              <a:t>Marilyn</a:t>
            </a:r>
            <a:r>
              <a:rPr lang="id-ID" dirty="0"/>
              <a:t> </a:t>
            </a:r>
            <a:r>
              <a:rPr lang="id-ID" dirty="0" err="1"/>
              <a:t>Strathern</a:t>
            </a:r>
            <a:r>
              <a:rPr lang="id-ID" dirty="0"/>
              <a:t>.</a:t>
            </a:r>
          </a:p>
          <a:p>
            <a:pPr algn="ctr">
              <a:buFont typeface="Arial" panose="020B0604020202020204" pitchFamily="34" charset="0"/>
              <a:buChar char="•"/>
            </a:pPr>
            <a:r>
              <a:rPr lang="id-ID" b="1" dirty="0"/>
              <a:t>Konsep utama</a:t>
            </a:r>
            <a:r>
              <a:rPr lang="id-ID" dirty="0"/>
              <a:t>: Teori ini berfokus pada peran </a:t>
            </a:r>
            <a:r>
              <a:rPr lang="id-ID" b="1" dirty="0"/>
              <a:t>gender</a:t>
            </a:r>
            <a:r>
              <a:rPr lang="id-ID" dirty="0"/>
              <a:t> dalam membentuk struktur sosial dan budaya. </a:t>
            </a:r>
          </a:p>
          <a:p>
            <a:pPr marL="742950" lvl="1" indent="-285750" algn="ctr">
              <a:buFont typeface="Arial" panose="020B0604020202020204" pitchFamily="34" charset="0"/>
              <a:buChar char="•"/>
            </a:pPr>
            <a:r>
              <a:rPr lang="id-ID" dirty="0"/>
              <a:t>Menganalisis bagaimana sistem </a:t>
            </a:r>
            <a:r>
              <a:rPr lang="id-ID" dirty="0" err="1"/>
              <a:t>patriarkal</a:t>
            </a:r>
            <a:r>
              <a:rPr lang="id-ID" dirty="0"/>
              <a:t> mendominasi kehidupan sosial dan bagaimana perempuan sering diposisikan dalam budaya yang lebih rendah daripada laki-laki.</a:t>
            </a:r>
          </a:p>
          <a:p>
            <a:pPr marL="742950" lvl="1" indent="-285750" algn="ctr">
              <a:buFont typeface="Arial" panose="020B0604020202020204" pitchFamily="34" charset="0"/>
              <a:buChar char="•"/>
            </a:pPr>
            <a:r>
              <a:rPr lang="id-ID" dirty="0"/>
              <a:t>Bertujuan untuk mengkritisi dan memberikan suara pada pengalaman perempuan dalam antropologi.</a:t>
            </a:r>
          </a:p>
          <a:p>
            <a:pPr algn="ctr">
              <a:buFont typeface="Arial" panose="020B0604020202020204" pitchFamily="34" charset="0"/>
              <a:buChar char="•"/>
            </a:pPr>
            <a:r>
              <a:rPr lang="id-ID" dirty="0"/>
              <a:t>Kritik: Ada yang menganggap teori feminisme kadang terlalu menekankan pada </a:t>
            </a:r>
            <a:r>
              <a:rPr lang="id-ID" b="1" dirty="0"/>
              <a:t>perbedaan gender</a:t>
            </a:r>
            <a:r>
              <a:rPr lang="id-ID" dirty="0"/>
              <a:t> dan mengabaikan perbedaan lainnya dalam masyarakat.</a:t>
            </a:r>
          </a:p>
          <a:p>
            <a:endParaRPr lang="id-ID" dirty="0"/>
          </a:p>
        </p:txBody>
      </p:sp>
    </p:spTree>
    <p:extLst>
      <p:ext uri="{BB962C8B-B14F-4D97-AF65-F5344CB8AC3E}">
        <p14:creationId xmlns:p14="http://schemas.microsoft.com/office/powerpoint/2010/main" val="250824522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F51395CF-539F-876F-AEE1-3850F41416F2}"/>
              </a:ext>
            </a:extLst>
          </p:cNvPr>
          <p:cNvSpPr>
            <a:spLocks noGrp="1"/>
          </p:cNvSpPr>
          <p:nvPr>
            <p:ph idx="1"/>
          </p:nvPr>
        </p:nvSpPr>
        <p:spPr>
          <a:xfrm>
            <a:off x="827584" y="836712"/>
            <a:ext cx="7632848" cy="5289451"/>
          </a:xfrm>
        </p:spPr>
        <p:txBody>
          <a:bodyPr/>
          <a:lstStyle/>
          <a:p>
            <a:pPr marL="0" indent="0" algn="ctr">
              <a:buNone/>
            </a:pPr>
            <a:r>
              <a:rPr lang="id-ID" b="1" dirty="0"/>
              <a:t>Kesimpulan</a:t>
            </a:r>
          </a:p>
          <a:p>
            <a:r>
              <a:rPr lang="id-ID" dirty="0"/>
              <a:t>Teori-teori antropologi ini memberikan berbagai perspektif dalam memahami manusia dan masyarakat. Setiap teori memberikan cara pandang yang berbeda tentang bagaimana budaya dan masyarakat berkembang, berinteraksi, dan bertahan. Oleh karena itu, banyak antropolog yang menggabungkan beberapa teori dalam kajian mereka agar dapat mendapatkan gambaran yang lebih holistik.</a:t>
            </a:r>
          </a:p>
          <a:p>
            <a:endParaRPr lang="id-ID" dirty="0"/>
          </a:p>
        </p:txBody>
      </p:sp>
    </p:spTree>
    <p:extLst>
      <p:ext uri="{BB962C8B-B14F-4D97-AF65-F5344CB8AC3E}">
        <p14:creationId xmlns:p14="http://schemas.microsoft.com/office/powerpoint/2010/main" val="827987036"/>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57B9B4C-2293-4AB4-C60C-700D8AA1F172}"/>
              </a:ext>
            </a:extLst>
          </p:cNvPr>
          <p:cNvSpPr>
            <a:spLocks noGrp="1"/>
          </p:cNvSpPr>
          <p:nvPr>
            <p:ph idx="1"/>
          </p:nvPr>
        </p:nvSpPr>
        <p:spPr>
          <a:xfrm>
            <a:off x="755576" y="692696"/>
            <a:ext cx="7488832" cy="5433467"/>
          </a:xfrm>
        </p:spPr>
        <p:txBody>
          <a:bodyPr>
            <a:normAutofit fontScale="92500"/>
          </a:bodyPr>
          <a:lstStyle/>
          <a:p>
            <a:pPr marL="0" indent="0">
              <a:buNone/>
            </a:pPr>
            <a:r>
              <a:rPr lang="id-ID" b="1" dirty="0"/>
              <a:t>Kesimpulan</a:t>
            </a:r>
          </a:p>
          <a:p>
            <a:r>
              <a:rPr lang="id-ID" dirty="0"/>
              <a:t>Berbagai teori dalam antropologi membantu kita memahami bagaimana budaya berkembang, bagaimana manusia berpikir, dan bagaimana masyarakat berfungsi. Dalam konteks </a:t>
            </a:r>
            <a:r>
              <a:rPr lang="id-ID" b="1" dirty="0"/>
              <a:t>pariwisata</a:t>
            </a:r>
            <a:r>
              <a:rPr lang="id-ID" dirty="0"/>
              <a:t>, teori-teori ini bisa digunakan untuk menganalisis:</a:t>
            </a:r>
            <a:br>
              <a:rPr lang="id-ID" dirty="0"/>
            </a:br>
            <a:r>
              <a:rPr lang="id-ID" dirty="0"/>
              <a:t>✅ </a:t>
            </a:r>
            <a:r>
              <a:rPr lang="id-ID" b="1" dirty="0"/>
              <a:t>Dampak globalisasi terhadap budaya lokal</a:t>
            </a:r>
            <a:r>
              <a:rPr lang="id-ID" dirty="0"/>
              <a:t> (difusi budaya, strukturalisme)</a:t>
            </a:r>
            <a:br>
              <a:rPr lang="id-ID" dirty="0"/>
            </a:br>
            <a:r>
              <a:rPr lang="id-ID" dirty="0"/>
              <a:t>✅ </a:t>
            </a:r>
            <a:r>
              <a:rPr lang="id-ID" b="1" dirty="0"/>
              <a:t>Bagaimana masyarakat menerima atau menolak perubahan akibat pariwisata</a:t>
            </a:r>
            <a:r>
              <a:rPr lang="id-ID" dirty="0"/>
              <a:t> (fungsionalisme, materialisme budaya)</a:t>
            </a:r>
            <a:br>
              <a:rPr lang="id-ID" dirty="0"/>
            </a:br>
            <a:r>
              <a:rPr lang="id-ID" dirty="0"/>
              <a:t>✅ </a:t>
            </a:r>
            <a:r>
              <a:rPr lang="id-ID" b="1" dirty="0"/>
              <a:t>Makna simbolik dari atraksi wisata dan budaya lokal</a:t>
            </a:r>
            <a:r>
              <a:rPr lang="id-ID" dirty="0"/>
              <a:t> (teori interpretatif)</a:t>
            </a:r>
          </a:p>
          <a:p>
            <a:endParaRPr lang="id-ID" dirty="0"/>
          </a:p>
        </p:txBody>
      </p:sp>
    </p:spTree>
    <p:extLst>
      <p:ext uri="{BB962C8B-B14F-4D97-AF65-F5344CB8AC3E}">
        <p14:creationId xmlns:p14="http://schemas.microsoft.com/office/powerpoint/2010/main" val="2974302909"/>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ual Buku TEORI-TEORI ANTROPOLOGI Karya Aminol Rosid Abdullah">
            <a:extLst>
              <a:ext uri="{FF2B5EF4-FFF2-40B4-BE49-F238E27FC236}">
                <a16:creationId xmlns:a16="http://schemas.microsoft.com/office/drawing/2014/main" id="{0B96D9A0-E3DE-4880-5E7C-BDFB4ED408C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70588" y="620688"/>
            <a:ext cx="4753540" cy="5505476"/>
          </a:xfrm>
          <a:prstGeom prst="rect">
            <a:avLst/>
          </a:prstGeom>
          <a:solidFill>
            <a:srgbClr val="FFFFFF"/>
          </a:solidFill>
        </p:spPr>
      </p:pic>
      <p:sp>
        <p:nvSpPr>
          <p:cNvPr id="3" name="Content Placeholder 2"/>
          <p:cNvSpPr txBox="1">
            <a:spLocks/>
          </p:cNvSpPr>
          <p:nvPr/>
        </p:nvSpPr>
        <p:spPr>
          <a:xfrm>
            <a:off x="5868144" y="1772816"/>
            <a:ext cx="2818656" cy="435334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r>
              <a:rPr lang="en-US" b="1" dirty="0">
                <a:solidFill>
                  <a:schemeClr val="tx1"/>
                </a:solidFill>
              </a:rPr>
              <a:t>	</a:t>
            </a:r>
          </a:p>
          <a:p>
            <a:pPr marL="342900" indent="-342900" algn="l">
              <a:buFont typeface="Arial" pitchFamily="34" charset="0"/>
              <a:buChar char="•"/>
            </a:pPr>
            <a:endParaRPr lang="en-US" b="1" dirty="0">
              <a:solidFill>
                <a:schemeClr val="tx1"/>
              </a:solidFill>
            </a:endParaRPr>
          </a:p>
          <a:p>
            <a:pPr marL="342900" indent="-342900" algn="l">
              <a:buFont typeface="Arial" pitchFamily="34" charset="0"/>
              <a:buChar char="•"/>
            </a:pPr>
            <a:endParaRPr lang="en-US" b="1" dirty="0">
              <a:solidFill>
                <a:schemeClr val="tx1"/>
              </a:solidFill>
            </a:endParaRPr>
          </a:p>
          <a:p>
            <a:pPr marL="342900" indent="-342900" algn="l">
              <a:buFont typeface="Arial" pitchFamily="34" charset="0"/>
              <a:buChar char="•"/>
            </a:pPr>
            <a:r>
              <a:rPr lang="en-US" b="1" dirty="0">
                <a:solidFill>
                  <a:schemeClr val="tx1"/>
                </a:solidFill>
              </a:rPr>
              <a:t> END </a:t>
            </a:r>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endidikan Luar Sekolah Bersinergi: PARADIGMA DAN TEORI-TEORI ANTROPOLOGI">
            <a:extLst>
              <a:ext uri="{FF2B5EF4-FFF2-40B4-BE49-F238E27FC236}">
                <a16:creationId xmlns:a16="http://schemas.microsoft.com/office/drawing/2014/main" id="{1E3AAFED-7CD3-119E-6BC5-46C0C378F8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528" r="28233" b="-1"/>
          <a:stretch/>
        </p:blipFill>
        <p:spPr bwMode="auto">
          <a:xfrm>
            <a:off x="457200" y="1600200"/>
            <a:ext cx="4038600" cy="4525963"/>
          </a:xfrm>
          <a:prstGeom prst="rect">
            <a:avLst/>
          </a:prstGeom>
          <a:solidFill>
            <a:srgbClr val="FFFFFF"/>
          </a:solidFill>
        </p:spPr>
      </p:pic>
      <p:sp>
        <p:nvSpPr>
          <p:cNvPr id="4" name="Content Placeholder 2"/>
          <p:cNvSpPr txBox="1">
            <a:spLocks/>
          </p:cNvSpPr>
          <p:nvPr/>
        </p:nvSpPr>
        <p:spPr>
          <a:xfrm>
            <a:off x="4572000" y="980728"/>
            <a:ext cx="41148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r>
              <a:rPr lang="en-US" dirty="0" err="1">
                <a:solidFill>
                  <a:schemeClr val="tx1"/>
                </a:solidFill>
              </a:rPr>
              <a:t>Dalam</a:t>
            </a:r>
            <a:r>
              <a:rPr lang="en-US" dirty="0">
                <a:solidFill>
                  <a:schemeClr val="tx1"/>
                </a:solidFill>
              </a:rPr>
              <a:t> </a:t>
            </a:r>
            <a:r>
              <a:rPr lang="en-US" dirty="0" err="1">
                <a:solidFill>
                  <a:schemeClr val="tx1"/>
                </a:solidFill>
              </a:rPr>
              <a:t>antropologi</a:t>
            </a:r>
            <a:r>
              <a:rPr lang="en-US" dirty="0">
                <a:solidFill>
                  <a:schemeClr val="tx1"/>
                </a:solidFill>
              </a:rPr>
              <a:t>, </a:t>
            </a:r>
            <a:r>
              <a:rPr lang="en-US" dirty="0" err="1">
                <a:solidFill>
                  <a:schemeClr val="tx1"/>
                </a:solidFill>
              </a:rPr>
              <a:t>ada</a:t>
            </a:r>
            <a:r>
              <a:rPr lang="en-US" dirty="0">
                <a:solidFill>
                  <a:schemeClr val="tx1"/>
                </a:solidFill>
              </a:rPr>
              <a:t> </a:t>
            </a:r>
            <a:r>
              <a:rPr lang="en-US" dirty="0" err="1">
                <a:solidFill>
                  <a:schemeClr val="tx1"/>
                </a:solidFill>
              </a:rPr>
              <a:t>beberapa</a:t>
            </a:r>
            <a:r>
              <a:rPr lang="en-US" dirty="0">
                <a:solidFill>
                  <a:schemeClr val="tx1"/>
                </a:solidFill>
              </a:rPr>
              <a:t> </a:t>
            </a:r>
            <a:r>
              <a:rPr lang="en-US" dirty="0" err="1">
                <a:solidFill>
                  <a:schemeClr val="tx1"/>
                </a:solidFill>
              </a:rPr>
              <a:t>teori</a:t>
            </a:r>
            <a:r>
              <a:rPr lang="en-US" dirty="0">
                <a:solidFill>
                  <a:schemeClr val="tx1"/>
                </a:solidFill>
              </a:rPr>
              <a:t> </a:t>
            </a:r>
            <a:r>
              <a:rPr lang="en-US" dirty="0" err="1">
                <a:solidFill>
                  <a:schemeClr val="tx1"/>
                </a:solidFill>
              </a:rPr>
              <a:t>utama</a:t>
            </a:r>
            <a:r>
              <a:rPr lang="en-US" dirty="0">
                <a:solidFill>
                  <a:schemeClr val="tx1"/>
                </a:solidFill>
              </a:rPr>
              <a:t> yang </a:t>
            </a:r>
            <a:r>
              <a:rPr lang="en-US" dirty="0" err="1">
                <a:solidFill>
                  <a:schemeClr val="tx1"/>
                </a:solidFill>
              </a:rPr>
              <a:t>telah</a:t>
            </a:r>
            <a:r>
              <a:rPr lang="en-US" dirty="0">
                <a:solidFill>
                  <a:schemeClr val="tx1"/>
                </a:solidFill>
              </a:rPr>
              <a:t> </a:t>
            </a:r>
            <a:r>
              <a:rPr lang="en-US" dirty="0" err="1">
                <a:solidFill>
                  <a:schemeClr val="tx1"/>
                </a:solidFill>
              </a:rPr>
              <a:t>berkembang</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memahami</a:t>
            </a:r>
            <a:r>
              <a:rPr lang="en-US" dirty="0">
                <a:solidFill>
                  <a:schemeClr val="tx1"/>
                </a:solidFill>
              </a:rPr>
              <a:t> </a:t>
            </a:r>
            <a:r>
              <a:rPr lang="en-US" dirty="0" err="1">
                <a:solidFill>
                  <a:schemeClr val="tx1"/>
                </a:solidFill>
              </a:rPr>
              <a:t>berbagai</a:t>
            </a:r>
            <a:r>
              <a:rPr lang="en-US" dirty="0">
                <a:solidFill>
                  <a:schemeClr val="tx1"/>
                </a:solidFill>
              </a:rPr>
              <a:t> </a:t>
            </a:r>
            <a:r>
              <a:rPr lang="en-US" dirty="0" err="1">
                <a:solidFill>
                  <a:schemeClr val="tx1"/>
                </a:solidFill>
              </a:rPr>
              <a:t>fenomena</a:t>
            </a:r>
            <a:r>
              <a:rPr lang="en-US" dirty="0">
                <a:solidFill>
                  <a:schemeClr val="tx1"/>
                </a:solidFill>
              </a:rPr>
              <a:t> </a:t>
            </a:r>
            <a:r>
              <a:rPr lang="en-US" dirty="0" err="1">
                <a:solidFill>
                  <a:schemeClr val="tx1"/>
                </a:solidFill>
              </a:rPr>
              <a:t>sosial</a:t>
            </a:r>
            <a:r>
              <a:rPr lang="en-US" dirty="0">
                <a:solidFill>
                  <a:schemeClr val="tx1"/>
                </a:solidFill>
              </a:rPr>
              <a:t> dan </a:t>
            </a:r>
            <a:r>
              <a:rPr lang="en-US" dirty="0" err="1">
                <a:solidFill>
                  <a:schemeClr val="tx1"/>
                </a:solidFill>
              </a:rPr>
              <a:t>budaya</a:t>
            </a:r>
            <a:r>
              <a:rPr lang="en-US" dirty="0">
                <a:solidFill>
                  <a:schemeClr val="tx1"/>
                </a:solidFill>
              </a:rPr>
              <a:t> </a:t>
            </a:r>
            <a:r>
              <a:rPr lang="en-US" dirty="0" err="1">
                <a:solidFill>
                  <a:schemeClr val="tx1"/>
                </a:solidFill>
              </a:rPr>
              <a:t>manusia</a:t>
            </a:r>
            <a:r>
              <a:rPr lang="en-US" dirty="0">
                <a:solidFill>
                  <a:schemeClr val="tx1"/>
                </a:solidFill>
              </a:rPr>
              <a:t>. </a:t>
            </a:r>
            <a:r>
              <a:rPr lang="en-US" dirty="0" err="1">
                <a:solidFill>
                  <a:schemeClr val="tx1"/>
                </a:solidFill>
              </a:rPr>
              <a:t>Berikut</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beberapa</a:t>
            </a:r>
            <a:r>
              <a:rPr lang="en-US" dirty="0">
                <a:solidFill>
                  <a:schemeClr val="tx1"/>
                </a:solidFill>
              </a:rPr>
              <a:t> </a:t>
            </a:r>
            <a:r>
              <a:rPr lang="en-US" dirty="0" err="1">
                <a:solidFill>
                  <a:schemeClr val="tx1"/>
                </a:solidFill>
              </a:rPr>
              <a:t>teori</a:t>
            </a:r>
            <a:r>
              <a:rPr lang="en-US" dirty="0">
                <a:solidFill>
                  <a:schemeClr val="tx1"/>
                </a:solidFill>
              </a:rPr>
              <a:t> </a:t>
            </a:r>
            <a:r>
              <a:rPr lang="en-US" dirty="0" err="1">
                <a:solidFill>
                  <a:schemeClr val="tx1"/>
                </a:solidFill>
              </a:rPr>
              <a:t>antropologi</a:t>
            </a:r>
            <a:r>
              <a:rPr lang="en-US" dirty="0">
                <a:solidFill>
                  <a:schemeClr val="tx1"/>
                </a:solidFill>
              </a:rPr>
              <a:t> yang </a:t>
            </a:r>
            <a:r>
              <a:rPr lang="en-US" dirty="0" err="1">
                <a:solidFill>
                  <a:schemeClr val="tx1"/>
                </a:solidFill>
              </a:rPr>
              <a:t>penting</a:t>
            </a:r>
            <a:r>
              <a:rPr lang="en-US" dirty="0">
                <a:solidFill>
                  <a:schemeClr val="tx1"/>
                </a:solidFill>
              </a:rPr>
              <a:t>:</a:t>
            </a:r>
          </a:p>
        </p:txBody>
      </p:sp>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755576" y="692696"/>
            <a:ext cx="7931224" cy="5141168"/>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3500" b="1" dirty="0">
                <a:solidFill>
                  <a:schemeClr val="tx1"/>
                </a:solidFill>
              </a:rPr>
              <a:t>1. Teori Evolusi Sosial (</a:t>
            </a:r>
            <a:r>
              <a:rPr lang="id-ID" sz="3500" b="1" dirty="0" err="1">
                <a:solidFill>
                  <a:schemeClr val="tx1"/>
                </a:solidFill>
              </a:rPr>
              <a:t>Evolusiisme</a:t>
            </a:r>
            <a:r>
              <a:rPr lang="id-ID" sz="3500" b="1" dirty="0">
                <a:solidFill>
                  <a:schemeClr val="tx1"/>
                </a:solidFill>
              </a:rPr>
              <a:t>)</a:t>
            </a:r>
          </a:p>
          <a:p>
            <a:r>
              <a:rPr lang="id-ID" b="1" dirty="0">
                <a:solidFill>
                  <a:schemeClr val="tx1"/>
                </a:solidFill>
              </a:rPr>
              <a:t>Tokoh utama</a:t>
            </a:r>
            <a:r>
              <a:rPr lang="id-ID" dirty="0">
                <a:solidFill>
                  <a:schemeClr val="tx1"/>
                </a:solidFill>
              </a:rPr>
              <a:t>: Edward </a:t>
            </a:r>
            <a:r>
              <a:rPr lang="id-ID" dirty="0" err="1">
                <a:solidFill>
                  <a:schemeClr val="tx1"/>
                </a:solidFill>
              </a:rPr>
              <a:t>Burnett</a:t>
            </a:r>
            <a:r>
              <a:rPr lang="id-ID" dirty="0">
                <a:solidFill>
                  <a:schemeClr val="tx1"/>
                </a:solidFill>
              </a:rPr>
              <a:t> </a:t>
            </a:r>
            <a:r>
              <a:rPr lang="id-ID" dirty="0" err="1">
                <a:solidFill>
                  <a:schemeClr val="tx1"/>
                </a:solidFill>
              </a:rPr>
              <a:t>Tylor</a:t>
            </a:r>
            <a:r>
              <a:rPr lang="id-ID" dirty="0">
                <a:solidFill>
                  <a:schemeClr val="tx1"/>
                </a:solidFill>
              </a:rPr>
              <a:t>, </a:t>
            </a:r>
            <a:r>
              <a:rPr lang="id-ID" dirty="0" err="1">
                <a:solidFill>
                  <a:schemeClr val="tx1"/>
                </a:solidFill>
              </a:rPr>
              <a:t>Lewis</a:t>
            </a:r>
            <a:r>
              <a:rPr lang="id-ID" dirty="0">
                <a:solidFill>
                  <a:schemeClr val="tx1"/>
                </a:solidFill>
              </a:rPr>
              <a:t> Henry Morgan.</a:t>
            </a:r>
          </a:p>
          <a:p>
            <a:pPr>
              <a:buFont typeface="Arial" panose="020B0604020202020204" pitchFamily="34" charset="0"/>
              <a:buChar char="•"/>
            </a:pPr>
            <a:r>
              <a:rPr lang="id-ID" b="1" dirty="0">
                <a:solidFill>
                  <a:schemeClr val="tx1"/>
                </a:solidFill>
              </a:rPr>
              <a:t>Konsep utama</a:t>
            </a:r>
            <a:r>
              <a:rPr lang="id-ID" dirty="0">
                <a:solidFill>
                  <a:schemeClr val="tx1"/>
                </a:solidFill>
              </a:rPr>
              <a:t>: Teori ini berpendapat bahwa masyarakat manusia berkembang melalui tahapan-tahapan evolusi yang serupa di seluruh dunia, dari bentuk yang paling sederhana hingga bentuk yang lebih kompleks. </a:t>
            </a:r>
          </a:p>
          <a:p>
            <a:pPr marL="742950" lvl="1" indent="-285750">
              <a:buFont typeface="Arial" panose="020B0604020202020204" pitchFamily="34" charset="0"/>
              <a:buChar char="•"/>
            </a:pPr>
            <a:r>
              <a:rPr lang="id-ID" dirty="0">
                <a:solidFill>
                  <a:schemeClr val="tx1"/>
                </a:solidFill>
              </a:rPr>
              <a:t>Misalnya, masyarakat berkembang dari </a:t>
            </a:r>
            <a:r>
              <a:rPr lang="id-ID" b="1" dirty="0">
                <a:solidFill>
                  <a:schemeClr val="tx1"/>
                </a:solidFill>
              </a:rPr>
              <a:t>primitif</a:t>
            </a:r>
            <a:r>
              <a:rPr lang="id-ID" dirty="0">
                <a:solidFill>
                  <a:schemeClr val="tx1"/>
                </a:solidFill>
              </a:rPr>
              <a:t> (berburu dan mengumpulkan makanan) menuju </a:t>
            </a:r>
            <a:r>
              <a:rPr lang="id-ID" b="1" dirty="0">
                <a:solidFill>
                  <a:schemeClr val="tx1"/>
                </a:solidFill>
              </a:rPr>
              <a:t>pertanian</a:t>
            </a:r>
            <a:r>
              <a:rPr lang="id-ID" dirty="0">
                <a:solidFill>
                  <a:schemeClr val="tx1"/>
                </a:solidFill>
              </a:rPr>
              <a:t>, lalu ke </a:t>
            </a:r>
            <a:r>
              <a:rPr lang="id-ID" b="1" dirty="0">
                <a:solidFill>
                  <a:schemeClr val="tx1"/>
                </a:solidFill>
              </a:rPr>
              <a:t>industri</a:t>
            </a:r>
            <a:r>
              <a:rPr lang="id-ID" dirty="0">
                <a:solidFill>
                  <a:schemeClr val="tx1"/>
                </a:solidFill>
              </a:rPr>
              <a:t>.</a:t>
            </a:r>
            <a:endParaRPr lang="en-US" dirty="0">
              <a:solidFill>
                <a:schemeClr val="tx1"/>
              </a:solidFill>
            </a:endParaRPr>
          </a:p>
          <a:p>
            <a:pPr lvl="1"/>
            <a:endParaRPr lang="id-ID" dirty="0">
              <a:solidFill>
                <a:schemeClr val="tx1"/>
              </a:solidFill>
            </a:endParaRPr>
          </a:p>
          <a:p>
            <a:pPr>
              <a:buFont typeface="Arial" panose="020B0604020202020204" pitchFamily="34" charset="0"/>
              <a:buChar char="•"/>
            </a:pPr>
            <a:r>
              <a:rPr lang="id-ID" dirty="0">
                <a:solidFill>
                  <a:schemeClr val="tx1"/>
                </a:solidFill>
              </a:rPr>
              <a:t>Kritik: Teori ini dianggap terlalu </a:t>
            </a:r>
            <a:r>
              <a:rPr lang="id-ID" dirty="0" err="1">
                <a:solidFill>
                  <a:schemeClr val="tx1"/>
                </a:solidFill>
              </a:rPr>
              <a:t>deterministik</a:t>
            </a:r>
            <a:r>
              <a:rPr lang="id-ID" dirty="0">
                <a:solidFill>
                  <a:schemeClr val="tx1"/>
                </a:solidFill>
              </a:rPr>
              <a:t> dan mengabaikan keragaman budaya di setiap tempat.</a:t>
            </a:r>
          </a:p>
          <a:p>
            <a:pPr algn="l"/>
            <a:endParaRPr lang="id-ID" sz="2600" dirty="0">
              <a:solidFill>
                <a:schemeClr val="tx1"/>
              </a:solidFill>
              <a:latin typeface="Cambria" panose="02040503050406030204" pitchFamily="18" charset="0"/>
              <a:cs typeface="Arial" panose="020B0604020202020204" pitchFamily="34" charset="0"/>
            </a:endParaRP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581431C9-C89B-0DF0-E071-1CC89A77CC3D}"/>
              </a:ext>
            </a:extLst>
          </p:cNvPr>
          <p:cNvSpPr>
            <a:spLocks noGrp="1"/>
          </p:cNvSpPr>
          <p:nvPr>
            <p:ph idx="1"/>
          </p:nvPr>
        </p:nvSpPr>
        <p:spPr>
          <a:xfrm>
            <a:off x="971600" y="836712"/>
            <a:ext cx="7416824" cy="5289451"/>
          </a:xfrm>
        </p:spPr>
        <p:txBody>
          <a:bodyPr>
            <a:normAutofit fontScale="70000" lnSpcReduction="20000"/>
          </a:bodyPr>
          <a:lstStyle/>
          <a:p>
            <a:pPr marL="0" indent="0" algn="ctr">
              <a:buNone/>
            </a:pPr>
            <a:r>
              <a:rPr lang="id-ID" sz="4100" b="1" dirty="0"/>
              <a:t>2. Teori Fungsionalisme</a:t>
            </a:r>
          </a:p>
          <a:p>
            <a:pPr marL="0" indent="0" algn="ctr">
              <a:buNone/>
            </a:pPr>
            <a:r>
              <a:rPr lang="id-ID" sz="3400" b="1" dirty="0"/>
              <a:t>Tokoh utama</a:t>
            </a:r>
            <a:r>
              <a:rPr lang="id-ID" sz="3400" dirty="0"/>
              <a:t>: </a:t>
            </a:r>
            <a:r>
              <a:rPr lang="id-ID" sz="3400" dirty="0" err="1"/>
              <a:t>Bronisław</a:t>
            </a:r>
            <a:r>
              <a:rPr lang="id-ID" sz="3400" dirty="0"/>
              <a:t> </a:t>
            </a:r>
            <a:r>
              <a:rPr lang="id-ID" sz="3400" dirty="0" err="1"/>
              <a:t>Malinowski</a:t>
            </a:r>
            <a:r>
              <a:rPr lang="id-ID" sz="3400" dirty="0"/>
              <a:t>, A.R. </a:t>
            </a:r>
            <a:r>
              <a:rPr lang="id-ID" sz="3400" dirty="0" err="1"/>
              <a:t>Radcliffe-Brown</a:t>
            </a:r>
            <a:r>
              <a:rPr lang="id-ID" sz="3100" dirty="0"/>
              <a:t>.</a:t>
            </a:r>
          </a:p>
          <a:p>
            <a:pPr algn="ctr">
              <a:buFont typeface="Arial" panose="020B0604020202020204" pitchFamily="34" charset="0"/>
              <a:buChar char="•"/>
            </a:pPr>
            <a:r>
              <a:rPr lang="id-ID" sz="3100" b="1" dirty="0"/>
              <a:t>Konsep utama</a:t>
            </a:r>
            <a:r>
              <a:rPr lang="id-ID" sz="3100" dirty="0"/>
              <a:t>: Teori fungsionalisme berfokus pada bagaimana elemen-elemen budaya (seperti ritual, sistem ekonomi, dan struktur sosial) berfungsi untuk mempertahankan stabilitas dan keberlangsungan suatu masyarakat. </a:t>
            </a:r>
          </a:p>
          <a:p>
            <a:pPr marL="742950" lvl="1" indent="-285750" algn="ctr">
              <a:buFont typeface="Arial" panose="020B0604020202020204" pitchFamily="34" charset="0"/>
              <a:buChar char="•"/>
            </a:pPr>
            <a:r>
              <a:rPr lang="id-ID" sz="3100" dirty="0"/>
              <a:t>Setiap bagian dalam masyarakat memiliki fungsi tertentu yang penting untuk kelangsungan hidup kelompok tersebut.</a:t>
            </a:r>
          </a:p>
          <a:p>
            <a:pPr algn="ctr">
              <a:buFont typeface="Arial" panose="020B0604020202020204" pitchFamily="34" charset="0"/>
              <a:buChar char="•"/>
            </a:pPr>
            <a:r>
              <a:rPr lang="id-ID" sz="3100" dirty="0"/>
              <a:t>Misalnya, dalam masyarakat, agama bisa berfungsi untuk menjaga norma sosial atau memperkuat solidaritas sosial.</a:t>
            </a:r>
            <a:endParaRPr lang="en-US" sz="3100" dirty="0"/>
          </a:p>
          <a:p>
            <a:pPr marL="0" indent="0" algn="ctr">
              <a:buNone/>
            </a:pPr>
            <a:endParaRPr lang="id-ID" sz="3100" dirty="0"/>
          </a:p>
          <a:p>
            <a:pPr algn="ctr">
              <a:buFont typeface="Arial" panose="020B0604020202020204" pitchFamily="34" charset="0"/>
              <a:buChar char="•"/>
            </a:pPr>
            <a:r>
              <a:rPr lang="id-ID" sz="3100" dirty="0"/>
              <a:t>Kritik: Terkadang terlalu fokus pada </a:t>
            </a:r>
            <a:r>
              <a:rPr lang="id-ID" sz="3100" b="1" dirty="0"/>
              <a:t>stabilitas</a:t>
            </a:r>
            <a:r>
              <a:rPr lang="id-ID" sz="3100" dirty="0"/>
              <a:t> dan </a:t>
            </a:r>
            <a:r>
              <a:rPr lang="id-ID" sz="3100" b="1" dirty="0"/>
              <a:t>harmoni</a:t>
            </a:r>
            <a:r>
              <a:rPr lang="id-ID" sz="3100" dirty="0"/>
              <a:t> dalam masyarakat, mengabaikan konflik sosial.</a:t>
            </a:r>
          </a:p>
          <a:p>
            <a:endParaRPr lang="id-ID" b="1" dirty="0"/>
          </a:p>
          <a:p>
            <a:endParaRPr lang="id-ID" dirty="0"/>
          </a:p>
        </p:txBody>
      </p:sp>
    </p:spTree>
    <p:extLst>
      <p:ext uri="{BB962C8B-B14F-4D97-AF65-F5344CB8AC3E}">
        <p14:creationId xmlns:p14="http://schemas.microsoft.com/office/powerpoint/2010/main" val="185317464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924C129-BC54-437D-5B03-2732645481AE}"/>
              </a:ext>
            </a:extLst>
          </p:cNvPr>
          <p:cNvSpPr>
            <a:spLocks noGrp="1"/>
          </p:cNvSpPr>
          <p:nvPr>
            <p:ph idx="1"/>
          </p:nvPr>
        </p:nvSpPr>
        <p:spPr>
          <a:xfrm>
            <a:off x="827584" y="764704"/>
            <a:ext cx="7859216" cy="5361459"/>
          </a:xfrm>
        </p:spPr>
        <p:txBody>
          <a:bodyPr>
            <a:normAutofit fontScale="92500" lnSpcReduction="20000"/>
          </a:bodyPr>
          <a:lstStyle/>
          <a:p>
            <a:pPr marL="0" indent="0" algn="ctr">
              <a:buNone/>
            </a:pPr>
            <a:r>
              <a:rPr lang="id-ID" sz="3500" b="1" dirty="0"/>
              <a:t>3. Teori Strukturalisme</a:t>
            </a:r>
          </a:p>
          <a:p>
            <a:pPr marL="0" indent="0" algn="ctr">
              <a:buNone/>
            </a:pPr>
            <a:r>
              <a:rPr lang="id-ID" b="1" dirty="0"/>
              <a:t>Tokoh utama</a:t>
            </a:r>
            <a:r>
              <a:rPr lang="id-ID" dirty="0"/>
              <a:t>: </a:t>
            </a:r>
            <a:r>
              <a:rPr lang="id-ID" dirty="0" err="1"/>
              <a:t>Claude</a:t>
            </a:r>
            <a:r>
              <a:rPr lang="id-ID" dirty="0"/>
              <a:t> </a:t>
            </a:r>
            <a:r>
              <a:rPr lang="id-ID" dirty="0" err="1"/>
              <a:t>Lévi</a:t>
            </a:r>
            <a:r>
              <a:rPr lang="id-ID" dirty="0"/>
              <a:t>-Strauss.</a:t>
            </a:r>
          </a:p>
          <a:p>
            <a:pPr algn="ctr">
              <a:buFont typeface="Arial" panose="020B0604020202020204" pitchFamily="34" charset="0"/>
              <a:buChar char="•"/>
            </a:pPr>
            <a:r>
              <a:rPr lang="id-ID" b="1" dirty="0"/>
              <a:t>Konsep utama</a:t>
            </a:r>
            <a:r>
              <a:rPr lang="id-ID" dirty="0"/>
              <a:t>: Teori ini berfokus pada </a:t>
            </a:r>
            <a:r>
              <a:rPr lang="id-ID" b="1" dirty="0"/>
              <a:t>struktur bawah sadar</a:t>
            </a:r>
            <a:r>
              <a:rPr lang="id-ID" dirty="0"/>
              <a:t> yang membentuk budaya manusia, seperti pola-pola berpikir dan sistem simbolik yang mendasari berbagai budaya. </a:t>
            </a:r>
          </a:p>
          <a:p>
            <a:pPr marL="742950" lvl="1" indent="-285750" algn="ctr">
              <a:buFont typeface="Arial" panose="020B0604020202020204" pitchFamily="34" charset="0"/>
              <a:buChar char="•"/>
            </a:pPr>
            <a:r>
              <a:rPr lang="id-ID" dirty="0" err="1"/>
              <a:t>Lévi</a:t>
            </a:r>
            <a:r>
              <a:rPr lang="id-ID" dirty="0"/>
              <a:t>-Strauss berpendapat bahwa semua budaya manusia memiliki struktur dasar yang serupa, meskipun ekspresi budaya mereka bisa berbeda.</a:t>
            </a:r>
          </a:p>
          <a:p>
            <a:pPr marL="742950" lvl="1" indent="-285750" algn="ctr">
              <a:buFont typeface="Arial" panose="020B0604020202020204" pitchFamily="34" charset="0"/>
              <a:buChar char="•"/>
            </a:pPr>
            <a:r>
              <a:rPr lang="id-ID" dirty="0"/>
              <a:t>Misalnya, semua budaya memiliki mitos dan cerita, meskipun isi cerita berbeda, struktur dasarnya sama.</a:t>
            </a:r>
            <a:endParaRPr lang="en-US" dirty="0"/>
          </a:p>
          <a:p>
            <a:pPr marL="457200" lvl="1" indent="0" algn="ctr">
              <a:buNone/>
            </a:pPr>
            <a:endParaRPr lang="id-ID" dirty="0"/>
          </a:p>
          <a:p>
            <a:pPr algn="ctr">
              <a:buFont typeface="Arial" panose="020B0604020202020204" pitchFamily="34" charset="0"/>
              <a:buChar char="•"/>
            </a:pPr>
            <a:r>
              <a:rPr lang="id-ID" dirty="0"/>
              <a:t>Kritik: Terkadang dianggap terlalu </a:t>
            </a:r>
            <a:r>
              <a:rPr lang="id-ID" b="1" dirty="0"/>
              <a:t>abstrak</a:t>
            </a:r>
            <a:r>
              <a:rPr lang="id-ID" dirty="0"/>
              <a:t> dan mengabaikan peran individu dalam membentuk budaya.</a:t>
            </a:r>
          </a:p>
          <a:p>
            <a:endParaRPr lang="id-ID" dirty="0"/>
          </a:p>
        </p:txBody>
      </p:sp>
    </p:spTree>
    <p:extLst>
      <p:ext uri="{BB962C8B-B14F-4D97-AF65-F5344CB8AC3E}">
        <p14:creationId xmlns:p14="http://schemas.microsoft.com/office/powerpoint/2010/main" val="207162158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5208C56-1B62-9013-C64E-B40E34A68966}"/>
              </a:ext>
            </a:extLst>
          </p:cNvPr>
          <p:cNvSpPr>
            <a:spLocks noGrp="1"/>
          </p:cNvSpPr>
          <p:nvPr>
            <p:ph type="subTitle" idx="1"/>
          </p:nvPr>
        </p:nvSpPr>
        <p:spPr>
          <a:xfrm>
            <a:off x="683568" y="836712"/>
            <a:ext cx="7088832" cy="4802088"/>
          </a:xfrm>
        </p:spPr>
        <p:txBody>
          <a:bodyPr>
            <a:normAutofit fontScale="92500" lnSpcReduction="20000"/>
          </a:bodyPr>
          <a:lstStyle/>
          <a:p>
            <a:r>
              <a:rPr lang="id-ID" sz="3500" b="1" dirty="0">
                <a:solidFill>
                  <a:schemeClr val="tx1"/>
                </a:solidFill>
              </a:rPr>
              <a:t>4. Teori Materialisme Kultural</a:t>
            </a:r>
          </a:p>
          <a:p>
            <a:r>
              <a:rPr lang="id-ID" sz="2600" b="1" dirty="0">
                <a:solidFill>
                  <a:schemeClr val="tx1"/>
                </a:solidFill>
              </a:rPr>
              <a:t>Tokoh utama</a:t>
            </a:r>
            <a:r>
              <a:rPr lang="id-ID" sz="2600" dirty="0">
                <a:solidFill>
                  <a:schemeClr val="tx1"/>
                </a:solidFill>
              </a:rPr>
              <a:t>: Marvin Harris.</a:t>
            </a:r>
          </a:p>
          <a:p>
            <a:pPr>
              <a:buFont typeface="Arial" panose="020B0604020202020204" pitchFamily="34" charset="0"/>
              <a:buChar char="•"/>
            </a:pPr>
            <a:r>
              <a:rPr lang="id-ID" sz="2600" b="1" dirty="0">
                <a:solidFill>
                  <a:schemeClr val="tx1"/>
                </a:solidFill>
              </a:rPr>
              <a:t>Konsep utama</a:t>
            </a:r>
            <a:r>
              <a:rPr lang="id-ID" sz="2600" dirty="0">
                <a:solidFill>
                  <a:schemeClr val="tx1"/>
                </a:solidFill>
              </a:rPr>
              <a:t>: Materialisme kultural berpendapat bahwa </a:t>
            </a:r>
            <a:r>
              <a:rPr lang="id-ID" sz="2600" b="1" dirty="0">
                <a:solidFill>
                  <a:schemeClr val="tx1"/>
                </a:solidFill>
              </a:rPr>
              <a:t>faktor material</a:t>
            </a:r>
            <a:r>
              <a:rPr lang="id-ID" sz="2600" dirty="0">
                <a:solidFill>
                  <a:schemeClr val="tx1"/>
                </a:solidFill>
              </a:rPr>
              <a:t> (seperti lingkungan fisik, ekonomi, teknologi) adalah faktor utama yang membentuk budaya manusia. </a:t>
            </a:r>
          </a:p>
          <a:p>
            <a:pPr marL="742950" lvl="1" indent="-285750">
              <a:buFont typeface="Arial" panose="020B0604020202020204" pitchFamily="34" charset="0"/>
              <a:buChar char="•"/>
            </a:pPr>
            <a:r>
              <a:rPr lang="id-ID" sz="2600" dirty="0">
                <a:solidFill>
                  <a:schemeClr val="tx1"/>
                </a:solidFill>
              </a:rPr>
              <a:t>Misalnya, cara masyarakat memperoleh makanan, teknologi yang mereka gunakan, dan cara mereka beradaptasi dengan lingkungan membentuk struktur sosial dan kebudayaan mereka.</a:t>
            </a:r>
            <a:endParaRPr lang="en-US" sz="2600" dirty="0">
              <a:solidFill>
                <a:schemeClr val="tx1"/>
              </a:solidFill>
            </a:endParaRPr>
          </a:p>
          <a:p>
            <a:pPr lvl="1"/>
            <a:endParaRPr lang="id-ID" sz="2600" dirty="0">
              <a:solidFill>
                <a:schemeClr val="tx1"/>
              </a:solidFill>
            </a:endParaRPr>
          </a:p>
          <a:p>
            <a:pPr>
              <a:buFont typeface="Arial" panose="020B0604020202020204" pitchFamily="34" charset="0"/>
              <a:buChar char="•"/>
            </a:pPr>
            <a:r>
              <a:rPr lang="id-ID" sz="2600" dirty="0">
                <a:solidFill>
                  <a:schemeClr val="tx1"/>
                </a:solidFill>
              </a:rPr>
              <a:t>Kritik: Terlalu menekankan pada faktor material, sementara faktor ideologis atau simbolik bisa diabaikan.</a:t>
            </a:r>
          </a:p>
          <a:p>
            <a:endParaRPr lang="id-ID" dirty="0"/>
          </a:p>
        </p:txBody>
      </p:sp>
    </p:spTree>
    <p:extLst>
      <p:ext uri="{BB962C8B-B14F-4D97-AF65-F5344CB8AC3E}">
        <p14:creationId xmlns:p14="http://schemas.microsoft.com/office/powerpoint/2010/main" val="114388793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F40ED96-A676-D1E8-26E3-3D49A2313B7F}"/>
              </a:ext>
            </a:extLst>
          </p:cNvPr>
          <p:cNvSpPr>
            <a:spLocks noGrp="1"/>
          </p:cNvSpPr>
          <p:nvPr>
            <p:ph idx="1"/>
          </p:nvPr>
        </p:nvSpPr>
        <p:spPr>
          <a:xfrm>
            <a:off x="683568" y="620688"/>
            <a:ext cx="8003232" cy="5505475"/>
          </a:xfrm>
        </p:spPr>
        <p:txBody>
          <a:bodyPr>
            <a:normAutofit fontScale="92500" lnSpcReduction="10000"/>
          </a:bodyPr>
          <a:lstStyle/>
          <a:p>
            <a:pPr marL="0" indent="0" algn="ctr">
              <a:buNone/>
            </a:pPr>
            <a:r>
              <a:rPr lang="id-ID" sz="3500" b="1" dirty="0"/>
              <a:t>5. Teori </a:t>
            </a:r>
            <a:r>
              <a:rPr lang="id-ID" sz="3500" b="1" dirty="0" err="1"/>
              <a:t>Interpretivisme</a:t>
            </a:r>
            <a:endParaRPr lang="id-ID" sz="3500" b="1" dirty="0"/>
          </a:p>
          <a:p>
            <a:pPr marL="0" indent="0" algn="ctr">
              <a:buNone/>
            </a:pPr>
            <a:r>
              <a:rPr lang="id-ID" b="1" dirty="0"/>
              <a:t>Tokoh utama</a:t>
            </a:r>
            <a:r>
              <a:rPr lang="id-ID" dirty="0"/>
              <a:t>: </a:t>
            </a:r>
            <a:r>
              <a:rPr lang="id-ID" dirty="0" err="1"/>
              <a:t>Clifford</a:t>
            </a:r>
            <a:r>
              <a:rPr lang="id-ID" dirty="0"/>
              <a:t> </a:t>
            </a:r>
            <a:r>
              <a:rPr lang="id-ID" dirty="0" err="1"/>
              <a:t>Geertz</a:t>
            </a:r>
            <a:r>
              <a:rPr lang="id-ID" dirty="0"/>
              <a:t>.</a:t>
            </a:r>
          </a:p>
          <a:p>
            <a:pPr algn="ctr">
              <a:buFont typeface="Arial" panose="020B0604020202020204" pitchFamily="34" charset="0"/>
              <a:buChar char="•"/>
            </a:pPr>
            <a:r>
              <a:rPr lang="id-ID" b="1" dirty="0"/>
              <a:t>Konsep utama</a:t>
            </a:r>
            <a:r>
              <a:rPr lang="id-ID" dirty="0"/>
              <a:t>: Teori ini menekankan pada </a:t>
            </a:r>
            <a:r>
              <a:rPr lang="id-ID" b="1" dirty="0"/>
              <a:t>makna simbolik</a:t>
            </a:r>
            <a:r>
              <a:rPr lang="id-ID" dirty="0"/>
              <a:t> dalam budaya dan bagaimana individu menginterpretasikan dunia mereka. </a:t>
            </a:r>
          </a:p>
          <a:p>
            <a:pPr marL="742950" lvl="1" indent="-285750" algn="ctr">
              <a:buFont typeface="Arial" panose="020B0604020202020204" pitchFamily="34" charset="0"/>
              <a:buChar char="•"/>
            </a:pPr>
            <a:r>
              <a:rPr lang="id-ID" dirty="0" err="1"/>
              <a:t>Geertz</a:t>
            </a:r>
            <a:r>
              <a:rPr lang="id-ID" dirty="0"/>
              <a:t> berpendapat bahwa untuk memahami suatu budaya, antropolog harus "menafsirkan" makna di balik praktik budaya dan simbol-simbol yang ada, seperti ritual dan kebiasaan sosial.</a:t>
            </a:r>
          </a:p>
          <a:p>
            <a:pPr marL="742950" lvl="1" indent="-285750" algn="ctr">
              <a:buFont typeface="Arial" panose="020B0604020202020204" pitchFamily="34" charset="0"/>
              <a:buChar char="•"/>
            </a:pPr>
            <a:r>
              <a:rPr lang="id-ID" dirty="0"/>
              <a:t>Misalnya, memahami makna agama atau upacara bagi anggota suatu masyarakat, bukan hanya sebagai tindakan sosial, tetapi sebagai simbol dengan makna yang mendalam bagi individu.</a:t>
            </a:r>
          </a:p>
          <a:p>
            <a:pPr algn="ctr">
              <a:buFont typeface="Arial" panose="020B0604020202020204" pitchFamily="34" charset="0"/>
              <a:buChar char="•"/>
            </a:pPr>
            <a:r>
              <a:rPr lang="id-ID" dirty="0"/>
              <a:t>Kritik: Teori ini dianggap terlalu </a:t>
            </a:r>
            <a:r>
              <a:rPr lang="id-ID" b="1" dirty="0"/>
              <a:t>subjektif</a:t>
            </a:r>
            <a:r>
              <a:rPr lang="id-ID" dirty="0"/>
              <a:t>, karena sangat bergantung pada interpretasi individu.</a:t>
            </a:r>
          </a:p>
          <a:p>
            <a:endParaRPr lang="id-ID" dirty="0"/>
          </a:p>
        </p:txBody>
      </p:sp>
    </p:spTree>
    <p:extLst>
      <p:ext uri="{BB962C8B-B14F-4D97-AF65-F5344CB8AC3E}">
        <p14:creationId xmlns:p14="http://schemas.microsoft.com/office/powerpoint/2010/main" val="243375111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C71DF91-D45E-13EA-40BC-FD0E4D5D90B0}"/>
              </a:ext>
            </a:extLst>
          </p:cNvPr>
          <p:cNvSpPr>
            <a:spLocks noGrp="1"/>
          </p:cNvSpPr>
          <p:nvPr>
            <p:ph idx="1"/>
          </p:nvPr>
        </p:nvSpPr>
        <p:spPr>
          <a:xfrm>
            <a:off x="395536" y="692696"/>
            <a:ext cx="8291264" cy="5433467"/>
          </a:xfrm>
        </p:spPr>
        <p:txBody>
          <a:bodyPr>
            <a:normAutofit fontScale="92500" lnSpcReduction="10000"/>
          </a:bodyPr>
          <a:lstStyle/>
          <a:p>
            <a:pPr marL="0" indent="0" algn="ctr">
              <a:buNone/>
            </a:pPr>
            <a:r>
              <a:rPr lang="id-ID" sz="3500" b="1" dirty="0"/>
              <a:t>6. Teori </a:t>
            </a:r>
            <a:r>
              <a:rPr lang="id-ID" sz="3500" b="1" dirty="0" err="1"/>
              <a:t>Postmodernisme</a:t>
            </a:r>
            <a:endParaRPr lang="id-ID" sz="3500" b="1" dirty="0"/>
          </a:p>
          <a:p>
            <a:pPr marL="0" indent="0" algn="ctr">
              <a:buNone/>
            </a:pPr>
            <a:r>
              <a:rPr lang="id-ID" b="1" dirty="0"/>
              <a:t>Tokoh utama</a:t>
            </a:r>
            <a:r>
              <a:rPr lang="id-ID" dirty="0"/>
              <a:t>: Michel </a:t>
            </a:r>
            <a:r>
              <a:rPr lang="id-ID" dirty="0" err="1"/>
              <a:t>Foucault</a:t>
            </a:r>
            <a:r>
              <a:rPr lang="id-ID" dirty="0"/>
              <a:t>, Jean </a:t>
            </a:r>
            <a:r>
              <a:rPr lang="id-ID" dirty="0" err="1"/>
              <a:t>Baudrillard</a:t>
            </a:r>
            <a:r>
              <a:rPr lang="id-ID" dirty="0"/>
              <a:t>.</a:t>
            </a:r>
          </a:p>
          <a:p>
            <a:pPr algn="ctr">
              <a:buFont typeface="Arial" panose="020B0604020202020204" pitchFamily="34" charset="0"/>
              <a:buChar char="•"/>
            </a:pPr>
            <a:r>
              <a:rPr lang="id-ID" b="1" dirty="0"/>
              <a:t>Konsep utama</a:t>
            </a:r>
            <a:r>
              <a:rPr lang="id-ID" dirty="0"/>
              <a:t>: </a:t>
            </a:r>
            <a:r>
              <a:rPr lang="id-ID" dirty="0" err="1"/>
              <a:t>Postmodernisme</a:t>
            </a:r>
            <a:r>
              <a:rPr lang="id-ID" dirty="0"/>
              <a:t> menolak adanya </a:t>
            </a:r>
            <a:r>
              <a:rPr lang="id-ID" b="1" dirty="0"/>
              <a:t>kebenaran universal</a:t>
            </a:r>
            <a:r>
              <a:rPr lang="id-ID" dirty="0"/>
              <a:t> atau </a:t>
            </a:r>
            <a:r>
              <a:rPr lang="id-ID" b="1" dirty="0"/>
              <a:t>narasi besar</a:t>
            </a:r>
            <a:r>
              <a:rPr lang="id-ID" dirty="0"/>
              <a:t> dalam memahami masyarakat dan budaya. </a:t>
            </a:r>
          </a:p>
          <a:p>
            <a:pPr marL="742950" lvl="1" indent="-285750" algn="ctr">
              <a:buFont typeface="Arial" panose="020B0604020202020204" pitchFamily="34" charset="0"/>
              <a:buChar char="•"/>
            </a:pPr>
            <a:r>
              <a:rPr lang="id-ID" dirty="0"/>
              <a:t>Menekankan pentingnya </a:t>
            </a:r>
            <a:r>
              <a:rPr lang="id-ID" b="1" dirty="0"/>
              <a:t>relativisme budaya</a:t>
            </a:r>
            <a:r>
              <a:rPr lang="id-ID" dirty="0"/>
              <a:t>, di mana budaya harus dipahami dalam konteks lokal dan tidak bisa dijelaskan dengan satu pandangan atau teori tunggal.</a:t>
            </a:r>
          </a:p>
          <a:p>
            <a:pPr marL="742950" lvl="1" indent="-285750" algn="ctr">
              <a:buFont typeface="Arial" panose="020B0604020202020204" pitchFamily="34" charset="0"/>
              <a:buChar char="•"/>
            </a:pPr>
            <a:r>
              <a:rPr lang="id-ID" dirty="0"/>
              <a:t>Mengkritik teori-teori yang menganggap ada satu cara untuk memahami semua budaya atau bahwa ada satu "kebenaran" yang berlaku untuk semua orang.</a:t>
            </a:r>
          </a:p>
          <a:p>
            <a:pPr algn="ctr">
              <a:buFont typeface="Arial" panose="020B0604020202020204" pitchFamily="34" charset="0"/>
              <a:buChar char="•"/>
            </a:pPr>
            <a:r>
              <a:rPr lang="id-ID" dirty="0"/>
              <a:t>Kritik: Kadang dianggap terlalu </a:t>
            </a:r>
            <a:r>
              <a:rPr lang="id-ID" b="1" dirty="0" err="1"/>
              <a:t>nihilistik</a:t>
            </a:r>
            <a:r>
              <a:rPr lang="id-ID" dirty="0"/>
              <a:t> atau tidak memberikan solusi konkret dalam memecahkan masalah sosial.</a:t>
            </a:r>
          </a:p>
          <a:p>
            <a:endParaRPr lang="id-ID" dirty="0"/>
          </a:p>
        </p:txBody>
      </p:sp>
    </p:spTree>
    <p:extLst>
      <p:ext uri="{BB962C8B-B14F-4D97-AF65-F5344CB8AC3E}">
        <p14:creationId xmlns:p14="http://schemas.microsoft.com/office/powerpoint/2010/main" val="41111504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CAA38F9-C766-5949-6619-8C830BDCE5AC}"/>
              </a:ext>
            </a:extLst>
          </p:cNvPr>
          <p:cNvSpPr>
            <a:spLocks noGrp="1"/>
          </p:cNvSpPr>
          <p:nvPr>
            <p:ph idx="1"/>
          </p:nvPr>
        </p:nvSpPr>
        <p:spPr>
          <a:xfrm>
            <a:off x="755576" y="548680"/>
            <a:ext cx="7920880" cy="5577483"/>
          </a:xfrm>
        </p:spPr>
        <p:txBody>
          <a:bodyPr>
            <a:normAutofit/>
          </a:bodyPr>
          <a:lstStyle/>
          <a:p>
            <a:pPr marL="0" indent="0" algn="ctr">
              <a:buNone/>
            </a:pPr>
            <a:r>
              <a:rPr lang="id-ID" sz="3200" b="1" dirty="0"/>
              <a:t>7. Teori </a:t>
            </a:r>
            <a:r>
              <a:rPr lang="id-ID" sz="3200" b="1" dirty="0" err="1"/>
              <a:t>Postkolonialisme</a:t>
            </a:r>
            <a:endParaRPr lang="id-ID" sz="3200" b="1" dirty="0"/>
          </a:p>
          <a:p>
            <a:pPr marL="0" indent="0" algn="ctr">
              <a:buNone/>
            </a:pPr>
            <a:r>
              <a:rPr lang="id-ID" b="1" dirty="0"/>
              <a:t>Tokoh utama</a:t>
            </a:r>
            <a:r>
              <a:rPr lang="id-ID" dirty="0"/>
              <a:t>: Edward Said, Homi K. </a:t>
            </a:r>
            <a:r>
              <a:rPr lang="id-ID" dirty="0" err="1"/>
              <a:t>Bhabha</a:t>
            </a:r>
            <a:r>
              <a:rPr lang="id-ID" dirty="0"/>
              <a:t>.</a:t>
            </a:r>
          </a:p>
          <a:p>
            <a:pPr algn="ctr">
              <a:buFont typeface="Arial" panose="020B0604020202020204" pitchFamily="34" charset="0"/>
              <a:buChar char="•"/>
            </a:pPr>
            <a:r>
              <a:rPr lang="id-ID" b="1" dirty="0"/>
              <a:t>Konsep utama</a:t>
            </a:r>
            <a:r>
              <a:rPr lang="id-ID" dirty="0"/>
              <a:t>: Teori ini berfokus pada </a:t>
            </a:r>
            <a:r>
              <a:rPr lang="id-ID" b="1" dirty="0"/>
              <a:t>dampak kolonialisme</a:t>
            </a:r>
            <a:r>
              <a:rPr lang="id-ID" dirty="0"/>
              <a:t> terhadap budaya dan identitas masyarakat yang terjajah. </a:t>
            </a:r>
          </a:p>
          <a:p>
            <a:pPr marL="742950" lvl="1" indent="-285750" algn="ctr">
              <a:buFont typeface="Arial" panose="020B0604020202020204" pitchFamily="34" charset="0"/>
              <a:buChar char="•"/>
            </a:pPr>
            <a:r>
              <a:rPr lang="id-ID" dirty="0"/>
              <a:t>Mengkritik bagaimana budaya Barat mendominasi dan mendefinisikan identitas masyarakat non-Barat, dan bagaimana masyarakat yang terjajah dapat membangun kembali identitas mereka pasca-kolonialisme.</a:t>
            </a:r>
          </a:p>
          <a:p>
            <a:pPr algn="ctr">
              <a:buFont typeface="Arial" panose="020B0604020202020204" pitchFamily="34" charset="0"/>
              <a:buChar char="•"/>
            </a:pPr>
            <a:r>
              <a:rPr lang="id-ID" dirty="0"/>
              <a:t>Kritik: Beberapa pihak menganggapnya terlalu fokus pada </a:t>
            </a:r>
            <a:r>
              <a:rPr lang="id-ID" b="1" dirty="0"/>
              <a:t>sejarah kolonial</a:t>
            </a:r>
            <a:r>
              <a:rPr lang="id-ID" dirty="0"/>
              <a:t> dan kurang memperhatikan perkembangan kontemporer.</a:t>
            </a:r>
          </a:p>
          <a:p>
            <a:endParaRPr lang="id-ID" dirty="0"/>
          </a:p>
        </p:txBody>
      </p:sp>
    </p:spTree>
    <p:extLst>
      <p:ext uri="{BB962C8B-B14F-4D97-AF65-F5344CB8AC3E}">
        <p14:creationId xmlns:p14="http://schemas.microsoft.com/office/powerpoint/2010/main" val="211628123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2978</TotalTime>
  <Words>853</Words>
  <Application>Microsoft Office PowerPoint</Application>
  <PresentationFormat>Tampilan Layar (4:3)</PresentationFormat>
  <Paragraphs>60</Paragraphs>
  <Slides>13</Slides>
  <Notes>1</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13</vt:i4>
      </vt:variant>
    </vt:vector>
  </HeadingPairs>
  <TitlesOfParts>
    <vt:vector size="18" baseType="lpstr">
      <vt:lpstr>Arial</vt:lpstr>
      <vt:lpstr>Calibri</vt:lpstr>
      <vt:lpstr>Cambria</vt:lpstr>
      <vt:lpstr>Times New Roman</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446</cp:revision>
  <cp:lastPrinted>2017-08-29T02:54:51Z</cp:lastPrinted>
  <dcterms:created xsi:type="dcterms:W3CDTF">2010-04-18T12:06:30Z</dcterms:created>
  <dcterms:modified xsi:type="dcterms:W3CDTF">2025-03-08T03:33:28Z</dcterms:modified>
</cp:coreProperties>
</file>