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9" r:id="rId3"/>
    <p:sldId id="303" r:id="rId4"/>
    <p:sldId id="308" r:id="rId5"/>
    <p:sldId id="329" r:id="rId6"/>
    <p:sldId id="304" r:id="rId7"/>
    <p:sldId id="338" r:id="rId8"/>
    <p:sldId id="339" r:id="rId9"/>
    <p:sldId id="340" r:id="rId10"/>
    <p:sldId id="337" r:id="rId11"/>
  </p:sldIdLst>
  <p:sldSz cx="9144000" cy="6858000" type="screen4x3"/>
  <p:notesSz cx="7045325" cy="93456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55" d="100"/>
          <a:sy n="55" d="100"/>
        </p:scale>
        <p:origin x="90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</a:p>
          <a:p>
            <a:pPr algn="ctr"/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Tindak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Perbankan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590DD6-6396-47AF-8942-B3BB4EF7B9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5496" y="443711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B450397-FDE3-8B4E-B45C-4EDCA9589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955948"/>
            <a:ext cx="8640960" cy="4946104"/>
          </a:xfrm>
        </p:spPr>
        <p:txBody>
          <a:bodyPr>
            <a:normAutofit/>
          </a:bodyPr>
          <a:lstStyle/>
          <a:p>
            <a:endParaRPr lang="en-US" sz="5000" dirty="0"/>
          </a:p>
          <a:p>
            <a:endParaRPr lang="en-US" sz="5000" dirty="0"/>
          </a:p>
          <a:p>
            <a:r>
              <a:rPr lang="en-US" sz="5000" dirty="0"/>
              <a:t>THANK YOU</a:t>
            </a:r>
            <a:endParaRPr lang="en-ID" sz="5000" dirty="0"/>
          </a:p>
        </p:txBody>
      </p:sp>
    </p:spTree>
    <p:extLst>
      <p:ext uri="{BB962C8B-B14F-4D97-AF65-F5344CB8AC3E}">
        <p14:creationId xmlns:p14="http://schemas.microsoft.com/office/powerpoint/2010/main" val="315865223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89139" y="246037"/>
            <a:ext cx="8229600" cy="839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Pengertian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Tindak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Pidana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Perbankan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92A31B-C5BE-1FB3-BE9E-1B48C3350C3B}"/>
              </a:ext>
            </a:extLst>
          </p:cNvPr>
          <p:cNvSpPr/>
          <p:nvPr/>
        </p:nvSpPr>
        <p:spPr>
          <a:xfrm>
            <a:off x="64132" y="2762926"/>
            <a:ext cx="2088232" cy="936104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Definisi</a:t>
            </a:r>
            <a:endParaRPr lang="en-ID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37F33027-EF65-A69F-DA76-FC18FDEC84EC}"/>
              </a:ext>
            </a:extLst>
          </p:cNvPr>
          <p:cNvSpPr/>
          <p:nvPr/>
        </p:nvSpPr>
        <p:spPr>
          <a:xfrm>
            <a:off x="2342691" y="2942946"/>
            <a:ext cx="1296144" cy="756084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4EBF8D-EE78-9149-9627-CFD4176D6CD5}"/>
              </a:ext>
            </a:extLst>
          </p:cNvPr>
          <p:cNvSpPr/>
          <p:nvPr/>
        </p:nvSpPr>
        <p:spPr>
          <a:xfrm>
            <a:off x="3829162" y="2015843"/>
            <a:ext cx="5073008" cy="243027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l"/>
            <a:r>
              <a:rPr lang="en-US" sz="1800" dirty="0" err="1"/>
              <a:t>Tindak</a:t>
            </a:r>
            <a:r>
              <a:rPr lang="en-US" sz="1800" dirty="0"/>
              <a:t> </a:t>
            </a:r>
            <a:r>
              <a:rPr lang="en-US" sz="1800" dirty="0" err="1"/>
              <a:t>pidana</a:t>
            </a:r>
            <a:r>
              <a:rPr lang="en-US" sz="1800" dirty="0"/>
              <a:t> di </a:t>
            </a:r>
            <a:r>
              <a:rPr lang="en-US" sz="1800" dirty="0" err="1"/>
              <a:t>bidang</a:t>
            </a:r>
            <a:r>
              <a:rPr lang="en-US" sz="1800" dirty="0"/>
              <a:t> </a:t>
            </a:r>
            <a:r>
              <a:rPr lang="en-US" sz="1800" dirty="0" err="1"/>
              <a:t>perbankan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setiap</a:t>
            </a:r>
            <a:r>
              <a:rPr lang="en-US" sz="1800" dirty="0"/>
              <a:t> </a:t>
            </a:r>
            <a:r>
              <a:rPr lang="en-US" sz="1800" dirty="0" err="1"/>
              <a:t>perbuatan</a:t>
            </a:r>
            <a:r>
              <a:rPr lang="en-US" sz="1800" dirty="0"/>
              <a:t> yang </a:t>
            </a:r>
            <a:r>
              <a:rPr lang="en-US" sz="1800" dirty="0" err="1"/>
              <a:t>melanggar</a:t>
            </a:r>
            <a:r>
              <a:rPr lang="en-US" sz="1800" dirty="0"/>
              <a:t> </a:t>
            </a:r>
            <a:r>
              <a:rPr lang="en-US" sz="1800" dirty="0" err="1"/>
              <a:t>ketentuan</a:t>
            </a:r>
            <a:r>
              <a:rPr lang="en-US" sz="1800" dirty="0"/>
              <a:t> yang </a:t>
            </a:r>
            <a:r>
              <a:rPr lang="en-US" sz="1800" dirty="0" err="1"/>
              <a:t>diatur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UU </a:t>
            </a:r>
            <a:r>
              <a:rPr lang="en-US" sz="1800" dirty="0" err="1"/>
              <a:t>Perbankan</a:t>
            </a:r>
            <a:r>
              <a:rPr lang="en-US" sz="1800" dirty="0"/>
              <a:t> </a:t>
            </a:r>
            <a:r>
              <a:rPr lang="en-US" sz="1800" dirty="0" err="1"/>
              <a:t>maupun</a:t>
            </a:r>
            <a:r>
              <a:rPr lang="en-US" sz="1800" dirty="0"/>
              <a:t> yang </a:t>
            </a:r>
            <a:r>
              <a:rPr lang="en-US" sz="1800" dirty="0" err="1"/>
              <a:t>terdapat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ketentuan</a:t>
            </a:r>
            <a:r>
              <a:rPr lang="en-US" sz="1800" dirty="0"/>
              <a:t> </a:t>
            </a:r>
            <a:r>
              <a:rPr lang="en-US" sz="1800" dirty="0" err="1"/>
              <a:t>pidana</a:t>
            </a:r>
            <a:r>
              <a:rPr lang="en-US" sz="1800" dirty="0"/>
              <a:t> </a:t>
            </a:r>
            <a:r>
              <a:rPr lang="en-US" sz="1800" dirty="0" err="1"/>
              <a:t>umum</a:t>
            </a:r>
            <a:r>
              <a:rPr lang="en-US" sz="1800" dirty="0"/>
              <a:t> </a:t>
            </a:r>
            <a:r>
              <a:rPr lang="en-US" sz="1800" dirty="0" err="1"/>
              <a:t>ataupun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tindak</a:t>
            </a:r>
            <a:r>
              <a:rPr lang="en-US" sz="1800" dirty="0"/>
              <a:t> </a:t>
            </a:r>
            <a:r>
              <a:rPr lang="en-US" sz="1800" dirty="0" err="1"/>
              <a:t>pidana</a:t>
            </a:r>
            <a:r>
              <a:rPr lang="en-US" sz="1800" dirty="0"/>
              <a:t> </a:t>
            </a:r>
            <a:r>
              <a:rPr lang="en-US" sz="1800" dirty="0" err="1"/>
              <a:t>khusus</a:t>
            </a:r>
            <a:r>
              <a:rPr lang="en-US" sz="1800" dirty="0"/>
              <a:t> </a:t>
            </a:r>
            <a:r>
              <a:rPr lang="en-US" sz="1800" dirty="0" err="1"/>
              <a:t>lainnya</a:t>
            </a:r>
            <a:r>
              <a:rPr lang="en-US" sz="1800" dirty="0"/>
              <a:t> yang </a:t>
            </a:r>
            <a:r>
              <a:rPr lang="en-US" sz="1800" dirty="0" err="1"/>
              <a:t>terkait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pidana</a:t>
            </a:r>
            <a:r>
              <a:rPr lang="en-US" sz="1800" dirty="0"/>
              <a:t> di </a:t>
            </a:r>
            <a:r>
              <a:rPr lang="en-US" sz="1800" dirty="0" err="1"/>
              <a:t>bidang</a:t>
            </a:r>
            <a:r>
              <a:rPr lang="en-US" sz="1800" dirty="0"/>
              <a:t> </a:t>
            </a:r>
            <a:r>
              <a:rPr lang="en-US" sz="1800" dirty="0" err="1"/>
              <a:t>perbankan</a:t>
            </a:r>
            <a:r>
              <a:rPr lang="en-US" sz="1800" dirty="0"/>
              <a:t> </a:t>
            </a:r>
            <a:endParaRPr lang="en-ID" sz="1800" dirty="0"/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9FC715-65FC-7B6E-43CD-0DB5A9929681}"/>
              </a:ext>
            </a:extLst>
          </p:cNvPr>
          <p:cNvSpPr/>
          <p:nvPr/>
        </p:nvSpPr>
        <p:spPr>
          <a:xfrm>
            <a:off x="179512" y="2348880"/>
            <a:ext cx="2386608" cy="9361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Tindak</a:t>
            </a:r>
            <a:r>
              <a:rPr lang="en-US" sz="2800" dirty="0"/>
              <a:t> </a:t>
            </a:r>
            <a:r>
              <a:rPr lang="en-US" sz="2800" dirty="0" err="1"/>
              <a:t>Pidana</a:t>
            </a:r>
            <a:r>
              <a:rPr lang="en-US" sz="2800" dirty="0"/>
              <a:t> </a:t>
            </a:r>
            <a:r>
              <a:rPr lang="en-US" sz="2800" dirty="0" err="1"/>
              <a:t>Perbankan</a:t>
            </a:r>
            <a:endParaRPr lang="en-ID" sz="28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81866B8-55B8-E248-BEFB-7214B4D5A376}"/>
              </a:ext>
            </a:extLst>
          </p:cNvPr>
          <p:cNvCxnSpPr/>
          <p:nvPr/>
        </p:nvCxnSpPr>
        <p:spPr>
          <a:xfrm flipV="1">
            <a:off x="2576246" y="1988840"/>
            <a:ext cx="1440160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455B74E-115E-A437-C7CA-35D0DA4218F5}"/>
              </a:ext>
            </a:extLst>
          </p:cNvPr>
          <p:cNvCxnSpPr>
            <a:cxnSpLocks/>
          </p:cNvCxnSpPr>
          <p:nvPr/>
        </p:nvCxnSpPr>
        <p:spPr>
          <a:xfrm>
            <a:off x="2623593" y="2744978"/>
            <a:ext cx="1438490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8F37B-C086-D68F-C036-56FFC02EFF8A}"/>
              </a:ext>
            </a:extLst>
          </p:cNvPr>
          <p:cNvSpPr/>
          <p:nvPr/>
        </p:nvSpPr>
        <p:spPr>
          <a:xfrm>
            <a:off x="4227148" y="1520788"/>
            <a:ext cx="3513203" cy="9361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UU </a:t>
            </a:r>
            <a:r>
              <a:rPr lang="en-US" sz="2000" dirty="0" err="1"/>
              <a:t>Pebankan</a:t>
            </a:r>
            <a:r>
              <a:rPr lang="en-US" sz="2000" dirty="0"/>
              <a:t> No 10 </a:t>
            </a:r>
            <a:r>
              <a:rPr lang="en-US" sz="2000" dirty="0" err="1"/>
              <a:t>Tahun</a:t>
            </a:r>
            <a:r>
              <a:rPr lang="en-US" sz="2000" dirty="0"/>
              <a:t> 1998 </a:t>
            </a:r>
            <a:r>
              <a:rPr lang="en-US" sz="2000" dirty="0" err="1"/>
              <a:t>perubahan</a:t>
            </a:r>
            <a:r>
              <a:rPr lang="en-US" sz="2000" dirty="0"/>
              <a:t> </a:t>
            </a:r>
            <a:r>
              <a:rPr lang="en-US" sz="2000" dirty="0" err="1"/>
              <a:t>atas</a:t>
            </a:r>
            <a:r>
              <a:rPr lang="en-US" sz="2000" dirty="0"/>
              <a:t> UU No 7 </a:t>
            </a:r>
            <a:r>
              <a:rPr lang="en-US" sz="2000" dirty="0" err="1"/>
              <a:t>th</a:t>
            </a:r>
            <a:r>
              <a:rPr lang="en-US" sz="2000" dirty="0"/>
              <a:t> 1992 </a:t>
            </a:r>
            <a:endParaRPr lang="en-ID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C42D75-608A-7F6F-794B-00F19F56F9E6}"/>
              </a:ext>
            </a:extLst>
          </p:cNvPr>
          <p:cNvSpPr/>
          <p:nvPr/>
        </p:nvSpPr>
        <p:spPr>
          <a:xfrm>
            <a:off x="4227147" y="2852936"/>
            <a:ext cx="3729229" cy="110584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Undang-Undang</a:t>
            </a:r>
            <a:r>
              <a:rPr lang="en-US" sz="2000" dirty="0"/>
              <a:t> No 21 </a:t>
            </a:r>
            <a:r>
              <a:rPr lang="en-US" sz="2000" dirty="0" err="1"/>
              <a:t>Tahun</a:t>
            </a:r>
            <a:r>
              <a:rPr lang="en-US" sz="2000" dirty="0"/>
              <a:t> 2011 </a:t>
            </a:r>
          </a:p>
          <a:p>
            <a:pPr algn="ctr"/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Otoritas</a:t>
            </a:r>
            <a:r>
              <a:rPr lang="en-US" sz="2000" dirty="0"/>
              <a:t> Jasa </a:t>
            </a:r>
            <a:r>
              <a:rPr lang="en-US" sz="2000" dirty="0" err="1"/>
              <a:t>Keuangan</a:t>
            </a:r>
            <a:r>
              <a:rPr lang="en-US" sz="2000" dirty="0"/>
              <a:t> (OJK)</a:t>
            </a:r>
            <a:endParaRPr lang="en-ID" sz="2000" dirty="0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FE83637C-8B93-AAA9-29A0-8938C8DF6584}"/>
              </a:ext>
            </a:extLst>
          </p:cNvPr>
          <p:cNvSpPr/>
          <p:nvPr/>
        </p:nvSpPr>
        <p:spPr>
          <a:xfrm>
            <a:off x="5580112" y="4185084"/>
            <a:ext cx="792088" cy="720080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C1F052-5D9B-FF64-65E6-07C017F1332E}"/>
              </a:ext>
            </a:extLst>
          </p:cNvPr>
          <p:cNvSpPr/>
          <p:nvPr/>
        </p:nvSpPr>
        <p:spPr>
          <a:xfrm>
            <a:off x="4016406" y="5039312"/>
            <a:ext cx="4300010" cy="88955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OJK = Lembaga </a:t>
            </a:r>
            <a:r>
              <a:rPr lang="en-US" sz="2000" dirty="0" err="1"/>
              <a:t>Independen</a:t>
            </a:r>
            <a:r>
              <a:rPr lang="en-US" sz="2000" dirty="0"/>
              <a:t> </a:t>
            </a:r>
          </a:p>
          <a:p>
            <a:pPr algn="ctr"/>
            <a:r>
              <a:rPr lang="en-US" sz="2000" dirty="0" err="1"/>
              <a:t>Bertugas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: </a:t>
            </a:r>
            <a:r>
              <a:rPr lang="en-US" sz="2000" dirty="0" err="1"/>
              <a:t>Mengatur</a:t>
            </a:r>
            <a:r>
              <a:rPr lang="en-US" sz="2000" dirty="0"/>
              <a:t>, </a:t>
            </a:r>
            <a:r>
              <a:rPr lang="en-US" sz="2000" dirty="0" err="1"/>
              <a:t>Mengawasi</a:t>
            </a:r>
            <a:r>
              <a:rPr lang="en-US" sz="2000" dirty="0"/>
              <a:t>, </a:t>
            </a:r>
            <a:r>
              <a:rPr lang="en-US" sz="2000" dirty="0" err="1"/>
              <a:t>Memeriksa</a:t>
            </a:r>
            <a:r>
              <a:rPr lang="en-US" sz="2000" dirty="0"/>
              <a:t>, </a:t>
            </a:r>
            <a:r>
              <a:rPr lang="en-US" sz="2000" dirty="0" err="1"/>
              <a:t>Menyelidiki</a:t>
            </a:r>
            <a:r>
              <a:rPr lang="en-US" sz="2000" dirty="0"/>
              <a:t> 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237137203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83072" y="288722"/>
            <a:ext cx="8267624" cy="792088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Otoritas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OJK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hal-hal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31B68A-E817-50A5-DE85-2C6A0D671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624E74-9331-B52F-6CF7-87FDFF67852E}"/>
              </a:ext>
            </a:extLst>
          </p:cNvPr>
          <p:cNvSpPr txBox="1"/>
          <p:nvPr/>
        </p:nvSpPr>
        <p:spPr>
          <a:xfrm>
            <a:off x="395536" y="1124744"/>
            <a:ext cx="7776864" cy="399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843982-0C85-C250-C10E-DB622D437AE2}"/>
              </a:ext>
            </a:extLst>
          </p:cNvPr>
          <p:cNvSpPr/>
          <p:nvPr/>
        </p:nvSpPr>
        <p:spPr>
          <a:xfrm>
            <a:off x="150243" y="2132856"/>
            <a:ext cx="8533281" cy="406509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 err="1"/>
              <a:t>Mengawasi</a:t>
            </a:r>
            <a:r>
              <a:rPr lang="en-US" sz="2400" dirty="0"/>
              <a:t> </a:t>
            </a:r>
            <a:r>
              <a:rPr lang="fi-FI" sz="2400" dirty="0"/>
              <a:t>dan menjamin seluruh transaksi keuangan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ID" sz="2400" dirty="0" err="1"/>
              <a:t>Menetapkan</a:t>
            </a:r>
            <a:r>
              <a:rPr lang="en-ID" sz="2400" dirty="0"/>
              <a:t> tata </a:t>
            </a:r>
            <a:r>
              <a:rPr lang="en-ID" sz="2400" dirty="0" err="1"/>
              <a:t>cara</a:t>
            </a:r>
            <a:r>
              <a:rPr lang="en-ID" sz="2400" dirty="0"/>
              <a:t> </a:t>
            </a:r>
            <a:r>
              <a:rPr lang="en-ID" sz="2400" dirty="0" err="1"/>
              <a:t>perizinan</a:t>
            </a:r>
            <a:r>
              <a:rPr lang="en-ID" sz="2400" dirty="0"/>
              <a:t> dan </a:t>
            </a:r>
            <a:r>
              <a:rPr lang="en-ID" sz="2400" dirty="0" err="1"/>
              <a:t>pendirian</a:t>
            </a:r>
            <a:r>
              <a:rPr lang="en-ID" sz="2400" dirty="0"/>
              <a:t> bank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nn-NO" sz="2400" dirty="0"/>
              <a:t>Memberikan bimbingan teknis dan evaluasi di bidang perbankan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ID" sz="2400" dirty="0" err="1"/>
              <a:t>Melakukan</a:t>
            </a:r>
            <a:r>
              <a:rPr lang="en-ID" sz="2400" dirty="0"/>
              <a:t> </a:t>
            </a:r>
            <a:r>
              <a:rPr lang="en-ID" sz="2400" dirty="0" err="1"/>
              <a:t>penuntutan</a:t>
            </a:r>
            <a:r>
              <a:rPr lang="en-ID" sz="2400" dirty="0"/>
              <a:t> </a:t>
            </a:r>
            <a:r>
              <a:rPr lang="en-ID" sz="2400" dirty="0" err="1"/>
              <a:t>atas</a:t>
            </a:r>
            <a:r>
              <a:rPr lang="en-ID" sz="2400" dirty="0"/>
              <a:t> </a:t>
            </a:r>
            <a:r>
              <a:rPr lang="en-ID" sz="2400" dirty="0" err="1"/>
              <a:t>tindak</a:t>
            </a:r>
            <a:r>
              <a:rPr lang="en-ID" sz="2400" dirty="0"/>
              <a:t> </a:t>
            </a:r>
            <a:r>
              <a:rPr lang="en-ID" sz="2400" dirty="0" err="1"/>
              <a:t>pidana</a:t>
            </a:r>
            <a:r>
              <a:rPr lang="en-ID" sz="2400" dirty="0"/>
              <a:t> </a:t>
            </a:r>
            <a:r>
              <a:rPr lang="en-ID" sz="2400" dirty="0" err="1"/>
              <a:t>keuangan</a:t>
            </a:r>
            <a:endParaRPr lang="en-ID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ID" sz="2400" dirty="0" err="1"/>
              <a:t>Memberikan</a:t>
            </a:r>
            <a:r>
              <a:rPr lang="en-ID" sz="2400" dirty="0"/>
              <a:t> </a:t>
            </a:r>
            <a:r>
              <a:rPr lang="en-ID" sz="2400" dirty="0" err="1"/>
              <a:t>sanksi</a:t>
            </a:r>
            <a:r>
              <a:rPr lang="en-ID" sz="2400" dirty="0"/>
              <a:t> </a:t>
            </a:r>
            <a:r>
              <a:rPr lang="en-ID" sz="2400" dirty="0" err="1"/>
              <a:t>administratif</a:t>
            </a:r>
            <a:r>
              <a:rPr lang="en-ID" sz="2400" dirty="0"/>
              <a:t> </a:t>
            </a:r>
            <a:r>
              <a:rPr lang="en-ID" sz="2400" dirty="0" err="1"/>
              <a:t>kepada</a:t>
            </a:r>
            <a:r>
              <a:rPr lang="en-ID" sz="2400" dirty="0"/>
              <a:t> </a:t>
            </a:r>
            <a:r>
              <a:rPr lang="en-ID" sz="2400" dirty="0" err="1"/>
              <a:t>pelaku</a:t>
            </a:r>
            <a:r>
              <a:rPr lang="en-ID" sz="2400" dirty="0"/>
              <a:t> </a:t>
            </a:r>
            <a:r>
              <a:rPr lang="en-ID" sz="2400" dirty="0" err="1"/>
              <a:t>usaha</a:t>
            </a:r>
            <a:r>
              <a:rPr lang="en-ID" sz="2400" dirty="0"/>
              <a:t> yang </a:t>
            </a:r>
            <a:r>
              <a:rPr lang="en-ID" sz="2400" dirty="0" err="1"/>
              <a:t>melanggar</a:t>
            </a:r>
            <a:r>
              <a:rPr lang="en-ID" sz="2400" dirty="0"/>
              <a:t> </a:t>
            </a:r>
            <a:r>
              <a:rPr lang="en-ID" sz="2400" dirty="0" err="1"/>
              <a:t>peraturan</a:t>
            </a:r>
            <a:endParaRPr lang="en-ID" sz="2400" dirty="0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82DEAEDD-0A02-4FF7-6784-D869BDD5EACD}"/>
              </a:ext>
            </a:extLst>
          </p:cNvPr>
          <p:cNvSpPr/>
          <p:nvPr/>
        </p:nvSpPr>
        <p:spPr>
          <a:xfrm>
            <a:off x="4211960" y="1324446"/>
            <a:ext cx="720080" cy="648072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7635652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E2F5109-FE74-EE7A-7732-E0C1AA7C08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8640"/>
            <a:ext cx="8820472" cy="5450160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A24847-6FC1-6803-045E-45F089D3EFD5}"/>
              </a:ext>
            </a:extLst>
          </p:cNvPr>
          <p:cNvSpPr/>
          <p:nvPr/>
        </p:nvSpPr>
        <p:spPr>
          <a:xfrm>
            <a:off x="179512" y="211451"/>
            <a:ext cx="8640960" cy="7200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Peran Bank Indonesia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pengawan</a:t>
            </a:r>
            <a:r>
              <a:rPr lang="en-US" sz="2400" dirty="0"/>
              <a:t> </a:t>
            </a:r>
            <a:r>
              <a:rPr lang="en-US" sz="2400" dirty="0" err="1"/>
              <a:t>tindak</a:t>
            </a:r>
            <a:r>
              <a:rPr lang="en-US" sz="2400" dirty="0"/>
              <a:t> </a:t>
            </a:r>
            <a:r>
              <a:rPr lang="en-US" sz="2400" dirty="0" err="1"/>
              <a:t>pidana</a:t>
            </a:r>
            <a:r>
              <a:rPr lang="en-US" sz="2400" dirty="0"/>
              <a:t> </a:t>
            </a:r>
            <a:r>
              <a:rPr lang="en-US" sz="2400" dirty="0" err="1"/>
              <a:t>perbankan</a:t>
            </a:r>
            <a:r>
              <a:rPr lang="en-US" sz="2400" dirty="0"/>
              <a:t> </a:t>
            </a:r>
            <a:endParaRPr lang="en-ID" sz="24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9453AE6-6E7A-51BF-4E81-3ACEFD119A0F}"/>
              </a:ext>
            </a:extLst>
          </p:cNvPr>
          <p:cNvCxnSpPr/>
          <p:nvPr/>
        </p:nvCxnSpPr>
        <p:spPr>
          <a:xfrm flipH="1">
            <a:off x="1367644" y="1083962"/>
            <a:ext cx="2520280" cy="1368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41597504-8DA3-40D9-C698-5C12D8C0881E}"/>
              </a:ext>
            </a:extLst>
          </p:cNvPr>
          <p:cNvSpPr/>
          <p:nvPr/>
        </p:nvSpPr>
        <p:spPr>
          <a:xfrm>
            <a:off x="179512" y="2564904"/>
            <a:ext cx="2916832" cy="2376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Pengawasan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: Bank Indonesia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pengawasan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bank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kredit</a:t>
            </a:r>
            <a:r>
              <a:rPr lang="en-US" dirty="0"/>
              <a:t> </a:t>
            </a:r>
            <a:r>
              <a:rPr lang="en-US" dirty="0" err="1"/>
              <a:t>bermasalah</a:t>
            </a:r>
            <a:r>
              <a:rPr lang="en-US" dirty="0"/>
              <a:t> agar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terselesaikan</a:t>
            </a:r>
            <a:r>
              <a:rPr lang="en-US" dirty="0"/>
              <a:t> 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994BAD3-2853-D460-05CB-89C49CEC27DA}"/>
              </a:ext>
            </a:extLst>
          </p:cNvPr>
          <p:cNvCxnSpPr>
            <a:cxnSpLocks/>
          </p:cNvCxnSpPr>
          <p:nvPr/>
        </p:nvCxnSpPr>
        <p:spPr>
          <a:xfrm>
            <a:off x="3923420" y="1041389"/>
            <a:ext cx="2016224" cy="16333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A6A4E571-09E2-C46F-66E2-EFB24EF7128E}"/>
              </a:ext>
            </a:extLst>
          </p:cNvPr>
          <p:cNvSpPr/>
          <p:nvPr/>
        </p:nvSpPr>
        <p:spPr>
          <a:xfrm>
            <a:off x="3275856" y="2564904"/>
            <a:ext cx="2771802" cy="2376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Pengawasan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pembayaran</a:t>
            </a:r>
            <a:r>
              <a:rPr lang="en-US" dirty="0"/>
              <a:t>: Bank Indonesia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pembayarn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berjalan</a:t>
            </a:r>
            <a:r>
              <a:rPr lang="en-US" dirty="0"/>
              <a:t> </a:t>
            </a:r>
            <a:r>
              <a:rPr lang="en-US" dirty="0" err="1"/>
              <a:t>aman</a:t>
            </a:r>
            <a:r>
              <a:rPr lang="en-US" dirty="0"/>
              <a:t> dan </a:t>
            </a:r>
            <a:r>
              <a:rPr lang="en-US" dirty="0" err="1"/>
              <a:t>terhindar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penipuan</a:t>
            </a:r>
            <a:r>
              <a:rPr lang="en-US" dirty="0"/>
              <a:t>. </a:t>
            </a:r>
            <a:endParaRPr lang="en-ID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7DF09DC-056E-5FDC-F343-9BC917A78BFE}"/>
              </a:ext>
            </a:extLst>
          </p:cNvPr>
          <p:cNvCxnSpPr>
            <a:cxnSpLocks/>
          </p:cNvCxnSpPr>
          <p:nvPr/>
        </p:nvCxnSpPr>
        <p:spPr>
          <a:xfrm>
            <a:off x="3995682" y="1061209"/>
            <a:ext cx="3384376" cy="15937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28D0EFA-BDFB-9D01-E922-57596070D863}"/>
              </a:ext>
            </a:extLst>
          </p:cNvPr>
          <p:cNvSpPr/>
          <p:nvPr/>
        </p:nvSpPr>
        <p:spPr>
          <a:xfrm>
            <a:off x="6227170" y="2654940"/>
            <a:ext cx="2593302" cy="22862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Pemeriksaan</a:t>
            </a:r>
            <a:r>
              <a:rPr lang="en-US" dirty="0"/>
              <a:t> BPR : Bank Indonesia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pemeriksaan</a:t>
            </a:r>
            <a:r>
              <a:rPr lang="en-US" dirty="0"/>
              <a:t> BPR minimal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sekali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data yang </a:t>
            </a:r>
            <a:r>
              <a:rPr lang="en-US" dirty="0" err="1"/>
              <a:t>dilaporkan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8345910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0981D48-D8DA-B42F-FAA5-518D29372A07}"/>
              </a:ext>
            </a:extLst>
          </p:cNvPr>
          <p:cNvSpPr txBox="1"/>
          <p:nvPr/>
        </p:nvSpPr>
        <p:spPr>
          <a:xfrm>
            <a:off x="809836" y="188640"/>
            <a:ext cx="7524328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Tindak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Perban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kan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96CE668-432E-B1E1-FF5B-3604B4012969}"/>
              </a:ext>
            </a:extLst>
          </p:cNvPr>
          <p:cNvSpPr/>
          <p:nvPr/>
        </p:nvSpPr>
        <p:spPr>
          <a:xfrm>
            <a:off x="323528" y="908720"/>
            <a:ext cx="8640960" cy="496855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D" sz="2000" b="1" dirty="0" err="1"/>
              <a:t>Pelanggaran</a:t>
            </a:r>
            <a:r>
              <a:rPr lang="en-ID" sz="2000" b="1" dirty="0"/>
              <a:t> </a:t>
            </a:r>
            <a:r>
              <a:rPr lang="en-ID" sz="2000" b="1" dirty="0" err="1"/>
              <a:t>Perizinan</a:t>
            </a:r>
            <a:r>
              <a:rPr lang="en-ID" sz="2000" b="1" dirty="0"/>
              <a:t> : </a:t>
            </a:r>
            <a:r>
              <a:rPr lang="en-ID" sz="2000" dirty="0"/>
              <a:t>Tindakan </a:t>
            </a:r>
            <a:r>
              <a:rPr lang="en-ID" sz="2000" dirty="0" err="1"/>
              <a:t>operasional</a:t>
            </a:r>
            <a:r>
              <a:rPr lang="en-ID" sz="2000" dirty="0"/>
              <a:t> bank </a:t>
            </a:r>
            <a:r>
              <a:rPr lang="en-ID" sz="2000" dirty="0" err="1"/>
              <a:t>tanpa</a:t>
            </a:r>
            <a:r>
              <a:rPr lang="en-ID" sz="2000" dirty="0"/>
              <a:t> </a:t>
            </a:r>
            <a:r>
              <a:rPr lang="en-ID" sz="2000" dirty="0" err="1"/>
              <a:t>izin</a:t>
            </a:r>
            <a:r>
              <a:rPr lang="en-ID" sz="2000" dirty="0"/>
              <a:t> </a:t>
            </a:r>
            <a:r>
              <a:rPr lang="en-ID" sz="2000" dirty="0" err="1"/>
              <a:t>resmi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otoritas</a:t>
            </a:r>
            <a:r>
              <a:rPr lang="en-ID" sz="2000" dirty="0"/>
              <a:t> </a:t>
            </a:r>
            <a:r>
              <a:rPr lang="en-ID" sz="2000" dirty="0" err="1"/>
              <a:t>terkait</a:t>
            </a:r>
            <a:r>
              <a:rPr lang="en-ID" sz="2000" dirty="0"/>
              <a:t>, yang </a:t>
            </a:r>
            <a:r>
              <a:rPr lang="en-ID" sz="2000" dirty="0" err="1"/>
              <a:t>melanggar</a:t>
            </a:r>
            <a:r>
              <a:rPr lang="en-ID" sz="2000" dirty="0"/>
              <a:t> Pasal 46 </a:t>
            </a:r>
            <a:r>
              <a:rPr lang="en-ID" sz="2000" dirty="0" err="1"/>
              <a:t>Undang-Undang</a:t>
            </a:r>
            <a:r>
              <a:rPr lang="en-ID" sz="2000" dirty="0"/>
              <a:t> </a:t>
            </a:r>
            <a:r>
              <a:rPr lang="en-ID" sz="2000" dirty="0" err="1"/>
              <a:t>Perbankan</a:t>
            </a:r>
            <a:r>
              <a:rPr lang="en-ID" sz="20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D" sz="2000" b="1" dirty="0" err="1"/>
              <a:t>Pengumpulan</a:t>
            </a:r>
            <a:r>
              <a:rPr lang="en-ID" sz="2000" b="1" dirty="0"/>
              <a:t> Dana </a:t>
            </a:r>
            <a:r>
              <a:rPr lang="en-ID" sz="2000" b="1" dirty="0" err="1"/>
              <a:t>Ilegal</a:t>
            </a:r>
            <a:br>
              <a:rPr lang="en-ID" sz="2000" dirty="0"/>
            </a:br>
            <a:r>
              <a:rPr lang="en-ID" sz="2000" dirty="0" err="1"/>
              <a:t>Penghimpunan</a:t>
            </a:r>
            <a:r>
              <a:rPr lang="en-ID" sz="2000" dirty="0"/>
              <a:t> dana </a:t>
            </a:r>
            <a:r>
              <a:rPr lang="en-ID" sz="2000" dirty="0" err="1"/>
              <a:t>tanpa</a:t>
            </a:r>
            <a:r>
              <a:rPr lang="en-ID" sz="2000" dirty="0"/>
              <a:t> </a:t>
            </a:r>
            <a:r>
              <a:rPr lang="en-ID" sz="2000" dirty="0" err="1"/>
              <a:t>izin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cara</a:t>
            </a:r>
            <a:r>
              <a:rPr lang="en-ID" sz="2000" dirty="0"/>
              <a:t> yang </a:t>
            </a:r>
            <a:r>
              <a:rPr lang="en-ID" sz="2000" dirty="0" err="1"/>
              <a:t>melanggar</a:t>
            </a:r>
            <a:r>
              <a:rPr lang="en-ID" sz="2000" dirty="0"/>
              <a:t> </a:t>
            </a:r>
            <a:r>
              <a:rPr lang="en-ID" sz="2000" dirty="0" err="1"/>
              <a:t>hukum</a:t>
            </a:r>
            <a:r>
              <a:rPr lang="en-ID" sz="2000" dirty="0"/>
              <a:t> yang </a:t>
            </a:r>
            <a:r>
              <a:rPr lang="en-ID" sz="2000" dirty="0" err="1"/>
              <a:t>merugikan</a:t>
            </a:r>
            <a:r>
              <a:rPr lang="en-ID" sz="2000" dirty="0"/>
              <a:t> </a:t>
            </a:r>
            <a:r>
              <a:rPr lang="en-ID" sz="2000" dirty="0" err="1"/>
              <a:t>nasabah</a:t>
            </a:r>
            <a:endParaRPr lang="en-ID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D" sz="2000" b="1" dirty="0" err="1"/>
              <a:t>Penipuan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Kegiatan</a:t>
            </a:r>
            <a:r>
              <a:rPr lang="en-ID" sz="2000" b="1" dirty="0"/>
              <a:t> </a:t>
            </a:r>
            <a:r>
              <a:rPr lang="en-ID" sz="2000" b="1" dirty="0" err="1"/>
              <a:t>Perbankan</a:t>
            </a:r>
            <a:br>
              <a:rPr lang="en-ID" sz="2000" dirty="0"/>
            </a:br>
            <a:r>
              <a:rPr lang="en-ID" sz="2000" dirty="0" err="1"/>
              <a:t>Penipuan</a:t>
            </a:r>
            <a:r>
              <a:rPr lang="en-ID" sz="2000" dirty="0"/>
              <a:t> yang </a:t>
            </a:r>
            <a:r>
              <a:rPr lang="en-ID" sz="2000" dirty="0" err="1"/>
              <a:t>dilakukan</a:t>
            </a:r>
            <a:r>
              <a:rPr lang="en-ID" sz="2000" dirty="0"/>
              <a:t> oleh </a:t>
            </a:r>
            <a:r>
              <a:rPr lang="en-ID" sz="2000" dirty="0" err="1"/>
              <a:t>oknum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bank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pihak</a:t>
            </a:r>
            <a:r>
              <a:rPr lang="en-ID" sz="2000" dirty="0"/>
              <a:t> </a:t>
            </a:r>
            <a:r>
              <a:rPr lang="en-ID" sz="2000" dirty="0" err="1"/>
              <a:t>ketiga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memanipulasi</a:t>
            </a:r>
            <a:r>
              <a:rPr lang="en-ID" sz="2000" dirty="0"/>
              <a:t> data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informasi</a:t>
            </a:r>
            <a:r>
              <a:rPr lang="en-ID" sz="2000" dirty="0"/>
              <a:t> </a:t>
            </a:r>
            <a:r>
              <a:rPr lang="en-ID" sz="2000" dirty="0" err="1"/>
              <a:t>keuangan</a:t>
            </a:r>
            <a:r>
              <a:rPr lang="en-ID" sz="20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D" sz="2000" b="1" dirty="0" err="1"/>
              <a:t>Pembobolan</a:t>
            </a:r>
            <a:r>
              <a:rPr lang="en-ID" sz="2000" b="1" dirty="0"/>
              <a:t> Dana </a:t>
            </a:r>
            <a:r>
              <a:rPr lang="en-ID" sz="2000" b="1" dirty="0" err="1"/>
              <a:t>Nasabah</a:t>
            </a:r>
            <a:r>
              <a:rPr lang="en-ID" sz="2000" b="1" dirty="0"/>
              <a:t> (Fraud)</a:t>
            </a:r>
            <a:br>
              <a:rPr lang="en-ID" sz="2000" dirty="0"/>
            </a:br>
            <a:r>
              <a:rPr lang="en-ID" sz="2000" dirty="0"/>
              <a:t>Tindakan yang </a:t>
            </a:r>
            <a:r>
              <a:rPr lang="en-ID" sz="2000" dirty="0" err="1"/>
              <a:t>melibatkan</a:t>
            </a:r>
            <a:r>
              <a:rPr lang="en-ID" sz="2000" dirty="0"/>
              <a:t> </a:t>
            </a:r>
            <a:r>
              <a:rPr lang="en-ID" sz="2000" dirty="0" err="1"/>
              <a:t>penggelapan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pencurian</a:t>
            </a:r>
            <a:r>
              <a:rPr lang="en-ID" sz="2000" dirty="0"/>
              <a:t> dana </a:t>
            </a:r>
            <a:r>
              <a:rPr lang="en-ID" sz="2000" dirty="0" err="1"/>
              <a:t>nasabah</a:t>
            </a:r>
            <a:r>
              <a:rPr lang="en-ID" sz="2000" dirty="0"/>
              <a:t> </a:t>
            </a:r>
            <a:r>
              <a:rPr lang="en-ID" sz="2000" dirty="0" err="1"/>
              <a:t>melalui</a:t>
            </a:r>
            <a:r>
              <a:rPr lang="en-ID" sz="2000" dirty="0"/>
              <a:t> </a:t>
            </a:r>
            <a:r>
              <a:rPr lang="en-ID" sz="2000" dirty="0" err="1"/>
              <a:t>metode</a:t>
            </a:r>
            <a:r>
              <a:rPr lang="en-ID" sz="2000" dirty="0"/>
              <a:t> </a:t>
            </a:r>
            <a:r>
              <a:rPr lang="en-ID" sz="2000" dirty="0" err="1"/>
              <a:t>manipulatif</a:t>
            </a:r>
            <a:r>
              <a:rPr lang="en-ID" sz="2000" dirty="0"/>
              <a:t>, </a:t>
            </a:r>
            <a:r>
              <a:rPr lang="en-ID" sz="2000" dirty="0" err="1"/>
              <a:t>seperti</a:t>
            </a:r>
            <a:r>
              <a:rPr lang="en-ID" sz="2000" dirty="0"/>
              <a:t> </a:t>
            </a:r>
            <a:r>
              <a:rPr lang="en-ID" sz="2000" dirty="0" err="1"/>
              <a:t>rekayasa</a:t>
            </a:r>
            <a:r>
              <a:rPr lang="en-ID" sz="2000" dirty="0"/>
              <a:t> </a:t>
            </a:r>
            <a:r>
              <a:rPr lang="en-ID" sz="2000" dirty="0" err="1"/>
              <a:t>akun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pencurian</a:t>
            </a:r>
            <a:r>
              <a:rPr lang="en-ID" sz="2000" dirty="0"/>
              <a:t> </a:t>
            </a:r>
            <a:r>
              <a:rPr lang="en-ID" sz="2000" dirty="0" err="1"/>
              <a:t>identitas</a:t>
            </a:r>
            <a:r>
              <a:rPr lang="en-ID" sz="20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D" sz="2000" b="1" dirty="0" err="1"/>
              <a:t>Pencucian</a:t>
            </a:r>
            <a:r>
              <a:rPr lang="en-ID" sz="2000" b="1" dirty="0"/>
              <a:t> Uang (Money Laundering)</a:t>
            </a:r>
            <a:br>
              <a:rPr lang="en-ID" sz="2000" dirty="0"/>
            </a:br>
            <a:r>
              <a:rPr lang="en-ID" sz="2000" dirty="0" err="1"/>
              <a:t>Penggunaan</a:t>
            </a:r>
            <a:r>
              <a:rPr lang="en-ID" sz="2000" dirty="0"/>
              <a:t> bank </a:t>
            </a:r>
            <a:r>
              <a:rPr lang="en-ID" sz="2000" dirty="0" err="1"/>
              <a:t>sebagai</a:t>
            </a:r>
            <a:r>
              <a:rPr lang="en-ID" sz="2000" dirty="0"/>
              <a:t> </a:t>
            </a:r>
            <a:r>
              <a:rPr lang="en-ID" sz="2000" dirty="0" err="1"/>
              <a:t>sarana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membersihkan</a:t>
            </a:r>
            <a:r>
              <a:rPr lang="en-ID" sz="2000" dirty="0"/>
              <a:t> uang </a:t>
            </a:r>
            <a:r>
              <a:rPr lang="en-ID" sz="2000" dirty="0" err="1"/>
              <a:t>hasil</a:t>
            </a:r>
            <a:r>
              <a:rPr lang="en-ID" sz="2000" dirty="0"/>
              <a:t> </a:t>
            </a:r>
            <a:r>
              <a:rPr lang="en-ID" sz="2000" dirty="0" err="1"/>
              <a:t>tindak</a:t>
            </a:r>
            <a:r>
              <a:rPr lang="en-ID" sz="2000" dirty="0"/>
              <a:t> </a:t>
            </a:r>
            <a:r>
              <a:rPr lang="en-ID" sz="2000" dirty="0" err="1"/>
              <a:t>pidana</a:t>
            </a:r>
            <a:r>
              <a:rPr lang="en-ID" sz="2000" dirty="0"/>
              <a:t>, yang </a:t>
            </a:r>
            <a:r>
              <a:rPr lang="en-ID" sz="2000" dirty="0" err="1"/>
              <a:t>melibatkan</a:t>
            </a:r>
            <a:r>
              <a:rPr lang="en-ID" sz="2000" dirty="0"/>
              <a:t> </a:t>
            </a:r>
            <a:r>
              <a:rPr lang="en-ID" sz="2000" dirty="0" err="1"/>
              <a:t>pelaporan</a:t>
            </a:r>
            <a:r>
              <a:rPr lang="en-ID" sz="2000" dirty="0"/>
              <a:t> dan </a:t>
            </a:r>
            <a:r>
              <a:rPr lang="en-ID" sz="2000" dirty="0" err="1"/>
              <a:t>kepatuhan</a:t>
            </a:r>
            <a:r>
              <a:rPr lang="en-ID" sz="2000" dirty="0"/>
              <a:t> </a:t>
            </a:r>
            <a:r>
              <a:rPr lang="en-ID" sz="2000" dirty="0" err="1"/>
              <a:t>terhadap</a:t>
            </a:r>
            <a:r>
              <a:rPr lang="en-ID" sz="2000" dirty="0"/>
              <a:t> </a:t>
            </a:r>
            <a:r>
              <a:rPr lang="en-ID" sz="2000" dirty="0" err="1"/>
              <a:t>Undang-Undang</a:t>
            </a:r>
            <a:r>
              <a:rPr lang="en-ID" sz="2000" dirty="0"/>
              <a:t> No. 8 </a:t>
            </a:r>
            <a:r>
              <a:rPr lang="en-ID" sz="2000" dirty="0" err="1"/>
              <a:t>Tahun</a:t>
            </a:r>
            <a:r>
              <a:rPr lang="en-ID" sz="2000" dirty="0"/>
              <a:t> 2010 </a:t>
            </a:r>
            <a:r>
              <a:rPr lang="en-ID" sz="2000" dirty="0" err="1"/>
              <a:t>tentang</a:t>
            </a:r>
            <a:r>
              <a:rPr lang="en-ID" sz="2000" dirty="0"/>
              <a:t> </a:t>
            </a:r>
            <a:r>
              <a:rPr lang="en-ID" sz="2000" dirty="0" err="1"/>
              <a:t>Tindak</a:t>
            </a:r>
            <a:r>
              <a:rPr lang="en-ID" sz="2000" dirty="0"/>
              <a:t> </a:t>
            </a:r>
            <a:r>
              <a:rPr lang="en-ID" sz="2000" dirty="0" err="1"/>
              <a:t>Pidana</a:t>
            </a:r>
            <a:r>
              <a:rPr lang="en-ID" sz="2000" dirty="0"/>
              <a:t> </a:t>
            </a:r>
            <a:r>
              <a:rPr lang="en-ID" sz="2000" dirty="0" err="1"/>
              <a:t>Pencucian</a:t>
            </a:r>
            <a:r>
              <a:rPr lang="en-ID" sz="2000" dirty="0"/>
              <a:t> Uang.</a:t>
            </a:r>
          </a:p>
        </p:txBody>
      </p:sp>
    </p:spTree>
    <p:extLst>
      <p:ext uri="{BB962C8B-B14F-4D97-AF65-F5344CB8AC3E}">
        <p14:creationId xmlns:p14="http://schemas.microsoft.com/office/powerpoint/2010/main" val="116794621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D0A09D4-557D-5E23-42BE-F19447373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08720"/>
            <a:ext cx="8820472" cy="5184576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>
                <a:solidFill>
                  <a:schemeClr val="tx1"/>
                </a:solidFill>
              </a:rPr>
              <a:t>Dampak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Tindak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Pidana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Perbankan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dalam</a:t>
            </a:r>
            <a:r>
              <a:rPr lang="en-US" sz="3200" dirty="0">
                <a:solidFill>
                  <a:schemeClr val="tx1"/>
                </a:solidFill>
              </a:rPr>
              <a:t> Masyarakat:</a:t>
            </a:r>
          </a:p>
          <a:p>
            <a:pPr algn="just"/>
            <a:endParaRPr lang="en-US" sz="2400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Penurunan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Kepercayaan</a:t>
            </a:r>
            <a:r>
              <a:rPr lang="en-US" sz="2400" dirty="0">
                <a:solidFill>
                  <a:schemeClr val="tx1"/>
                </a:solidFill>
              </a:rPr>
              <a:t> Masyarakat </a:t>
            </a:r>
            <a:r>
              <a:rPr lang="en-US" sz="2400" dirty="0" err="1">
                <a:solidFill>
                  <a:schemeClr val="tx1"/>
                </a:solidFill>
              </a:rPr>
              <a:t>Terhadap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Sistem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Perbankan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Kerugian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Finansial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nasabah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Kehilangan</a:t>
            </a:r>
            <a:r>
              <a:rPr lang="en-US" sz="2400" dirty="0">
                <a:solidFill>
                  <a:schemeClr val="tx1"/>
                </a:solidFill>
              </a:rPr>
              <a:t> asset dan </a:t>
            </a:r>
            <a:r>
              <a:rPr lang="en-US" sz="2400" dirty="0" err="1">
                <a:solidFill>
                  <a:schemeClr val="tx1"/>
                </a:solidFill>
              </a:rPr>
              <a:t>Likuiditas</a:t>
            </a:r>
            <a:r>
              <a:rPr lang="en-US" sz="2400" dirty="0">
                <a:solidFill>
                  <a:schemeClr val="tx1"/>
                </a:solidFill>
              </a:rPr>
              <a:t> Bank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sz="2400" dirty="0" err="1">
                <a:solidFill>
                  <a:schemeClr val="tx1"/>
                </a:solidFill>
              </a:rPr>
              <a:t>Instabilitas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sitem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keuangan</a:t>
            </a:r>
            <a:endParaRPr lang="en-ID" sz="2400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sz="2400" dirty="0" err="1">
                <a:solidFill>
                  <a:schemeClr val="tx1"/>
                </a:solidFill>
              </a:rPr>
              <a:t>Dampak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ekonomi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makro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sz="2400" dirty="0" err="1">
                <a:solidFill>
                  <a:schemeClr val="tx1"/>
                </a:solidFill>
              </a:rPr>
              <a:t>Penurunan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kinerja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reputasi</a:t>
            </a:r>
            <a:r>
              <a:rPr lang="en-ID" sz="2400" dirty="0">
                <a:solidFill>
                  <a:schemeClr val="tx1"/>
                </a:solidFill>
              </a:rPr>
              <a:t> bank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sz="2400" dirty="0" err="1">
                <a:solidFill>
                  <a:schemeClr val="tx1"/>
                </a:solidFill>
              </a:rPr>
              <a:t>Biaya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hukum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kerugian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finansial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lainnya</a:t>
            </a:r>
            <a:r>
              <a:rPr lang="en-ID" sz="2400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77114314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F5091EF-5DF0-2F2D-12ED-9209D47F1E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80728"/>
            <a:ext cx="8712968" cy="5040560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b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Jenis-jenis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dikenakan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penjara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denda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pencabutan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izin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endParaRPr lang="en-ID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Proses </a:t>
            </a:r>
            <a:r>
              <a:rPr lang="en-ID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Penyelidikan</a:t>
            </a:r>
            <a:r>
              <a:rPr lang="en-ID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Penyidikan</a:t>
            </a:r>
            <a:b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Tahapan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tindak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perbankan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mulai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penyelidikan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hingga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penyidikan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kepolisian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kejaksaan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OJK</a:t>
            </a:r>
            <a:endParaRPr lang="en-ID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Peran Lembaga </a:t>
            </a:r>
            <a:r>
              <a:rPr lang="en-ID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Regulasi</a:t>
            </a:r>
            <a:b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Bagaimana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OJK, Bank Indonesia, dan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instansi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lain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bekerja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perbankan</a:t>
            </a:r>
            <a:endParaRPr lang="en-ID" sz="2400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DF3A89-379D-E08E-D033-A42CACF30808}"/>
              </a:ext>
            </a:extLst>
          </p:cNvPr>
          <p:cNvSpPr/>
          <p:nvPr/>
        </p:nvSpPr>
        <p:spPr>
          <a:xfrm>
            <a:off x="683568" y="188640"/>
            <a:ext cx="7632848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Penerapan</a:t>
            </a:r>
            <a:r>
              <a:rPr lang="en-US" sz="3200" dirty="0"/>
              <a:t> </a:t>
            </a:r>
            <a:r>
              <a:rPr lang="en-US" sz="3200" dirty="0" err="1"/>
              <a:t>Sanksi</a:t>
            </a:r>
            <a:r>
              <a:rPr lang="en-US" sz="3200" dirty="0"/>
              <a:t> dan </a:t>
            </a:r>
            <a:r>
              <a:rPr lang="en-US" sz="3200" dirty="0" err="1"/>
              <a:t>Penegakan</a:t>
            </a:r>
            <a:r>
              <a:rPr lang="en-US" sz="3200" dirty="0"/>
              <a:t> Hukum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2759667011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109D06C-C7C9-727A-FEB6-DD44EFA4B4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764704"/>
            <a:ext cx="8640960" cy="4874096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Peningkatan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Kepatuhan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(Compliance) dan Good Corporate Governance (GCG)</a:t>
            </a:r>
            <a:b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Penguatan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kepatuhan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bank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aturan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standar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GCG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mencegah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tindakan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ilegal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Penerapan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Deteksi</a:t>
            </a:r>
            <a:r>
              <a:rPr lang="en-ID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Fraud</a:t>
            </a:r>
            <a:b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mendeteksi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transaksi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mencurigakan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aktivitas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ilegal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ID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Peningkatan</a:t>
            </a:r>
            <a:r>
              <a:rPr lang="en-ID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Edukasi</a:t>
            </a:r>
            <a:r>
              <a:rPr lang="en-ID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Kesadaran</a:t>
            </a:r>
            <a:r>
              <a:rPr lang="en-ID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Hukum </a:t>
            </a:r>
            <a:r>
              <a:rPr lang="en-ID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Pegawai</a:t>
            </a:r>
            <a:r>
              <a:rPr lang="en-ID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Nasabah</a:t>
            </a:r>
            <a:b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pemahaman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aturan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risiko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pegawai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nasabah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menghadapi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potensi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kejahatan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perbankan</a:t>
            </a:r>
            <a:endParaRPr lang="en-ID" sz="2400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CF23C3-25FC-7EDD-3B71-2F6C51DBE699}"/>
              </a:ext>
            </a:extLst>
          </p:cNvPr>
          <p:cNvSpPr/>
          <p:nvPr/>
        </p:nvSpPr>
        <p:spPr>
          <a:xfrm>
            <a:off x="683568" y="0"/>
            <a:ext cx="7776864" cy="5486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Upaya </a:t>
            </a:r>
            <a:r>
              <a:rPr lang="en-US" sz="2800" dirty="0" err="1"/>
              <a:t>pencegahan</a:t>
            </a:r>
            <a:r>
              <a:rPr lang="en-US" sz="2800" dirty="0"/>
              <a:t> </a:t>
            </a:r>
            <a:r>
              <a:rPr lang="en-US" sz="2800" dirty="0" err="1"/>
              <a:t>tindak</a:t>
            </a:r>
            <a:r>
              <a:rPr lang="en-US" sz="2800" dirty="0"/>
              <a:t> </a:t>
            </a:r>
            <a:r>
              <a:rPr lang="en-US" sz="2800" dirty="0" err="1"/>
              <a:t>pidana</a:t>
            </a:r>
            <a:r>
              <a:rPr lang="en-US" sz="2800" dirty="0"/>
              <a:t> </a:t>
            </a:r>
            <a:r>
              <a:rPr lang="en-US" sz="2800" dirty="0" err="1"/>
              <a:t>perbankan</a:t>
            </a:r>
            <a:r>
              <a:rPr lang="en-US" sz="2800" dirty="0"/>
              <a:t> 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15527966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3601</TotalTime>
  <Words>524</Words>
  <Application>Microsoft Office PowerPoint</Application>
  <PresentationFormat>On-screen Show (4:3)</PresentationFormat>
  <Paragraphs>48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500</cp:revision>
  <cp:lastPrinted>2017-08-29T02:54:51Z</cp:lastPrinted>
  <dcterms:created xsi:type="dcterms:W3CDTF">2010-04-18T12:06:30Z</dcterms:created>
  <dcterms:modified xsi:type="dcterms:W3CDTF">2024-11-05T03:58:58Z</dcterms:modified>
</cp:coreProperties>
</file>