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22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3" r:id="rId12"/>
    <p:sldId id="354" r:id="rId13"/>
    <p:sldId id="355" r:id="rId14"/>
    <p:sldId id="352" r:id="rId15"/>
    <p:sldId id="356" r:id="rId16"/>
    <p:sldId id="357" r:id="rId17"/>
    <p:sldId id="358" r:id="rId18"/>
    <p:sldId id="359" r:id="rId19"/>
    <p:sldId id="360" r:id="rId20"/>
    <p:sldId id="361" r:id="rId21"/>
  </p:sldIdLst>
  <p:sldSz cx="9144000" cy="6858000" type="screen4x3"/>
  <p:notesSz cx="7045325" cy="93456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7" autoAdjust="0"/>
    <p:restoredTop sz="94565" autoAdjust="0"/>
  </p:normalViewPr>
  <p:slideViewPr>
    <p:cSldViewPr>
      <p:cViewPr varScale="1">
        <p:scale>
          <a:sx n="80" d="100"/>
          <a:sy n="80" d="100"/>
        </p:scale>
        <p:origin x="11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Teknik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C214354-5E31-F008-E150-44716CC2E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748464" cy="5234136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Tahapan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penyusunan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di Indonesia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6: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Judul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diperhatikan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kesesuaian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dgn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judul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Pembukaan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tanggal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Pihak-pihak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ID" dirty="0">
                <a:solidFill>
                  <a:schemeClr val="tx1"/>
                </a:solidFill>
              </a:rPr>
              <a:t>( orang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badan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Racital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penjelasan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resmi</a:t>
            </a:r>
            <a:r>
              <a:rPr lang="en-ID" dirty="0">
                <a:solidFill>
                  <a:schemeClr val="tx1"/>
                </a:solidFill>
              </a:rPr>
              <a:t>/ </a:t>
            </a:r>
            <a:r>
              <a:rPr lang="en-ID" dirty="0" err="1">
                <a:solidFill>
                  <a:schemeClr val="tx1"/>
                </a:solidFill>
              </a:rPr>
              <a:t>latar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belakang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Isi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( </a:t>
            </a:r>
            <a:r>
              <a:rPr lang="en-ID" dirty="0" err="1">
                <a:solidFill>
                  <a:schemeClr val="tx1"/>
                </a:solidFill>
              </a:rPr>
              <a:t>bagian</a:t>
            </a:r>
            <a:r>
              <a:rPr lang="en-ID" dirty="0">
                <a:solidFill>
                  <a:schemeClr val="tx1"/>
                </a:solidFill>
              </a:rPr>
              <a:t> inti, </a:t>
            </a:r>
            <a:r>
              <a:rPr lang="en-ID" dirty="0" err="1">
                <a:solidFill>
                  <a:schemeClr val="tx1"/>
                </a:solidFill>
              </a:rPr>
              <a:t>apa</a:t>
            </a:r>
            <a:r>
              <a:rPr lang="en-ID" dirty="0">
                <a:solidFill>
                  <a:schemeClr val="tx1"/>
                </a:solidFill>
              </a:rPr>
              <a:t> yang di </a:t>
            </a:r>
            <a:r>
              <a:rPr lang="en-ID" dirty="0" err="1">
                <a:solidFill>
                  <a:schemeClr val="tx1"/>
                </a:solidFill>
              </a:rPr>
              <a:t>kehendaki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termasuk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pilihan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Penutup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memuat</a:t>
            </a:r>
            <a:r>
              <a:rPr lang="en-ID" dirty="0">
                <a:solidFill>
                  <a:schemeClr val="tx1"/>
                </a:solidFill>
              </a:rPr>
              <a:t> tata </a:t>
            </a:r>
            <a:r>
              <a:rPr lang="en-ID" dirty="0" err="1">
                <a:solidFill>
                  <a:schemeClr val="tx1"/>
                </a:solidFill>
              </a:rPr>
              <a:t>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pengesahan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9697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0F4C86A-9D3D-D7F3-FC8E-3B8944FD0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0"/>
            <a:ext cx="8784976" cy="5638800"/>
          </a:xfrm>
        </p:spPr>
        <p:txBody>
          <a:bodyPr>
            <a:normAutofit/>
          </a:bodyPr>
          <a:lstStyle/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Pembuatan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efektif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memerlukan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penerapan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teknik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memastikan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bahwa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dihasilkan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jelas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ambigu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diandalkan</a:t>
            </a:r>
            <a:r>
              <a:rPr lang="en-ID" dirty="0">
                <a:solidFill>
                  <a:schemeClr val="tx1"/>
                </a:solidFill>
              </a:rPr>
              <a:t> oleh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terlibat</a:t>
            </a:r>
            <a:r>
              <a:rPr lang="en-ID" dirty="0">
                <a:solidFill>
                  <a:schemeClr val="tx1"/>
                </a:solidFill>
              </a:rPr>
              <a:t>. Salah </a:t>
            </a:r>
            <a:r>
              <a:rPr lang="en-ID" dirty="0" err="1">
                <a:solidFill>
                  <a:schemeClr val="tx1"/>
                </a:solidFill>
              </a:rPr>
              <a:t>satu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teknik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utama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diterapkan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penggunaan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bahasa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jelas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sederhana</a:t>
            </a:r>
            <a:r>
              <a:rPr lang="en-ID" dirty="0">
                <a:solidFill>
                  <a:schemeClr val="tx1"/>
                </a:solidFill>
              </a:rPr>
              <a:t>. Bahasa yang </a:t>
            </a:r>
            <a:r>
              <a:rPr lang="en-ID" dirty="0" err="1">
                <a:solidFill>
                  <a:schemeClr val="tx1"/>
                </a:solidFill>
              </a:rPr>
              <a:t>digunakan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lugas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dipahami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termasuk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mereka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latar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belakang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1279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39E38B6-5275-555D-7C20-0B73C8C5E7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620688"/>
            <a:ext cx="8568952" cy="5018112"/>
          </a:xfrm>
        </p:spPr>
        <p:txBody>
          <a:bodyPr>
            <a:normAutofit/>
          </a:bodyPr>
          <a:lstStyle/>
          <a:p>
            <a:pPr algn="just"/>
            <a:endParaRPr lang="en-ID" sz="2800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sz="2800" dirty="0" err="1">
                <a:solidFill>
                  <a:schemeClr val="tx1"/>
                </a:solidFill>
              </a:rPr>
              <a:t>Menghindari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penggunaan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istilah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hukum</a:t>
            </a:r>
            <a:r>
              <a:rPr lang="en-ID" sz="2800" dirty="0">
                <a:solidFill>
                  <a:schemeClr val="tx1"/>
                </a:solidFill>
              </a:rPr>
              <a:t> yang </a:t>
            </a:r>
            <a:r>
              <a:rPr lang="en-ID" sz="2800" dirty="0" err="1">
                <a:solidFill>
                  <a:schemeClr val="tx1"/>
                </a:solidFill>
              </a:rPr>
              <a:t>terlalu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teknis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atau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kompleks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akan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meminimalisir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kemungkinan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terjadinya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kesalahan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interpretasi</a:t>
            </a:r>
            <a:r>
              <a:rPr lang="en-ID" sz="2800" dirty="0">
                <a:solidFill>
                  <a:schemeClr val="tx1"/>
                </a:solidFill>
              </a:rPr>
              <a:t>. </a:t>
            </a:r>
            <a:r>
              <a:rPr lang="en-ID" sz="2800" dirty="0" err="1">
                <a:solidFill>
                  <a:schemeClr val="tx1"/>
                </a:solidFill>
              </a:rPr>
              <a:t>Setiap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klausul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dalam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kontrak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harus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disusun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dengan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cara</a:t>
            </a:r>
            <a:r>
              <a:rPr lang="en-ID" sz="2800" dirty="0">
                <a:solidFill>
                  <a:schemeClr val="tx1"/>
                </a:solidFill>
              </a:rPr>
              <a:t> yang </a:t>
            </a:r>
            <a:r>
              <a:rPr lang="en-ID" sz="2800" dirty="0" err="1">
                <a:solidFill>
                  <a:schemeClr val="tx1"/>
                </a:solidFill>
              </a:rPr>
              <a:t>memudahkan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pemahaman</a:t>
            </a:r>
            <a:r>
              <a:rPr lang="en-ID" sz="2800" dirty="0">
                <a:solidFill>
                  <a:schemeClr val="tx1"/>
                </a:solidFill>
              </a:rPr>
              <a:t> dan </a:t>
            </a:r>
            <a:r>
              <a:rPr lang="en-ID" sz="2800" dirty="0" err="1">
                <a:solidFill>
                  <a:schemeClr val="tx1"/>
                </a:solidFill>
              </a:rPr>
              <a:t>menghindari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kebingunguan</a:t>
            </a:r>
            <a:r>
              <a:rPr lang="en-ID" sz="2800" dirty="0">
                <a:solidFill>
                  <a:schemeClr val="tx1"/>
                </a:solidFill>
              </a:rPr>
              <a:t> yang </a:t>
            </a:r>
            <a:r>
              <a:rPr lang="en-ID" sz="2800" dirty="0" err="1">
                <a:solidFill>
                  <a:schemeClr val="tx1"/>
                </a:solidFill>
              </a:rPr>
              <a:t>bisa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menimbulkan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sengketa</a:t>
            </a:r>
            <a:r>
              <a:rPr lang="en-ID" sz="2800" dirty="0">
                <a:solidFill>
                  <a:schemeClr val="tx1"/>
                </a:solidFill>
              </a:rPr>
              <a:t> di </a:t>
            </a:r>
            <a:r>
              <a:rPr lang="en-ID" sz="2800" dirty="0" err="1">
                <a:solidFill>
                  <a:schemeClr val="tx1"/>
                </a:solidFill>
              </a:rPr>
              <a:t>kemudian</a:t>
            </a:r>
            <a:r>
              <a:rPr lang="en-ID" sz="2800" dirty="0">
                <a:solidFill>
                  <a:schemeClr val="tx1"/>
                </a:solidFill>
              </a:rPr>
              <a:t> </a:t>
            </a:r>
            <a:r>
              <a:rPr lang="en-ID" sz="2800" dirty="0" err="1">
                <a:solidFill>
                  <a:schemeClr val="tx1"/>
                </a:solidFill>
              </a:rPr>
              <a:t>hari</a:t>
            </a:r>
            <a:r>
              <a:rPr lang="en-ID" sz="28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91778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FCC80C7-8A23-1B5C-2D9D-96D2CBDFA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8568952" cy="5472608"/>
          </a:xfrm>
        </p:spPr>
        <p:txBody>
          <a:bodyPr>
            <a:normAutofit fontScale="92500"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Penting</a:t>
            </a:r>
            <a:r>
              <a:rPr lang="en-ID" dirty="0">
                <a:solidFill>
                  <a:schemeClr val="tx1"/>
                </a:solidFill>
              </a:rPr>
              <a:t> juga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mencantumkan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memadai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force majeure. </a:t>
            </a:r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keadaan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luar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kendali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situasi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darurat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lainnya</a:t>
            </a:r>
            <a:r>
              <a:rPr lang="en-ID" dirty="0">
                <a:solidFill>
                  <a:schemeClr val="tx1"/>
                </a:solidFill>
              </a:rPr>
              <a:t>, yang </a:t>
            </a:r>
            <a:r>
              <a:rPr lang="en-ID" dirty="0" err="1">
                <a:solidFill>
                  <a:schemeClr val="tx1"/>
                </a:solidFill>
              </a:rPr>
              <a:t>bisa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menyebabkan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kegagalan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pelaksanaan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,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menghindari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dilaksanakan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akibat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kejadian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terduga</a:t>
            </a:r>
            <a:r>
              <a:rPr lang="en-ID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force majeure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kejelasan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masing- masing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situasi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darurat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membantu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mengurangi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ketidakpastian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muncul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kejadian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luar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biasa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91945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3A32CBA-CDB9-0925-DB88-8E90DA33D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332656"/>
            <a:ext cx="8928992" cy="6192688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C. </a:t>
            </a:r>
            <a:r>
              <a:rPr lang="en-US" dirty="0" err="1">
                <a:solidFill>
                  <a:schemeClr val="tx1"/>
                </a:solidFill>
              </a:rPr>
              <a:t>Kesalahan</a:t>
            </a:r>
            <a:r>
              <a:rPr lang="en-US" dirty="0">
                <a:solidFill>
                  <a:schemeClr val="tx1"/>
                </a:solidFill>
              </a:rPr>
              <a:t> Umum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Penulisan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Dalam </a:t>
            </a:r>
            <a:r>
              <a:rPr lang="en-ID" dirty="0" err="1">
                <a:solidFill>
                  <a:schemeClr val="tx1"/>
                </a:solidFill>
              </a:rPr>
              <a:t>pembuatan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terdapat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beberapa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umum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mempengaruhi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keabsahan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keberlakuan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. Salah </a:t>
            </a:r>
            <a:r>
              <a:rPr lang="en-ID" dirty="0" err="1">
                <a:solidFill>
                  <a:schemeClr val="tx1"/>
                </a:solidFill>
              </a:rPr>
              <a:t>satu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kurangnya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kejelasan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.  Ketika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ditulis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bahasa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ambigu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jelas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bisa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timbul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interpretasi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berbeda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terlibat</a:t>
            </a:r>
            <a:r>
              <a:rPr lang="en-ID" dirty="0">
                <a:solidFill>
                  <a:schemeClr val="tx1"/>
                </a:solidFill>
              </a:rPr>
              <a:t>. Hal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menyebabkan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kebingunguan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kemudian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hari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61655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9BEDA84-6DFF-6894-784F-36021F3D78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784976" cy="5162128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kedua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ketidaksesuaian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Kadang-kadang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dibuat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mematuhi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perundang</a:t>
            </a:r>
            <a:r>
              <a:rPr lang="en-ID" dirty="0">
                <a:solidFill>
                  <a:schemeClr val="tx1"/>
                </a:solidFill>
              </a:rPr>
              <a:t>- </a:t>
            </a:r>
            <a:r>
              <a:rPr lang="en-ID" dirty="0" err="1">
                <a:solidFill>
                  <a:schemeClr val="tx1"/>
                </a:solidFill>
              </a:rPr>
              <a:t>undangan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relevan</a:t>
            </a:r>
            <a:r>
              <a:rPr lang="en-ID" dirty="0">
                <a:solidFill>
                  <a:schemeClr val="tx1"/>
                </a:solidFill>
              </a:rPr>
              <a:t>. Hal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batal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sah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karena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bertentangan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tinggi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menghindari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,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memastikan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bahwa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dibuat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mematuhi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baik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komersial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ataupun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peraturan</a:t>
            </a:r>
            <a:r>
              <a:rPr lang="en-ID" dirty="0">
                <a:solidFill>
                  <a:schemeClr val="tx1"/>
                </a:solidFill>
              </a:rPr>
              <a:t> lain yang </a:t>
            </a:r>
            <a:r>
              <a:rPr lang="en-ID" dirty="0" err="1">
                <a:solidFill>
                  <a:schemeClr val="tx1"/>
                </a:solidFill>
              </a:rPr>
              <a:t>relevan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14980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177D07A-0DA8-0F7F-0066-311ABED97A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892480" cy="5306144"/>
          </a:xfrm>
        </p:spPr>
        <p:txBody>
          <a:bodyPr>
            <a:normAutofit/>
          </a:bodyPr>
          <a:lstStyle/>
          <a:p>
            <a:pPr algn="just"/>
            <a:endParaRPr lang="en-US" sz="3200" dirty="0">
              <a:solidFill>
                <a:schemeClr val="tx1"/>
              </a:solidFill>
            </a:endParaRPr>
          </a:p>
          <a:p>
            <a:pPr algn="just"/>
            <a:endParaRPr lang="en-US" sz="3200" dirty="0">
              <a:solidFill>
                <a:schemeClr val="tx1"/>
              </a:solidFill>
            </a:endParaRPr>
          </a:p>
          <a:p>
            <a:pPr algn="just"/>
            <a:r>
              <a:rPr lang="en-US" sz="3200" dirty="0">
                <a:solidFill>
                  <a:schemeClr val="tx1"/>
                </a:solidFill>
              </a:rPr>
              <a:t>3. T</a:t>
            </a:r>
            <a:r>
              <a:rPr lang="en-ID" sz="3200" dirty="0" err="1">
                <a:solidFill>
                  <a:schemeClr val="tx1"/>
                </a:solidFill>
              </a:rPr>
              <a:t>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adanya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kesepakatan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jelas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antara</a:t>
            </a:r>
            <a:r>
              <a:rPr lang="en-ID" sz="3200" dirty="0">
                <a:solidFill>
                  <a:schemeClr val="tx1"/>
                </a:solidFill>
              </a:rPr>
              <a:t> para </a:t>
            </a:r>
            <a:r>
              <a:rPr lang="en-ID" sz="3200" dirty="0" err="1">
                <a:solidFill>
                  <a:schemeClr val="tx1"/>
                </a:solidFill>
              </a:rPr>
              <a:t>pihak</a:t>
            </a:r>
            <a:r>
              <a:rPr lang="en-ID" sz="3200" dirty="0">
                <a:solidFill>
                  <a:schemeClr val="tx1"/>
                </a:solidFill>
              </a:rPr>
              <a:t> juga </a:t>
            </a:r>
            <a:r>
              <a:rPr lang="en-ID" sz="3200" dirty="0" err="1">
                <a:solidFill>
                  <a:schemeClr val="tx1"/>
                </a:solidFill>
              </a:rPr>
              <a:t>merupakan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kesalahan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sering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terjadi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dalam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pembuatan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. </a:t>
            </a:r>
            <a:r>
              <a:rPr lang="en-ID" sz="3200" dirty="0" err="1">
                <a:solidFill>
                  <a:schemeClr val="tx1"/>
                </a:solidFill>
              </a:rPr>
              <a:t>Ketidakjelasan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mengenai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hak</a:t>
            </a:r>
            <a:r>
              <a:rPr lang="en-ID" sz="3200" dirty="0">
                <a:solidFill>
                  <a:schemeClr val="tx1"/>
                </a:solidFill>
              </a:rPr>
              <a:t> dan </a:t>
            </a:r>
            <a:r>
              <a:rPr lang="en-ID" sz="3200" dirty="0" err="1">
                <a:solidFill>
                  <a:schemeClr val="tx1"/>
                </a:solidFill>
              </a:rPr>
              <a:t>kewajiban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masingmasing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pihak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dapat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menyebabkan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kontrak</a:t>
            </a:r>
            <a:r>
              <a:rPr lang="en-ID" sz="3200" dirty="0">
                <a:solidFill>
                  <a:schemeClr val="tx1"/>
                </a:solidFill>
              </a:rPr>
              <a:t> yang </a:t>
            </a:r>
            <a:r>
              <a:rPr lang="en-ID" sz="3200" dirty="0" err="1">
                <a:solidFill>
                  <a:schemeClr val="tx1"/>
                </a:solidFill>
              </a:rPr>
              <a:t>dibuat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efektif</a:t>
            </a:r>
            <a:r>
              <a:rPr lang="en-ID" sz="3200" dirty="0">
                <a:solidFill>
                  <a:schemeClr val="tx1"/>
                </a:solidFill>
              </a:rPr>
              <a:t> dan </a:t>
            </a:r>
            <a:r>
              <a:rPr lang="en-ID" sz="3200" dirty="0" err="1">
                <a:solidFill>
                  <a:schemeClr val="tx1"/>
                </a:solidFill>
              </a:rPr>
              <a:t>tidak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dapat</a:t>
            </a:r>
            <a:r>
              <a:rPr lang="en-ID" sz="3200" dirty="0">
                <a:solidFill>
                  <a:schemeClr val="tx1"/>
                </a:solidFill>
              </a:rPr>
              <a:t> </a:t>
            </a:r>
            <a:r>
              <a:rPr lang="en-ID" sz="3200" dirty="0" err="1">
                <a:solidFill>
                  <a:schemeClr val="tx1"/>
                </a:solidFill>
              </a:rPr>
              <a:t>dipertanggungjawabkan</a:t>
            </a:r>
            <a:endParaRPr lang="en-ID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26690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F9A0A8C-2103-08A2-D5E5-BC5961903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144000" cy="4802088"/>
          </a:xfrm>
        </p:spPr>
        <p:txBody>
          <a:bodyPr>
            <a:normAutofit/>
          </a:bodyPr>
          <a:lstStyle/>
          <a:p>
            <a:pPr algn="just"/>
            <a:r>
              <a:rPr lang="en-ID" dirty="0">
                <a:solidFill>
                  <a:schemeClr val="tx1"/>
                </a:solidFill>
              </a:rPr>
              <a:t>4.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lain yang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mengabaikan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. Banyak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mencantumkan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mekanisme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jelas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menyelesaikan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apabila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perbedaan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pelanggaran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jelas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sengketa</a:t>
            </a:r>
            <a:r>
              <a:rPr lang="en-ID" dirty="0">
                <a:solidFill>
                  <a:schemeClr val="tx1"/>
                </a:solidFill>
              </a:rPr>
              <a:t>,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mungkin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bingung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kesulitan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menentukan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jalur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tepat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jika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perselisihan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997810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DD95E87-A0BE-9D20-A76C-53CA77FD28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568952" cy="5760640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5.</a:t>
            </a:r>
            <a:r>
              <a:rPr lang="en-ID" dirty="0" err="1">
                <a:solidFill>
                  <a:schemeClr val="tx1"/>
                </a:solidFill>
              </a:rPr>
              <a:t>Ketidakpastian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lain yang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jelas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dilaksanakan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serta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boleh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bertentangan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Misalnya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mengatur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jual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beli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barang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dipindah-tangankan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bertentangan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sah</a:t>
            </a:r>
            <a:r>
              <a:rPr lang="en-ID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menghindari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diidentifikasi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jelas</a:t>
            </a:r>
            <a:r>
              <a:rPr lang="en-ID" dirty="0">
                <a:solidFill>
                  <a:schemeClr val="tx1"/>
                </a:solidFill>
              </a:rPr>
              <a:t>, dan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memastikan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bahwa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objek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dilaksanakan</a:t>
            </a:r>
            <a:r>
              <a:rPr lang="en-ID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36095931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21BF6E5-38DB-4DC7-A195-5577EFCB00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964488" cy="619268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6.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juga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kejelasan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durasi</a:t>
            </a:r>
            <a:r>
              <a:rPr lang="en-ID" dirty="0">
                <a:solidFill>
                  <a:schemeClr val="tx1"/>
                </a:solidFill>
              </a:rPr>
              <a:t> dan batas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. Tidak </a:t>
            </a:r>
            <a:r>
              <a:rPr lang="en-ID" dirty="0" err="1">
                <a:solidFill>
                  <a:schemeClr val="tx1"/>
                </a:solidFill>
              </a:rPr>
              <a:t>adanya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durasi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pelaksanaan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menimbulkan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ketidakpastian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mulai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berlaku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kapan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7.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pembuatan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kurangnya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persetujuan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pihak-pihak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relevan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sah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dianggap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sah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mata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. Selain </a:t>
            </a:r>
            <a:r>
              <a:rPr lang="en-ID" dirty="0" err="1">
                <a:solidFill>
                  <a:schemeClr val="tx1"/>
                </a:solidFill>
              </a:rPr>
              <a:t>itu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jika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persetujuan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resmi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tangan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maka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dipertanyakan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keabsahannya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88600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657C2EC-F1BF-9D47-8C0F-1C68F90E6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784976" cy="5760640"/>
          </a:xfrm>
        </p:spPr>
        <p:txBody>
          <a:bodyPr>
            <a:normAutofit/>
          </a:bodyPr>
          <a:lstStyle/>
          <a:p>
            <a:pPr marL="457200" indent="-457200" algn="just">
              <a:buAutoNum type="alphaUcPeriod"/>
            </a:pPr>
            <a:r>
              <a:rPr lang="en-US" sz="2400" dirty="0" err="1">
                <a:solidFill>
                  <a:schemeClr val="tx1"/>
                </a:solidFill>
              </a:rPr>
              <a:t>Tahapan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penyusunan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Pada </a:t>
            </a:r>
            <a:r>
              <a:rPr lang="en-US" sz="2400" dirty="0" err="1">
                <a:solidFill>
                  <a:schemeClr val="tx1"/>
                </a:solidFill>
              </a:rPr>
              <a:t>dasarnya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dibuat</a:t>
            </a:r>
            <a:r>
              <a:rPr lang="en-US" sz="2400" dirty="0">
                <a:solidFill>
                  <a:schemeClr val="tx1"/>
                </a:solidFill>
              </a:rPr>
              <a:t> oleh 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mereka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membuatnya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demikian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dibuat</a:t>
            </a:r>
            <a:r>
              <a:rPr lang="en-US" sz="2400" dirty="0">
                <a:solidFill>
                  <a:schemeClr val="tx1"/>
                </a:solidFill>
              </a:rPr>
              <a:t> oleh para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disamakan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ID" sz="2400" dirty="0">
                <a:solidFill>
                  <a:schemeClr val="tx1"/>
                </a:solidFill>
              </a:rPr>
              <a:t>Teknik </a:t>
            </a:r>
            <a:r>
              <a:rPr lang="en-ID" sz="2400" dirty="0" err="1">
                <a:solidFill>
                  <a:schemeClr val="tx1"/>
                </a:solidFill>
              </a:rPr>
              <a:t>pembuatan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melibatkan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penggunaan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bahasa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tepat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struktur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sistematis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pemilihan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istilah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ambigu</a:t>
            </a:r>
            <a:r>
              <a:rPr lang="en-ID" sz="24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baik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harus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memuat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elemen-elemen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esensial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seperti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identitas</a:t>
            </a:r>
            <a:r>
              <a:rPr lang="en-ID" sz="2400" dirty="0">
                <a:solidFill>
                  <a:schemeClr val="tx1"/>
                </a:solidFill>
              </a:rPr>
              <a:t> para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objek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hak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kewajiban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serta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sanksi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jika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pelanggaran</a:t>
            </a:r>
            <a:r>
              <a:rPr lang="en-ID" sz="2400" dirty="0">
                <a:solidFill>
                  <a:schemeClr val="tx1"/>
                </a:solidFill>
              </a:rPr>
              <a:t>.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798657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BFD3CC4-1248-4A7B-E95A-4CF1C43D2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9672" y="1340768"/>
            <a:ext cx="6400800" cy="17526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THANK YOU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2016690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7FE54D9-4A89-FA3A-639F-FA042301B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96944" cy="4730080"/>
          </a:xfrm>
        </p:spPr>
        <p:txBody>
          <a:bodyPr>
            <a:normAutofit/>
          </a:bodyPr>
          <a:lstStyle/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Di </a:t>
            </a:r>
            <a:r>
              <a:rPr lang="en-ID" dirty="0" err="1">
                <a:solidFill>
                  <a:schemeClr val="tx1"/>
                </a:solidFill>
              </a:rPr>
              <a:t>samping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itu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kejelasan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menguraikan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setiap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</a:t>
            </a:r>
            <a:r>
              <a:rPr lang="en-ID" dirty="0">
                <a:solidFill>
                  <a:schemeClr val="tx1"/>
                </a:solidFill>
              </a:rPr>
              <a:t> sangat </a:t>
            </a:r>
            <a:r>
              <a:rPr lang="en-ID" dirty="0" err="1">
                <a:solidFill>
                  <a:schemeClr val="tx1"/>
                </a:solidFill>
              </a:rPr>
              <a:t>penting</a:t>
            </a:r>
            <a:r>
              <a:rPr lang="en-ID" dirty="0">
                <a:solidFill>
                  <a:schemeClr val="tx1"/>
                </a:solidFill>
              </a:rPr>
              <a:t> agar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dipahami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menimbulkan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interpretasi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ganda</a:t>
            </a:r>
            <a:r>
              <a:rPr lang="en-ID" dirty="0">
                <a:solidFill>
                  <a:schemeClr val="tx1"/>
                </a:solidFill>
              </a:rPr>
              <a:t>. Teknik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sangat </a:t>
            </a:r>
            <a:r>
              <a:rPr lang="en-ID" dirty="0" err="1">
                <a:solidFill>
                  <a:schemeClr val="tx1"/>
                </a:solidFill>
              </a:rPr>
              <a:t>penting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agar </a:t>
            </a:r>
            <a:r>
              <a:rPr lang="en-ID" dirty="0" err="1">
                <a:solidFill>
                  <a:schemeClr val="tx1"/>
                </a:solidFill>
              </a:rPr>
              <a:t>terhindar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kesalahpahaman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berpotensi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memicu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konflik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gugatan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844954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4749E8D4-48C3-8C24-E4BE-592692771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892480" cy="4874096"/>
          </a:xfrm>
        </p:spPr>
        <p:txBody>
          <a:bodyPr>
            <a:normAutofit/>
          </a:bodyPr>
          <a:lstStyle/>
          <a:p>
            <a:pPr algn="just"/>
            <a:r>
              <a:rPr lang="en-ID" sz="2400" dirty="0" err="1">
                <a:solidFill>
                  <a:schemeClr val="tx1"/>
                </a:solidFill>
              </a:rPr>
              <a:t>Namun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praktiknya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beberapa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kesalahan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sering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pembuatan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seperti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kurangnya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kejelasan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klausul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tertentu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penggunaan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bahasa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ambigu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serta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kelalaian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mencantumkan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syarat</a:t>
            </a:r>
            <a:r>
              <a:rPr lang="en-ID" sz="2400" dirty="0">
                <a:solidFill>
                  <a:schemeClr val="tx1"/>
                </a:solidFill>
              </a:rPr>
              <a:t>- </a:t>
            </a:r>
            <a:r>
              <a:rPr lang="en-ID" sz="2400" dirty="0" err="1">
                <a:solidFill>
                  <a:schemeClr val="tx1"/>
                </a:solidFill>
              </a:rPr>
              <a:t>syarat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penting</a:t>
            </a:r>
            <a:r>
              <a:rPr lang="en-ID" sz="24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Kesalahan-kesalahan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dapat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menimbulkan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masalah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serius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terutama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ketika</a:t>
            </a:r>
            <a:r>
              <a:rPr lang="en-ID" sz="2400" dirty="0">
                <a:solidFill>
                  <a:schemeClr val="tx1"/>
                </a:solidFill>
              </a:rPr>
              <a:t> salah </a:t>
            </a:r>
            <a:r>
              <a:rPr lang="en-ID" sz="2400" dirty="0" err="1">
                <a:solidFill>
                  <a:schemeClr val="tx1"/>
                </a:solidFill>
              </a:rPr>
              <a:t>satu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merasa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dirugikan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terdapat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perselisihan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mengenai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penafsiran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. Oleh </a:t>
            </a:r>
            <a:r>
              <a:rPr lang="en-ID" sz="2400" dirty="0" err="1">
                <a:solidFill>
                  <a:schemeClr val="tx1"/>
                </a:solidFill>
              </a:rPr>
              <a:t>karena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itu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penting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pembuat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memahami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teknik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penulisan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pemeriksaan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ulang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sebelum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kontrak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ditandatangani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34717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0F44377-E352-2C7F-D70F-FAB988B59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424936" cy="4680520"/>
          </a:xfrm>
        </p:spPr>
        <p:txBody>
          <a:bodyPr>
            <a:normAutofit/>
          </a:bodyPr>
          <a:lstStyle/>
          <a:p>
            <a:pPr algn="just"/>
            <a:r>
              <a:rPr lang="en-ID" dirty="0">
                <a:solidFill>
                  <a:schemeClr val="tx1"/>
                </a:solidFill>
              </a:rPr>
              <a:t>Dalam </a:t>
            </a:r>
            <a:r>
              <a:rPr lang="en-ID" dirty="0" err="1">
                <a:solidFill>
                  <a:schemeClr val="tx1"/>
                </a:solidFill>
              </a:rPr>
              <a:t>pembuatan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pemahaman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baik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teori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teknik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dihindari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merupakan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langkah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krusial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menghasilkan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efektif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melindungi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hak-hak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terkait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mempelajari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aspek-aspek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terlibat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dasar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kuat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sah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mata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tetapi</a:t>
            </a:r>
            <a:r>
              <a:rPr lang="en-ID" dirty="0">
                <a:solidFill>
                  <a:schemeClr val="tx1"/>
                </a:solidFill>
              </a:rPr>
              <a:t> juga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tujuan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kepentingan</a:t>
            </a:r>
            <a:r>
              <a:rPr lang="en-ID" dirty="0">
                <a:solidFill>
                  <a:schemeClr val="tx1"/>
                </a:solidFill>
              </a:rPr>
              <a:t> masing-masing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464481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F6B219B-28B3-C858-114D-65633BE1B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51621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/>
              <a:t>B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Tahapan-Tahapan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Tahapan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 oleh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sebelum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terbentuk</a:t>
            </a:r>
            <a:r>
              <a:rPr lang="en-ID" dirty="0">
                <a:solidFill>
                  <a:schemeClr val="tx1"/>
                </a:solidFill>
              </a:rPr>
              <a:t>.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bernegoisasi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mengenai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kepentingan</a:t>
            </a:r>
            <a:r>
              <a:rPr lang="en-ID" dirty="0">
                <a:solidFill>
                  <a:schemeClr val="tx1"/>
                </a:solidFill>
              </a:rPr>
              <a:t> masing-masing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kemudian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pertukaran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hubungan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kontraktual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b="1" dirty="0">
                <a:solidFill>
                  <a:srgbClr val="C00000"/>
                </a:solidFill>
              </a:rPr>
              <a:t>Ex: MOU </a:t>
            </a:r>
            <a:r>
              <a:rPr lang="en-ID" i="1" dirty="0">
                <a:solidFill>
                  <a:srgbClr val="C00000"/>
                </a:solidFill>
              </a:rPr>
              <a:t>Memorandum of understanding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Pembentukan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(Contractual): Pada </a:t>
            </a:r>
            <a:r>
              <a:rPr lang="en-ID" dirty="0" err="1">
                <a:solidFill>
                  <a:schemeClr val="tx1"/>
                </a:solidFill>
              </a:rPr>
              <a:t>tahap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hubungan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kontraktual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diantara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Post Contractual (</a:t>
            </a:r>
            <a:r>
              <a:rPr lang="en-ID" dirty="0" err="1">
                <a:solidFill>
                  <a:schemeClr val="tx1"/>
                </a:solidFill>
              </a:rPr>
              <a:t>Pelaksanaan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) : </a:t>
            </a:r>
            <a:r>
              <a:rPr lang="en-ID" dirty="0" err="1">
                <a:solidFill>
                  <a:schemeClr val="tx1"/>
                </a:solidFill>
              </a:rPr>
              <a:t>ahap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merupakan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pelaksanaan</a:t>
            </a:r>
            <a:r>
              <a:rPr lang="en-ID" dirty="0">
                <a:solidFill>
                  <a:schemeClr val="tx1"/>
                </a:solidFill>
              </a:rPr>
              <a:t> (performance) </a:t>
            </a:r>
            <a:r>
              <a:rPr lang="en-ID" dirty="0" err="1">
                <a:solidFill>
                  <a:schemeClr val="tx1"/>
                </a:solidFill>
              </a:rPr>
              <a:t>pertukaran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hak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kewajiban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berdasarkan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kesepakatan</a:t>
            </a:r>
            <a:r>
              <a:rPr lang="en-ID" dirty="0">
                <a:solidFill>
                  <a:schemeClr val="tx1"/>
                </a:solidFill>
              </a:rPr>
              <a:t>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Tahap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juga </a:t>
            </a:r>
            <a:r>
              <a:rPr lang="en-ID" dirty="0" err="1">
                <a:solidFill>
                  <a:schemeClr val="tx1"/>
                </a:solidFill>
              </a:rPr>
              <a:t>disebut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istilah</a:t>
            </a:r>
            <a:r>
              <a:rPr lang="en-ID" dirty="0">
                <a:solidFill>
                  <a:schemeClr val="tx1"/>
                </a:solidFill>
              </a:rPr>
              <a:t> post-contractual phase.</a:t>
            </a:r>
          </a:p>
          <a:p>
            <a:pPr marL="514350" indent="-514350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9298430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42DB9C4-9042-7ACF-091E-F9BD195F04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964488" cy="5018112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tahap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Pemahaman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dirancang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Penguasaan</a:t>
            </a:r>
            <a:r>
              <a:rPr lang="en-US" dirty="0">
                <a:solidFill>
                  <a:schemeClr val="tx1"/>
                </a:solidFill>
              </a:rPr>
              <a:t> Bahasa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Kemampuan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bernegoisasi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nantinya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dituangkan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39567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5A69205-7E48-327C-C11C-79E2A2DC06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8820472" cy="5976664"/>
          </a:xfrm>
        </p:spPr>
        <p:txBody>
          <a:bodyPr>
            <a:normAutofit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Penyusunan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Kerangka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Sistematis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lengkap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kerangka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sistematis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lengkap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memudahkan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masing-masing yang </a:t>
            </a:r>
            <a:r>
              <a:rPr lang="en-US" dirty="0" err="1">
                <a:solidFill>
                  <a:schemeClr val="tx1"/>
                </a:solidFill>
              </a:rPr>
              <a:t>dituangkan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One clause one concept </a:t>
            </a:r>
            <a:r>
              <a:rPr lang="en-ID" dirty="0">
                <a:solidFill>
                  <a:schemeClr val="tx1"/>
                </a:solidFill>
              </a:rPr>
              <a:t>: Pada </a:t>
            </a:r>
            <a:r>
              <a:rPr lang="en-ID" dirty="0" err="1">
                <a:solidFill>
                  <a:schemeClr val="tx1"/>
                </a:solidFill>
              </a:rPr>
              <a:t>setiap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dibuat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memiliki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konsep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menerapkan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prinsip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dipahami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baik</a:t>
            </a:r>
            <a:r>
              <a:rPr lang="en-ID" dirty="0">
                <a:solidFill>
                  <a:schemeClr val="tx1"/>
                </a:solidFill>
              </a:rPr>
              <a:t> oleh para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maupun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misalnya</a:t>
            </a:r>
            <a:r>
              <a:rPr lang="en-ID" dirty="0">
                <a:solidFill>
                  <a:schemeClr val="tx1"/>
                </a:solidFill>
              </a:rPr>
              <a:t> hakim.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Judul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setiap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klausula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Pemberian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judul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setiap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klausula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memudahkan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menelusuri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dimaksud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17829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83118ED-C154-1445-2F26-B0059EED6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640960" cy="6048672"/>
          </a:xfrm>
        </p:spPr>
        <p:txBody>
          <a:bodyPr/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Menerapkan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3P (</a:t>
            </a:r>
            <a:r>
              <a:rPr lang="en-US" i="1" dirty="0">
                <a:solidFill>
                  <a:schemeClr val="tx1"/>
                </a:solidFill>
              </a:rPr>
              <a:t>predict, provide, protect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i="1" dirty="0">
                <a:solidFill>
                  <a:schemeClr val="tx1"/>
                </a:solidFill>
              </a:rPr>
              <a:t>: 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Adanya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prediksi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atas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kemungkinan-kemungkinan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yang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terjadi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pelaksanaan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kontrak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,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akan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lebih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mudah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mengantisipasinya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dengan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menyediakan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klausula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klausula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yang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mengatur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apabila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kemungkinan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tersebut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terjadi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.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Klausula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yang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dibuat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tersebut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juga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ditujukan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untuk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melindungi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kepentingan</a:t>
            </a:r>
            <a:r>
              <a:rPr lang="en-ID" b="0" i="0" dirty="0">
                <a:solidFill>
                  <a:schemeClr val="tx1"/>
                </a:solidFill>
                <a:effectLst/>
                <a:latin typeface="Inter"/>
              </a:rPr>
              <a:t> para </a:t>
            </a:r>
            <a:r>
              <a:rPr lang="en-ID" b="0" i="0" dirty="0" err="1">
                <a:solidFill>
                  <a:schemeClr val="tx1"/>
                </a:solidFill>
                <a:effectLst/>
                <a:latin typeface="Inter"/>
              </a:rPr>
              <a:t>pihak</a:t>
            </a:r>
            <a:r>
              <a:rPr lang="en-ID" dirty="0">
                <a:solidFill>
                  <a:schemeClr val="tx1"/>
                </a:solidFill>
                <a:latin typeface="Inter"/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  <a:latin typeface="Inter"/>
            </a:endParaRPr>
          </a:p>
          <a:p>
            <a:pPr algn="just"/>
            <a:r>
              <a:rPr lang="en-ID" dirty="0">
                <a:solidFill>
                  <a:schemeClr val="tx1"/>
                </a:solidFill>
                <a:latin typeface="Inter"/>
              </a:rPr>
              <a:t>5.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Klausula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penunjang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bagian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akhir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: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Penempatan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klausula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penunjang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setelah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klausula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pokok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menujukkan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nahwa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penyusunan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dilakukan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Inter"/>
              </a:rPr>
              <a:t>sistematis</a:t>
            </a:r>
            <a:r>
              <a:rPr lang="en-ID" dirty="0">
                <a:solidFill>
                  <a:schemeClr val="tx1"/>
                </a:solidFill>
                <a:latin typeface="Inter"/>
              </a:rPr>
              <a:t>.</a:t>
            </a:r>
          </a:p>
          <a:p>
            <a:pPr algn="just"/>
            <a:endParaRPr lang="en-ID" dirty="0">
              <a:solidFill>
                <a:schemeClr val="tx1"/>
              </a:solidFill>
              <a:latin typeface="Inter"/>
            </a:endParaRPr>
          </a:p>
          <a:p>
            <a:pPr algn="just"/>
            <a:r>
              <a:rPr lang="en-ID" dirty="0">
                <a:solidFill>
                  <a:schemeClr val="tx1"/>
                </a:solidFill>
                <a:latin typeface="Inter"/>
              </a:rPr>
              <a:t> </a:t>
            </a:r>
          </a:p>
          <a:p>
            <a:endParaRPr lang="en-ID" b="0" i="0" dirty="0">
              <a:solidFill>
                <a:srgbClr val="2B4156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32743675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6748</TotalTime>
  <Words>1254</Words>
  <Application>Microsoft Office PowerPoint</Application>
  <PresentationFormat>On-screen Show (4:3)</PresentationFormat>
  <Paragraphs>70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</vt:lpstr>
      <vt:lpstr>Inter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510</cp:revision>
  <cp:lastPrinted>2017-08-29T02:54:51Z</cp:lastPrinted>
  <dcterms:created xsi:type="dcterms:W3CDTF">2010-04-18T12:06:30Z</dcterms:created>
  <dcterms:modified xsi:type="dcterms:W3CDTF">2025-04-16T08:01:15Z</dcterms:modified>
</cp:coreProperties>
</file>