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doc" ContentType="application/msword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sldIdLst>
    <p:sldId id="276" r:id="rId2"/>
    <p:sldId id="256" r:id="rId3"/>
    <p:sldId id="284" r:id="rId4"/>
    <p:sldId id="285" r:id="rId5"/>
    <p:sldId id="286" r:id="rId6"/>
    <p:sldId id="287" r:id="rId7"/>
    <p:sldId id="288" r:id="rId8"/>
    <p:sldId id="257" r:id="rId9"/>
    <p:sldId id="289" r:id="rId10"/>
    <p:sldId id="290" r:id="rId11"/>
    <p:sldId id="291" r:id="rId12"/>
    <p:sldId id="292" r:id="rId13"/>
    <p:sldId id="293" r:id="rId14"/>
    <p:sldId id="272" r:id="rId15"/>
    <p:sldId id="273" r:id="rId16"/>
    <p:sldId id="274" r:id="rId17"/>
    <p:sldId id="275" r:id="rId1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40C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096" y="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94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/>
          <p:cNvSpPr>
            <a:spLocks/>
          </p:cNvSpPr>
          <p:nvPr/>
        </p:nvSpPr>
        <p:spPr bwMode="gray">
          <a:xfrm>
            <a:off x="690563" y="3340100"/>
            <a:ext cx="7653337" cy="485775"/>
          </a:xfrm>
          <a:custGeom>
            <a:avLst/>
            <a:gdLst>
              <a:gd name="T0" fmla="*/ 163 w 4128"/>
              <a:gd name="T1" fmla="*/ 200 h 479"/>
              <a:gd name="T2" fmla="*/ 4128 w 4128"/>
              <a:gd name="T3" fmla="*/ 200 h 479"/>
              <a:gd name="T4" fmla="*/ 4128 w 4128"/>
              <a:gd name="T5" fmla="*/ 429 h 479"/>
              <a:gd name="T6" fmla="*/ 0 w 4128"/>
              <a:gd name="T7" fmla="*/ 441 h 479"/>
              <a:gd name="T8" fmla="*/ 163 w 4128"/>
              <a:gd name="T9" fmla="*/ 200 h 47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4128" h="479">
                <a:moveTo>
                  <a:pt x="163" y="200"/>
                </a:moveTo>
                <a:cubicBezTo>
                  <a:pt x="163" y="200"/>
                  <a:pt x="2054" y="0"/>
                  <a:pt x="4128" y="200"/>
                </a:cubicBezTo>
                <a:cubicBezTo>
                  <a:pt x="4128" y="200"/>
                  <a:pt x="4128" y="314"/>
                  <a:pt x="4128" y="429"/>
                </a:cubicBezTo>
                <a:cubicBezTo>
                  <a:pt x="2371" y="200"/>
                  <a:pt x="688" y="479"/>
                  <a:pt x="0" y="441"/>
                </a:cubicBezTo>
                <a:lnTo>
                  <a:pt x="163" y="200"/>
                </a:lnTo>
                <a:close/>
              </a:path>
            </a:pathLst>
          </a:custGeom>
          <a:solidFill>
            <a:schemeClr val="hlink">
              <a:alpha val="5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0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Monotype Sort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C61B2053-8CF9-426F-89AF-058A6FCDBEA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578963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9D696FFC-DD69-4800-A806-1F4FF0E6EC1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578963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xmlns="" id="{0FB6C623-454F-44A7-B228-AE7E33A4F98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578963"/>
                </a:solidFill>
              </a:defRPr>
            </a:lvl1pPr>
          </a:lstStyle>
          <a:p>
            <a:fld id="{55CFA418-2496-44C6-8F29-417308C19DE0}" type="slidenum">
              <a:rPr lang="en-US" altLang="id-ID"/>
              <a:pPr/>
              <a:t>‹#›</a:t>
            </a:fld>
            <a:endParaRPr lang="en-US" altLang="id-ID"/>
          </a:p>
        </p:txBody>
      </p:sp>
    </p:spTree>
    <p:extLst>
      <p:ext uri="{BB962C8B-B14F-4D97-AF65-F5344CB8AC3E}">
        <p14:creationId xmlns:p14="http://schemas.microsoft.com/office/powerpoint/2010/main" val="12768830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8283F2AE-5CA3-46E2-AF9B-12F6BE441E0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60E8DFEB-7B4C-4764-93D6-DA7D805EA60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740E9955-2D0D-435F-A7CA-98A3DAB04F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6A6583-C19A-4C3B-A2F7-F649780CE6D2}" type="slidenum">
              <a:rPr lang="en-US" altLang="id-ID"/>
              <a:pPr/>
              <a:t>‹#›</a:t>
            </a:fld>
            <a:endParaRPr lang="en-US" altLang="id-ID"/>
          </a:p>
        </p:txBody>
      </p:sp>
    </p:spTree>
    <p:extLst>
      <p:ext uri="{BB962C8B-B14F-4D97-AF65-F5344CB8AC3E}">
        <p14:creationId xmlns:p14="http://schemas.microsoft.com/office/powerpoint/2010/main" val="3530668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5638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8283F2AE-5CA3-46E2-AF9B-12F6BE441E0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60E8DFEB-7B4C-4764-93D6-DA7D805EA60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740E9955-2D0D-435F-A7CA-98A3DAB04F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BAC7408-2EC0-4F69-B8ED-26446A707992}" type="slidenum">
              <a:rPr lang="en-US" altLang="id-ID"/>
              <a:pPr/>
              <a:t>‹#›</a:t>
            </a:fld>
            <a:endParaRPr lang="en-US" altLang="id-ID"/>
          </a:p>
        </p:txBody>
      </p:sp>
    </p:spTree>
    <p:extLst>
      <p:ext uri="{BB962C8B-B14F-4D97-AF65-F5344CB8AC3E}">
        <p14:creationId xmlns:p14="http://schemas.microsoft.com/office/powerpoint/2010/main" val="9421032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8283F2AE-5CA3-46E2-AF9B-12F6BE441E0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60E8DFEB-7B4C-4764-93D6-DA7D805EA60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740E9955-2D0D-435F-A7CA-98A3DAB04F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92B1EF5-2831-4CAE-AF87-09354F3FE42F}" type="slidenum">
              <a:rPr lang="en-US" altLang="id-ID"/>
              <a:pPr/>
              <a:t>‹#›</a:t>
            </a:fld>
            <a:endParaRPr lang="en-US" altLang="id-ID"/>
          </a:p>
        </p:txBody>
      </p:sp>
    </p:spTree>
    <p:extLst>
      <p:ext uri="{BB962C8B-B14F-4D97-AF65-F5344CB8AC3E}">
        <p14:creationId xmlns:p14="http://schemas.microsoft.com/office/powerpoint/2010/main" val="3142722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8283F2AE-5CA3-46E2-AF9B-12F6BE441E0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60E8DFEB-7B4C-4764-93D6-DA7D805EA60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740E9955-2D0D-435F-A7CA-98A3DAB04F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E9E8C26-9B7D-4435-9DFA-141A2AE99070}" type="slidenum">
              <a:rPr lang="en-US" altLang="id-ID"/>
              <a:pPr/>
              <a:t>‹#›</a:t>
            </a:fld>
            <a:endParaRPr lang="en-US" altLang="id-ID"/>
          </a:p>
        </p:txBody>
      </p:sp>
    </p:spTree>
    <p:extLst>
      <p:ext uri="{BB962C8B-B14F-4D97-AF65-F5344CB8AC3E}">
        <p14:creationId xmlns:p14="http://schemas.microsoft.com/office/powerpoint/2010/main" val="2515580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8283F2AE-5CA3-46E2-AF9B-12F6BE441E0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60E8DFEB-7B4C-4764-93D6-DA7D805EA60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740E9955-2D0D-435F-A7CA-98A3DAB04F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971283B-546E-4A02-9EDB-B197146EC037}" type="slidenum">
              <a:rPr lang="en-US" altLang="id-ID"/>
              <a:pPr/>
              <a:t>‹#›</a:t>
            </a:fld>
            <a:endParaRPr lang="en-US" altLang="id-ID"/>
          </a:p>
        </p:txBody>
      </p:sp>
    </p:spTree>
    <p:extLst>
      <p:ext uri="{BB962C8B-B14F-4D97-AF65-F5344CB8AC3E}">
        <p14:creationId xmlns:p14="http://schemas.microsoft.com/office/powerpoint/2010/main" val="4067928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xmlns="" id="{8283F2AE-5CA3-46E2-AF9B-12F6BE441E0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xmlns="" id="{60E8DFEB-7B4C-4764-93D6-DA7D805EA60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xmlns="" id="{740E9955-2D0D-435F-A7CA-98A3DAB04F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17AF021-195E-423E-B5E6-C26648F91E2C}" type="slidenum">
              <a:rPr lang="en-US" altLang="id-ID"/>
              <a:pPr/>
              <a:t>‹#›</a:t>
            </a:fld>
            <a:endParaRPr lang="en-US" altLang="id-ID"/>
          </a:p>
        </p:txBody>
      </p:sp>
    </p:spTree>
    <p:extLst>
      <p:ext uri="{BB962C8B-B14F-4D97-AF65-F5344CB8AC3E}">
        <p14:creationId xmlns:p14="http://schemas.microsoft.com/office/powerpoint/2010/main" val="2392200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xmlns="" id="{8283F2AE-5CA3-46E2-AF9B-12F6BE441E0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xmlns="" id="{60E8DFEB-7B4C-4764-93D6-DA7D805EA60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xmlns="" id="{740E9955-2D0D-435F-A7CA-98A3DAB04F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88C0808-7077-4139-BF9B-F9DEDE5F5A8B}" type="slidenum">
              <a:rPr lang="en-US" altLang="id-ID"/>
              <a:pPr/>
              <a:t>‹#›</a:t>
            </a:fld>
            <a:endParaRPr lang="en-US" altLang="id-ID"/>
          </a:p>
        </p:txBody>
      </p:sp>
    </p:spTree>
    <p:extLst>
      <p:ext uri="{BB962C8B-B14F-4D97-AF65-F5344CB8AC3E}">
        <p14:creationId xmlns:p14="http://schemas.microsoft.com/office/powerpoint/2010/main" val="29131620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xmlns="" id="{8283F2AE-5CA3-46E2-AF9B-12F6BE441E0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xmlns="" id="{60E8DFEB-7B4C-4764-93D6-DA7D805EA60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xmlns="" id="{740E9955-2D0D-435F-A7CA-98A3DAB04F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B093D1F-A913-4B88-A41C-8179047A34E8}" type="slidenum">
              <a:rPr lang="en-US" altLang="id-ID"/>
              <a:pPr/>
              <a:t>‹#›</a:t>
            </a:fld>
            <a:endParaRPr lang="en-US" altLang="id-ID"/>
          </a:p>
        </p:txBody>
      </p:sp>
    </p:spTree>
    <p:extLst>
      <p:ext uri="{BB962C8B-B14F-4D97-AF65-F5344CB8AC3E}">
        <p14:creationId xmlns:p14="http://schemas.microsoft.com/office/powerpoint/2010/main" val="45639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8283F2AE-5CA3-46E2-AF9B-12F6BE441E0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60E8DFEB-7B4C-4764-93D6-DA7D805EA60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740E9955-2D0D-435F-A7CA-98A3DAB04F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BD44CC-68D4-41F7-A5C0-3827BC26D9AE}" type="slidenum">
              <a:rPr lang="en-US" altLang="id-ID"/>
              <a:pPr/>
              <a:t>‹#›</a:t>
            </a:fld>
            <a:endParaRPr lang="en-US" altLang="id-ID"/>
          </a:p>
        </p:txBody>
      </p:sp>
    </p:spTree>
    <p:extLst>
      <p:ext uri="{BB962C8B-B14F-4D97-AF65-F5344CB8AC3E}">
        <p14:creationId xmlns:p14="http://schemas.microsoft.com/office/powerpoint/2010/main" val="1166916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8283F2AE-5CA3-46E2-AF9B-12F6BE441E0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60E8DFEB-7B4C-4764-93D6-DA7D805EA60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740E9955-2D0D-435F-A7CA-98A3DAB04F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A4094E-2B0F-4F4C-88B1-D1DE30CFC389}" type="slidenum">
              <a:rPr lang="en-US" altLang="id-ID"/>
              <a:pPr/>
              <a:t>‹#›</a:t>
            </a:fld>
            <a:endParaRPr lang="en-US" altLang="id-ID"/>
          </a:p>
        </p:txBody>
      </p:sp>
    </p:spTree>
    <p:extLst>
      <p:ext uri="{BB962C8B-B14F-4D97-AF65-F5344CB8AC3E}">
        <p14:creationId xmlns:p14="http://schemas.microsoft.com/office/powerpoint/2010/main" val="2444805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id-ID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id-ID" smtClean="0"/>
              <a:t>Click to edit Master text styles</a:t>
            </a:r>
          </a:p>
          <a:p>
            <a:pPr lvl="1"/>
            <a:r>
              <a:rPr lang="en-US" altLang="id-ID" smtClean="0"/>
              <a:t>Second level</a:t>
            </a:r>
          </a:p>
          <a:p>
            <a:pPr lvl="2"/>
            <a:r>
              <a:rPr lang="en-US" altLang="id-ID" smtClean="0"/>
              <a:t>Third level</a:t>
            </a:r>
          </a:p>
          <a:p>
            <a:pPr lvl="3"/>
            <a:r>
              <a:rPr lang="en-US" altLang="id-ID" smtClean="0"/>
              <a:t>Fourth level</a:t>
            </a:r>
          </a:p>
          <a:p>
            <a:pPr lvl="4"/>
            <a:r>
              <a:rPr lang="en-US" altLang="id-ID" smtClean="0"/>
              <a:t>Fifth level</a:t>
            </a:r>
          </a:p>
        </p:txBody>
      </p:sp>
      <p:sp>
        <p:nvSpPr>
          <p:cNvPr id="20484" name="Rectangle 4">
            <a:extLst>
              <a:ext uri="{FF2B5EF4-FFF2-40B4-BE49-F238E27FC236}">
                <a16:creationId xmlns:a16="http://schemas.microsoft.com/office/drawing/2014/main" xmlns="" id="{8283F2AE-5CA3-46E2-AF9B-12F6BE441E0C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485" name="Rectangle 5">
            <a:extLst>
              <a:ext uri="{FF2B5EF4-FFF2-40B4-BE49-F238E27FC236}">
                <a16:creationId xmlns:a16="http://schemas.microsoft.com/office/drawing/2014/main" xmlns="" id="{60E8DFEB-7B4C-4764-93D6-DA7D805EA60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486" name="Rectangle 6">
            <a:extLst>
              <a:ext uri="{FF2B5EF4-FFF2-40B4-BE49-F238E27FC236}">
                <a16:creationId xmlns:a16="http://schemas.microsoft.com/office/drawing/2014/main" xmlns="" id="{740E9955-2D0D-435F-A7CA-98A3DAB04FE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>
                <a:solidFill>
                  <a:schemeClr val="bg2"/>
                </a:solidFill>
              </a:defRPr>
            </a:lvl1pPr>
          </a:lstStyle>
          <a:p>
            <a:fld id="{601B87B4-2EA7-4299-9D1D-B5287A83E158}" type="slidenum">
              <a:rPr lang="en-US" altLang="id-ID"/>
              <a:pPr/>
              <a:t>‹#›</a:t>
            </a:fld>
            <a:endParaRPr lang="en-US" alt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Monotype Sorts" pitchFamily="2" charset="2"/>
        <a:buChar char="§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50000"/>
        <a:buFont typeface="Monotype Sorts" pitchFamily="2" charset="2"/>
        <a:buChar char="l"/>
        <a:defRPr kumimoji="1"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Document1.doc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 noChangeArrowheads="1"/>
          </p:cNvSpPr>
          <p:nvPr>
            <p:ph type="title"/>
          </p:nvPr>
        </p:nvSpPr>
        <p:spPr>
          <a:xfrm>
            <a:off x="381000" y="4495800"/>
            <a:ext cx="7772400" cy="1143000"/>
          </a:xfrm>
        </p:spPr>
        <p:txBody>
          <a:bodyPr/>
          <a:lstStyle/>
          <a:p>
            <a:r>
              <a:rPr lang="en-US" b="1" dirty="0" smtClean="0">
                <a:solidFill>
                  <a:srgbClr val="002060"/>
                </a:solidFill>
              </a:rPr>
              <a:t>ETIKA DAN TANGGUNG JAWAB SOSIAL</a:t>
            </a:r>
            <a:r>
              <a:rPr lang="id-ID" b="1" dirty="0" smtClean="0"/>
              <a:t/>
            </a:r>
            <a:br>
              <a:rPr lang="id-ID" b="1" dirty="0" smtClean="0"/>
            </a:br>
            <a:r>
              <a:rPr lang="id-ID" dirty="0" smtClean="0"/>
              <a:t/>
            </a:r>
            <a:br>
              <a:rPr lang="id-ID" dirty="0" smtClean="0"/>
            </a:br>
            <a:r>
              <a:rPr lang="id-ID" sz="2800" dirty="0" smtClean="0"/>
              <a:t/>
            </a:r>
            <a:br>
              <a:rPr lang="id-ID" sz="2800" dirty="0" smtClean="0"/>
            </a:br>
            <a:r>
              <a:rPr lang="id-ID" sz="2800" dirty="0" smtClean="0">
                <a:solidFill>
                  <a:srgbClr val="002060"/>
                </a:solidFill>
              </a:rPr>
              <a:t>Pengantar </a:t>
            </a:r>
            <a:r>
              <a:rPr lang="en-US" sz="2800" dirty="0" err="1" smtClean="0">
                <a:solidFill>
                  <a:srgbClr val="002060"/>
                </a:solidFill>
              </a:rPr>
              <a:t>Ilmu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id-ID" sz="2800" dirty="0" smtClean="0">
                <a:solidFill>
                  <a:srgbClr val="002060"/>
                </a:solidFill>
              </a:rPr>
              <a:t>Manajemen</a:t>
            </a:r>
            <a:r>
              <a:rPr lang="en-US" sz="2800" dirty="0" smtClean="0">
                <a:solidFill>
                  <a:srgbClr val="002060"/>
                </a:solidFill>
              </a:rPr>
              <a:t/>
            </a:r>
            <a:br>
              <a:rPr lang="en-US" sz="2800" dirty="0" smtClean="0">
                <a:solidFill>
                  <a:srgbClr val="002060"/>
                </a:solidFill>
              </a:rPr>
            </a:br>
            <a:r>
              <a:rPr lang="en-US" sz="1800" dirty="0" smtClean="0">
                <a:solidFill>
                  <a:srgbClr val="002060"/>
                </a:solidFill>
              </a:rPr>
              <a:t>17 </a:t>
            </a:r>
            <a:r>
              <a:rPr lang="en-US" sz="1800" dirty="0" err="1" smtClean="0">
                <a:solidFill>
                  <a:srgbClr val="002060"/>
                </a:solidFill>
              </a:rPr>
              <a:t>Oktober</a:t>
            </a:r>
            <a:r>
              <a:rPr lang="en-US" sz="1800" dirty="0" smtClean="0">
                <a:solidFill>
                  <a:srgbClr val="002060"/>
                </a:solidFill>
              </a:rPr>
              <a:t> 2022</a:t>
            </a:r>
            <a:endParaRPr lang="id-ID" sz="1800" dirty="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76200"/>
            <a:ext cx="8686800" cy="990600"/>
          </a:xfrm>
        </p:spPr>
        <p:txBody>
          <a:bodyPr/>
          <a:lstStyle/>
          <a:p>
            <a:r>
              <a:rPr kumimoji="0" lang="en-US" sz="2800" b="1" i="0" u="none" strike="noStrike" kern="1200" cap="none" spc="0" normalizeH="0" baseline="0" noProof="0" dirty="0" smtClean="0">
                <a:ln w="6350">
                  <a:solidFill>
                    <a:srgbClr val="FF388C">
                      <a:shade val="43000"/>
                    </a:srgbClr>
                  </a:solidFill>
                </a:ln>
                <a:solidFill>
                  <a:srgbClr val="FF388C">
                    <a:tint val="83000"/>
                    <a:satMod val="150000"/>
                  </a:srgb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Century Gothic"/>
                <a:ea typeface="+mj-ea"/>
                <a:cs typeface="+mj-cs"/>
              </a:rPr>
              <a:t>STRATEGI PENGELOLAAN TANGGUNG JAWAB SOSIAL</a:t>
            </a:r>
            <a:endParaRPr lang="en-US" sz="3200" dirty="0"/>
          </a:p>
        </p:txBody>
      </p:sp>
      <p:pic>
        <p:nvPicPr>
          <p:cNvPr id="4" name="Content Placeholder 3" descr="dykaandrian.blogspot.36.jpg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800" y="1219200"/>
            <a:ext cx="8686800" cy="563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2940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28600"/>
            <a:ext cx="8382000" cy="4114800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accent1">
                    <a:lumMod val="50000"/>
                  </a:schemeClr>
                </a:solidFill>
              </a:rPr>
              <a:t>Strategi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1">
                    <a:lumMod val="50000"/>
                  </a:schemeClr>
                </a:solidFill>
              </a:rPr>
              <a:t>Reaktif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</a:rPr>
              <a:t> (Reactive Social Responsibility Strategy)</a:t>
            </a:r>
          </a:p>
          <a:p>
            <a:pPr marL="0" indent="0" algn="just">
              <a:buNone/>
            </a:pPr>
            <a:r>
              <a:rPr lang="en-US" sz="2800" dirty="0" err="1" smtClean="0"/>
              <a:t>Kegiatan</a:t>
            </a:r>
            <a:r>
              <a:rPr lang="en-US" sz="2800" dirty="0" smtClean="0"/>
              <a:t> </a:t>
            </a:r>
            <a:r>
              <a:rPr lang="en-US" sz="2800" dirty="0" err="1" smtClean="0"/>
              <a:t>bisnis</a:t>
            </a:r>
            <a:r>
              <a:rPr lang="en-US" sz="2800" dirty="0" smtClean="0"/>
              <a:t> yang </a:t>
            </a:r>
            <a:r>
              <a:rPr lang="en-US" sz="2800" dirty="0" err="1" smtClean="0"/>
              <a:t>melakukan</a:t>
            </a:r>
            <a:r>
              <a:rPr lang="en-US" sz="2800" dirty="0" smtClean="0"/>
              <a:t> </a:t>
            </a:r>
            <a:r>
              <a:rPr lang="en-US" sz="2800" dirty="0" err="1" smtClean="0"/>
              <a:t>strategi</a:t>
            </a:r>
            <a:r>
              <a:rPr lang="en-US" sz="2800" dirty="0" smtClean="0"/>
              <a:t> </a:t>
            </a:r>
            <a:r>
              <a:rPr lang="en-US" sz="2800" dirty="0" err="1" smtClean="0"/>
              <a:t>reaktif</a:t>
            </a:r>
            <a:r>
              <a:rPr lang="en-US" sz="2800" dirty="0" smtClean="0"/>
              <a:t> </a:t>
            </a:r>
            <a:r>
              <a:rPr lang="en-US" sz="2800" dirty="0" err="1" smtClean="0"/>
              <a:t>dalam</a:t>
            </a:r>
            <a:r>
              <a:rPr lang="en-US" sz="2800" dirty="0" smtClean="0"/>
              <a:t> </a:t>
            </a:r>
            <a:r>
              <a:rPr lang="en-US" sz="2800" dirty="0" err="1" smtClean="0"/>
              <a:t>tanggung</a:t>
            </a:r>
            <a:r>
              <a:rPr lang="en-US" sz="2800" dirty="0" smtClean="0"/>
              <a:t> </a:t>
            </a:r>
            <a:r>
              <a:rPr lang="en-US" sz="2800" dirty="0" err="1" smtClean="0"/>
              <a:t>jawab</a:t>
            </a:r>
            <a:r>
              <a:rPr lang="en-US" sz="2800" dirty="0" smtClean="0"/>
              <a:t> </a:t>
            </a:r>
            <a:r>
              <a:rPr lang="en-US" sz="2800" dirty="0" err="1" smtClean="0"/>
              <a:t>sosial</a:t>
            </a:r>
            <a:r>
              <a:rPr lang="en-US" sz="2800" dirty="0" smtClean="0"/>
              <a:t> </a:t>
            </a:r>
            <a:r>
              <a:rPr lang="en-US" sz="2800" dirty="0" err="1" smtClean="0"/>
              <a:t>cenderung</a:t>
            </a:r>
            <a:r>
              <a:rPr lang="en-US" sz="2800" dirty="0" smtClean="0"/>
              <a:t> </a:t>
            </a:r>
            <a:r>
              <a:rPr lang="en-US" sz="2800" dirty="0" err="1" smtClean="0"/>
              <a:t>menolak</a:t>
            </a:r>
            <a:r>
              <a:rPr lang="en-US" sz="2800" dirty="0" smtClean="0"/>
              <a:t> </a:t>
            </a:r>
            <a:r>
              <a:rPr lang="en-US" sz="2800" dirty="0" err="1" smtClean="0"/>
              <a:t>atau</a:t>
            </a:r>
            <a:r>
              <a:rPr lang="en-US" sz="2800" dirty="0" smtClean="0"/>
              <a:t> </a:t>
            </a:r>
            <a:r>
              <a:rPr lang="en-US" sz="2800" dirty="0" err="1" smtClean="0"/>
              <a:t>menghindarkan</a:t>
            </a:r>
            <a:r>
              <a:rPr lang="en-US" sz="2800" dirty="0" smtClean="0"/>
              <a:t> </a:t>
            </a:r>
            <a:r>
              <a:rPr lang="en-US" sz="2800" dirty="0" err="1" smtClean="0"/>
              <a:t>diri</a:t>
            </a:r>
            <a:r>
              <a:rPr lang="en-US" sz="2800" dirty="0" smtClean="0"/>
              <a:t> </a:t>
            </a:r>
            <a:r>
              <a:rPr lang="en-US" sz="2800" dirty="0" err="1" smtClean="0"/>
              <a:t>dari</a:t>
            </a:r>
            <a:r>
              <a:rPr lang="en-US" sz="2800" dirty="0" smtClean="0"/>
              <a:t> </a:t>
            </a:r>
            <a:r>
              <a:rPr lang="en-US" sz="2800" dirty="0" err="1" smtClean="0"/>
              <a:t>tanggung</a:t>
            </a:r>
            <a:r>
              <a:rPr lang="en-US" sz="2800" dirty="0" smtClean="0"/>
              <a:t> </a:t>
            </a:r>
            <a:r>
              <a:rPr lang="en-US" sz="2800" dirty="0" err="1" smtClean="0"/>
              <a:t>jawab</a:t>
            </a:r>
            <a:r>
              <a:rPr lang="en-US" sz="2800" dirty="0" smtClean="0"/>
              <a:t> </a:t>
            </a:r>
            <a:r>
              <a:rPr lang="en-US" sz="2800" dirty="0" err="1" smtClean="0"/>
              <a:t>sosial</a:t>
            </a:r>
            <a:r>
              <a:rPr lang="en-US" sz="2800" dirty="0" smtClean="0"/>
              <a:t>. </a:t>
            </a:r>
            <a:r>
              <a:rPr lang="en-US" sz="2800" dirty="0" err="1" smtClean="0"/>
              <a:t>Contohnya</a:t>
            </a:r>
            <a:r>
              <a:rPr lang="en-US" sz="2800" dirty="0" smtClean="0"/>
              <a:t> </a:t>
            </a:r>
            <a:r>
              <a:rPr lang="en-US" sz="2800" dirty="0" err="1" smtClean="0"/>
              <a:t>perusahaan</a:t>
            </a:r>
            <a:r>
              <a:rPr lang="en-US" sz="2800" dirty="0" smtClean="0"/>
              <a:t> </a:t>
            </a:r>
            <a:r>
              <a:rPr lang="en-US" sz="2800" dirty="0" err="1" smtClean="0"/>
              <a:t>tembakau</a:t>
            </a:r>
            <a:r>
              <a:rPr lang="en-US" sz="2800" dirty="0" smtClean="0"/>
              <a:t> </a:t>
            </a:r>
            <a:r>
              <a:rPr lang="en-US" sz="2800" dirty="0" err="1" smtClean="0"/>
              <a:t>dengan</a:t>
            </a:r>
            <a:r>
              <a:rPr lang="en-US" sz="2800" dirty="0" smtClean="0"/>
              <a:t> </a:t>
            </a:r>
            <a:r>
              <a:rPr lang="en-US" sz="2800" dirty="0" err="1" smtClean="0"/>
              <a:t>peluang</a:t>
            </a:r>
            <a:r>
              <a:rPr lang="en-US" sz="2800" dirty="0" smtClean="0"/>
              <a:t> </a:t>
            </a:r>
            <a:r>
              <a:rPr lang="en-US" sz="2800" dirty="0" err="1" smtClean="0"/>
              <a:t>terjadinya</a:t>
            </a:r>
            <a:r>
              <a:rPr lang="en-US" sz="2800" dirty="0" smtClean="0"/>
              <a:t> </a:t>
            </a:r>
            <a:r>
              <a:rPr lang="en-US" sz="2800" dirty="0" err="1" smtClean="0"/>
              <a:t>penyakit</a:t>
            </a:r>
            <a:r>
              <a:rPr lang="en-US" sz="2800" dirty="0" smtClean="0"/>
              <a:t> </a:t>
            </a:r>
            <a:r>
              <a:rPr lang="en-US" sz="2800" dirty="0" err="1" smtClean="0"/>
              <a:t>kanker</a:t>
            </a:r>
            <a:r>
              <a:rPr lang="en-US" sz="2800" dirty="0" smtClean="0"/>
              <a:t>.</a:t>
            </a:r>
          </a:p>
          <a:p>
            <a:r>
              <a:rPr lang="en-US" sz="2800" b="1" dirty="0" err="1" smtClean="0">
                <a:solidFill>
                  <a:schemeClr val="accent1">
                    <a:lumMod val="50000"/>
                  </a:schemeClr>
                </a:solidFill>
              </a:rPr>
              <a:t>Strategi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1">
                    <a:lumMod val="50000"/>
                  </a:schemeClr>
                </a:solidFill>
              </a:rPr>
              <a:t>Defensif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US" sz="2800" b="1" dirty="0" err="1" smtClean="0">
                <a:solidFill>
                  <a:schemeClr val="accent1">
                    <a:lumMod val="50000"/>
                  </a:schemeClr>
                </a:solidFill>
              </a:rPr>
              <a:t>Dcfensive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</a:rPr>
              <a:t> Social Responsibility Strategy)</a:t>
            </a:r>
          </a:p>
          <a:p>
            <a:pPr marL="0" indent="0" algn="just">
              <a:buNone/>
            </a:pPr>
            <a:r>
              <a:rPr lang="en-US" sz="2800" dirty="0" err="1" smtClean="0"/>
              <a:t>Terkait</a:t>
            </a:r>
            <a:r>
              <a:rPr lang="en-US" sz="2800" dirty="0" smtClean="0"/>
              <a:t> </a:t>
            </a:r>
            <a:r>
              <a:rPr lang="en-US" sz="2800" dirty="0" err="1" smtClean="0"/>
              <a:t>dengan</a:t>
            </a:r>
            <a:r>
              <a:rPr lang="en-US" sz="2800" dirty="0" smtClean="0"/>
              <a:t> </a:t>
            </a:r>
            <a:r>
              <a:rPr lang="en-US" sz="2800" dirty="0" err="1" smtClean="0"/>
              <a:t>pendekatan</a:t>
            </a:r>
            <a:r>
              <a:rPr lang="en-US" sz="2800" dirty="0" smtClean="0"/>
              <a:t> legal </a:t>
            </a:r>
            <a:r>
              <a:rPr lang="en-US" sz="2800" dirty="0" err="1" smtClean="0"/>
              <a:t>atau</a:t>
            </a:r>
            <a:r>
              <a:rPr lang="en-US" sz="2800" dirty="0" smtClean="0"/>
              <a:t> </a:t>
            </a:r>
            <a:r>
              <a:rPr lang="en-US" sz="2800" dirty="0" err="1" smtClean="0"/>
              <a:t>jalur</a:t>
            </a:r>
            <a:r>
              <a:rPr lang="en-US" sz="2800" dirty="0" smtClean="0"/>
              <a:t> </a:t>
            </a:r>
            <a:r>
              <a:rPr lang="en-US" sz="2800" dirty="0" err="1" smtClean="0"/>
              <a:t>hukum</a:t>
            </a:r>
            <a:r>
              <a:rPr lang="en-US" sz="2800" dirty="0" smtClean="0"/>
              <a:t> </a:t>
            </a:r>
            <a:r>
              <a:rPr lang="en-US" sz="2800" dirty="0" err="1" smtClean="0"/>
              <a:t>untuk</a:t>
            </a:r>
            <a:r>
              <a:rPr lang="en-US" sz="2800" dirty="0" smtClean="0"/>
              <a:t> </a:t>
            </a:r>
            <a:r>
              <a:rPr lang="en-US" sz="2800" dirty="0" err="1" smtClean="0"/>
              <a:t>menghindarkan</a:t>
            </a:r>
            <a:r>
              <a:rPr lang="en-US" sz="2800" dirty="0" smtClean="0"/>
              <a:t> </a:t>
            </a:r>
            <a:r>
              <a:rPr lang="en-US" sz="2800" dirty="0" err="1" smtClean="0"/>
              <a:t>diri</a:t>
            </a:r>
            <a:r>
              <a:rPr lang="en-US" sz="2800" dirty="0" smtClean="0"/>
              <a:t> </a:t>
            </a:r>
            <a:r>
              <a:rPr lang="en-US" sz="2800" dirty="0" err="1" smtClean="0"/>
              <a:t>atau</a:t>
            </a:r>
            <a:r>
              <a:rPr lang="en-US" sz="2800" dirty="0" smtClean="0"/>
              <a:t> </a:t>
            </a:r>
            <a:r>
              <a:rPr lang="en-US" sz="2800" dirty="0" err="1" smtClean="0"/>
              <a:t>menolak</a:t>
            </a:r>
            <a:r>
              <a:rPr lang="en-US" sz="2800" dirty="0" smtClean="0"/>
              <a:t> </a:t>
            </a:r>
            <a:r>
              <a:rPr lang="en-US" sz="2800" dirty="0" err="1" smtClean="0"/>
              <a:t>tanggung</a:t>
            </a:r>
            <a:r>
              <a:rPr lang="en-US" sz="2800" dirty="0" smtClean="0"/>
              <a:t> </a:t>
            </a:r>
            <a:r>
              <a:rPr lang="en-US" sz="2800" dirty="0" err="1" smtClean="0"/>
              <a:t>jawab</a:t>
            </a:r>
            <a:r>
              <a:rPr lang="en-US" sz="2800" dirty="0" smtClean="0"/>
              <a:t> </a:t>
            </a:r>
            <a:r>
              <a:rPr lang="en-US" sz="2800" dirty="0" err="1" smtClean="0"/>
              <a:t>sosial</a:t>
            </a:r>
            <a:r>
              <a:rPr lang="en-US" sz="2800" dirty="0" smtClean="0"/>
              <a:t>. </a:t>
            </a:r>
            <a:r>
              <a:rPr lang="en-US" sz="2800" dirty="0" err="1" smtClean="0"/>
              <a:t>Contohnya</a:t>
            </a:r>
            <a:r>
              <a:rPr lang="en-US" sz="2800" dirty="0" smtClean="0"/>
              <a:t> Perusahaan yang </a:t>
            </a:r>
            <a:r>
              <a:rPr lang="en-US" sz="2800" dirty="0" err="1" smtClean="0"/>
              <a:t>menghindarkan</a:t>
            </a:r>
            <a:r>
              <a:rPr lang="en-US" sz="2800" dirty="0" smtClean="0"/>
              <a:t> </a:t>
            </a:r>
            <a:r>
              <a:rPr lang="en-US" sz="2800" dirty="0" err="1" smtClean="0"/>
              <a:t>diri</a:t>
            </a:r>
            <a:r>
              <a:rPr lang="en-US" sz="2800" dirty="0" smtClean="0"/>
              <a:t> </a:t>
            </a:r>
            <a:r>
              <a:rPr lang="en-US" sz="2800" dirty="0" err="1" smtClean="0"/>
              <a:t>dari</a:t>
            </a:r>
            <a:r>
              <a:rPr lang="en-US" sz="2800" dirty="0" smtClean="0"/>
              <a:t> </a:t>
            </a:r>
            <a:r>
              <a:rPr lang="en-US" sz="2800" dirty="0" err="1" smtClean="0"/>
              <a:t>tanggung</a:t>
            </a:r>
            <a:r>
              <a:rPr lang="en-US" sz="2800" dirty="0" smtClean="0"/>
              <a:t> </a:t>
            </a:r>
            <a:r>
              <a:rPr lang="en-US" sz="2800" dirty="0" err="1" smtClean="0"/>
              <a:t>jawab</a:t>
            </a:r>
            <a:r>
              <a:rPr lang="en-US" sz="2800" dirty="0" smtClean="0"/>
              <a:t> </a:t>
            </a:r>
            <a:r>
              <a:rPr lang="en-US" sz="2800" dirty="0" err="1" smtClean="0"/>
              <a:t>penanganan</a:t>
            </a:r>
            <a:r>
              <a:rPr lang="en-US" sz="2800" dirty="0" smtClean="0"/>
              <a:t> </a:t>
            </a:r>
            <a:r>
              <a:rPr lang="en-US" sz="2800" dirty="0" err="1" smtClean="0"/>
              <a:t>l.imbah</a:t>
            </a:r>
            <a:r>
              <a:rPr lang="en-US" sz="2800" dirty="0" smtClean="0"/>
              <a:t> </a:t>
            </a:r>
            <a:r>
              <a:rPr lang="en-US" sz="2800" dirty="0" err="1" smtClean="0"/>
              <a:t>bisa</a:t>
            </a:r>
            <a:r>
              <a:rPr lang="en-US" sz="2800" dirty="0" smtClean="0"/>
              <a:t> </a:t>
            </a:r>
            <a:r>
              <a:rPr lang="en-US" sz="2800" dirty="0" err="1" smtClean="0"/>
              <a:t>saja</a:t>
            </a:r>
            <a:r>
              <a:rPr lang="en-US" sz="2800" dirty="0" smtClean="0"/>
              <a:t> </a:t>
            </a:r>
            <a:r>
              <a:rPr lang="en-US" sz="2800" dirty="0" err="1" smtClean="0"/>
              <a:t>berargumen</a:t>
            </a:r>
            <a:r>
              <a:rPr lang="en-US" sz="2800" dirty="0" smtClean="0"/>
              <a:t> </a:t>
            </a:r>
            <a:r>
              <a:rPr lang="en-US" sz="2800" dirty="0" err="1" smtClean="0"/>
              <a:t>melalui</a:t>
            </a:r>
            <a:r>
              <a:rPr lang="en-US" sz="2800" dirty="0" smtClean="0"/>
              <a:t> </a:t>
            </a:r>
            <a:r>
              <a:rPr lang="en-US" sz="2800" dirty="0" err="1" smtClean="0"/>
              <a:t>pengacara</a:t>
            </a:r>
            <a:r>
              <a:rPr lang="en-US" sz="2800" dirty="0" smtClean="0"/>
              <a:t> yang </a:t>
            </a:r>
            <a:r>
              <a:rPr lang="en-US" sz="2800" dirty="0" err="1" smtClean="0"/>
              <a:t>di­sewanya</a:t>
            </a:r>
            <a:r>
              <a:rPr lang="en-US" sz="2800" dirty="0" smtClean="0"/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2642002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2400"/>
            <a:ext cx="8534400" cy="6172200"/>
          </a:xfrm>
        </p:spPr>
        <p:txBody>
          <a:bodyPr/>
          <a:lstStyle/>
          <a:p>
            <a:r>
              <a:rPr lang="en-US" sz="2400" b="1" dirty="0" err="1" smtClean="0">
                <a:solidFill>
                  <a:schemeClr val="accent1">
                    <a:lumMod val="50000"/>
                  </a:schemeClr>
                </a:solidFill>
              </a:rPr>
              <a:t>Strategi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1">
                    <a:lumMod val="50000"/>
                  </a:schemeClr>
                </a:solidFill>
              </a:rPr>
              <a:t>Akomodatif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US" sz="2400" b="1" dirty="0" err="1" smtClean="0">
                <a:solidFill>
                  <a:schemeClr val="accent1">
                    <a:lumMod val="50000"/>
                  </a:schemeClr>
                </a:solidFill>
              </a:rPr>
              <a:t>Acommodative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 Social Responsibility Strategy)</a:t>
            </a:r>
          </a:p>
          <a:p>
            <a:pPr marL="0" indent="0" algn="just">
              <a:buNone/>
            </a:pPr>
            <a:r>
              <a:rPr lang="en-US" sz="2400" dirty="0" err="1" smtClean="0"/>
              <a:t>Beberapa</a:t>
            </a:r>
            <a:r>
              <a:rPr lang="en-US" sz="2400" dirty="0" smtClean="0"/>
              <a:t> </a:t>
            </a:r>
            <a:r>
              <a:rPr lang="en-US" sz="2400" dirty="0" err="1" smtClean="0"/>
              <a:t>perusahaan</a:t>
            </a:r>
            <a:r>
              <a:rPr lang="en-US" sz="2400" dirty="0" smtClean="0"/>
              <a:t> </a:t>
            </a:r>
            <a:r>
              <a:rPr lang="en-US" sz="2400" dirty="0" err="1" smtClean="0"/>
              <a:t>memberikan</a:t>
            </a:r>
            <a:r>
              <a:rPr lang="en-US" sz="2400" dirty="0" smtClean="0"/>
              <a:t> </a:t>
            </a:r>
            <a:r>
              <a:rPr lang="en-US" sz="2400" dirty="0" err="1" smtClean="0"/>
              <a:t>tanggung</a:t>
            </a:r>
            <a:r>
              <a:rPr lang="en-US" sz="2400" dirty="0" smtClean="0"/>
              <a:t> </a:t>
            </a:r>
            <a:r>
              <a:rPr lang="en-US" sz="2400" dirty="0" err="1" smtClean="0"/>
              <a:t>jawab</a:t>
            </a:r>
            <a:r>
              <a:rPr lang="en-US" sz="2400" dirty="0" smtClean="0"/>
              <a:t> </a:t>
            </a:r>
            <a:r>
              <a:rPr lang="en-US" sz="2400" dirty="0" err="1" smtClean="0"/>
              <a:t>sosial</a:t>
            </a:r>
            <a:r>
              <a:rPr lang="en-US" sz="2400" dirty="0" smtClean="0"/>
              <a:t> </a:t>
            </a:r>
            <a:r>
              <a:rPr lang="en-US" sz="2400" dirty="0" err="1" smtClean="0"/>
              <a:t>berupa</a:t>
            </a:r>
            <a:r>
              <a:rPr lang="en-US" sz="2400" dirty="0" smtClean="0"/>
              <a:t> </a:t>
            </a:r>
            <a:r>
              <a:rPr lang="en-US" sz="2400" dirty="0" err="1" smtClean="0"/>
              <a:t>pelayanan</a:t>
            </a:r>
            <a:r>
              <a:rPr lang="en-US" sz="2400" dirty="0" smtClean="0"/>
              <a:t> </a:t>
            </a:r>
            <a:r>
              <a:rPr lang="en-US" sz="2400" dirty="0" err="1" smtClean="0"/>
              <a:t>kesehatan</a:t>
            </a:r>
            <a:r>
              <a:rPr lang="en-US" sz="2400" dirty="0" smtClean="0"/>
              <a:t>, </a:t>
            </a:r>
            <a:r>
              <a:rPr lang="en-US" sz="2400" dirty="0" err="1" smtClean="0"/>
              <a:t>kebersihan</a:t>
            </a:r>
            <a:r>
              <a:rPr lang="en-US" sz="2400" dirty="0" smtClean="0"/>
              <a:t>, </a:t>
            </a:r>
            <a:r>
              <a:rPr lang="en-US" sz="2400" dirty="0" err="1" smtClean="0"/>
              <a:t>dan</a:t>
            </a:r>
            <a:r>
              <a:rPr lang="en-US" sz="2400" dirty="0" smtClean="0"/>
              <a:t> lain </a:t>
            </a:r>
            <a:r>
              <a:rPr lang="en-US" sz="2400" dirty="0" err="1" smtClean="0"/>
              <a:t>sebagainya</a:t>
            </a:r>
            <a:r>
              <a:rPr lang="en-US" sz="2400" dirty="0" smtClean="0"/>
              <a:t>, </a:t>
            </a:r>
            <a:r>
              <a:rPr lang="en-US" sz="2400" dirty="0" err="1" smtClean="0"/>
              <a:t>bukan</a:t>
            </a:r>
            <a:r>
              <a:rPr lang="en-US" sz="2400" dirty="0" smtClean="0"/>
              <a:t> </a:t>
            </a:r>
            <a:r>
              <a:rPr lang="en-US" sz="2400" dirty="0" err="1" smtClean="0"/>
              <a:t>dikarenakan</a:t>
            </a:r>
            <a:r>
              <a:rPr lang="en-US" sz="2400" dirty="0" smtClean="0"/>
              <a:t> </a:t>
            </a:r>
            <a:r>
              <a:rPr lang="en-US" sz="2400" dirty="0" err="1" smtClean="0"/>
              <a:t>perusahaan</a:t>
            </a:r>
            <a:r>
              <a:rPr lang="en-US" sz="2400" dirty="0" smtClean="0"/>
              <a:t> </a:t>
            </a:r>
            <a:r>
              <a:rPr lang="en-US" sz="2400" dirty="0" err="1" smtClean="0"/>
              <a:t>menyadari</a:t>
            </a:r>
            <a:r>
              <a:rPr lang="en-US" sz="2400" dirty="0" smtClean="0"/>
              <a:t> </a:t>
            </a:r>
            <a:r>
              <a:rPr lang="en-US" sz="2400" dirty="0" err="1" smtClean="0"/>
              <a:t>perlunya</a:t>
            </a:r>
            <a:r>
              <a:rPr lang="en-US" sz="2400" dirty="0" smtClean="0"/>
              <a:t> </a:t>
            </a:r>
            <a:r>
              <a:rPr lang="en-US" sz="2400" dirty="0" err="1" smtClean="0"/>
              <a:t>tanggung</a:t>
            </a:r>
            <a:r>
              <a:rPr lang="en-US" sz="2400" dirty="0" smtClean="0"/>
              <a:t> </a:t>
            </a:r>
            <a:r>
              <a:rPr lang="en-US" sz="2400" dirty="0" err="1" smtClean="0"/>
              <a:t>jawab</a:t>
            </a:r>
            <a:r>
              <a:rPr lang="en-US" sz="2400" dirty="0" smtClean="0"/>
              <a:t> </a:t>
            </a:r>
            <a:r>
              <a:rPr lang="en-US" sz="2400" dirty="0" err="1" smtClean="0"/>
              <a:t>sosial</a:t>
            </a:r>
            <a:r>
              <a:rPr lang="en-US" sz="2400" dirty="0" smtClean="0"/>
              <a:t>, </a:t>
            </a:r>
            <a:r>
              <a:rPr lang="en-US" sz="2400" dirty="0" err="1" smtClean="0"/>
              <a:t>namun</a:t>
            </a:r>
            <a:r>
              <a:rPr lang="en-US" sz="2400" dirty="0" smtClean="0"/>
              <a:t> </a:t>
            </a:r>
            <a:r>
              <a:rPr lang="en-US" sz="2400" dirty="0" err="1" smtClean="0"/>
              <a:t>dikarenakan</a:t>
            </a:r>
            <a:r>
              <a:rPr lang="en-US" sz="2400" dirty="0" smtClean="0"/>
              <a:t> </a:t>
            </a:r>
            <a:r>
              <a:rPr lang="en-US" sz="2400" dirty="0" err="1" smtClean="0"/>
              <a:t>adanya</a:t>
            </a:r>
            <a:r>
              <a:rPr lang="en-US" sz="2400" dirty="0" smtClean="0"/>
              <a:t> </a:t>
            </a:r>
            <a:r>
              <a:rPr lang="en-US" sz="2400" dirty="0" err="1" smtClean="0"/>
              <a:t>tuntutan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masyarakat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lingkungan</a:t>
            </a:r>
            <a:r>
              <a:rPr lang="en-US" sz="2400" dirty="0" smtClean="0"/>
              <a:t> </a:t>
            </a:r>
            <a:r>
              <a:rPr lang="en-US" sz="2400" dirty="0" err="1" smtClean="0"/>
              <a:t>sekitar</a:t>
            </a:r>
            <a:r>
              <a:rPr lang="en-US" sz="2400" dirty="0" smtClean="0"/>
              <a:t> </a:t>
            </a:r>
            <a:r>
              <a:rPr lang="en-US" sz="2400" dirty="0" err="1" smtClean="0"/>
              <a:t>akan</a:t>
            </a:r>
            <a:r>
              <a:rPr lang="en-US" sz="2400" dirty="0" smtClean="0"/>
              <a:t> </a:t>
            </a:r>
            <a:r>
              <a:rPr lang="en-US" sz="2400" dirty="0" err="1" smtClean="0"/>
              <a:t>hal</a:t>
            </a:r>
            <a:r>
              <a:rPr lang="en-US" sz="2400" dirty="0" smtClean="0"/>
              <a:t> </a:t>
            </a:r>
            <a:r>
              <a:rPr lang="en-US" sz="2400" dirty="0" err="1" smtClean="0"/>
              <a:t>tersebut</a:t>
            </a:r>
            <a:r>
              <a:rPr lang="en-US" sz="2400" dirty="0" smtClean="0"/>
              <a:t>. </a:t>
            </a:r>
          </a:p>
          <a:p>
            <a:pPr algn="just"/>
            <a:r>
              <a:rPr lang="en-US" sz="2400" b="1" dirty="0" err="1" smtClean="0">
                <a:solidFill>
                  <a:schemeClr val="accent1">
                    <a:lumMod val="50000"/>
                  </a:schemeClr>
                </a:solidFill>
              </a:rPr>
              <a:t>Stratcgi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1">
                    <a:lumMod val="50000"/>
                  </a:schemeClr>
                </a:solidFill>
              </a:rPr>
              <a:t>Proaktif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US" sz="2400" b="1" dirty="0" err="1" smtClean="0">
                <a:solidFill>
                  <a:schemeClr val="accent1">
                    <a:lumMod val="50000"/>
                  </a:schemeClr>
                </a:solidFill>
              </a:rPr>
              <a:t>Proaktive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 Social Responsibility Strategy)</a:t>
            </a:r>
          </a:p>
          <a:p>
            <a:pPr marL="0" indent="0" algn="just">
              <a:buNone/>
            </a:pPr>
            <a:r>
              <a:rPr lang="en-US" sz="2400" dirty="0" err="1" smtClean="0"/>
              <a:t>Memandang</a:t>
            </a:r>
            <a:r>
              <a:rPr lang="en-US" sz="2400" dirty="0" smtClean="0"/>
              <a:t> </a:t>
            </a:r>
            <a:r>
              <a:rPr lang="en-US" sz="2400" dirty="0" err="1" smtClean="0"/>
              <a:t>bahwa</a:t>
            </a:r>
            <a:r>
              <a:rPr lang="en-US" sz="2400" dirty="0" smtClean="0"/>
              <a:t> </a:t>
            </a:r>
            <a:r>
              <a:rPr lang="en-US" sz="2400" dirty="0" err="1" smtClean="0"/>
              <a:t>tanggung</a:t>
            </a:r>
            <a:r>
              <a:rPr lang="en-US" sz="2400" dirty="0" smtClean="0"/>
              <a:t> </a:t>
            </a:r>
            <a:r>
              <a:rPr lang="en-US" sz="2400" dirty="0" err="1" smtClean="0"/>
              <a:t>jawab</a:t>
            </a:r>
            <a:r>
              <a:rPr lang="en-US" sz="2400" dirty="0" smtClean="0"/>
              <a:t> </a:t>
            </a:r>
            <a:r>
              <a:rPr lang="en-US" sz="2400" dirty="0" err="1" smtClean="0"/>
              <a:t>sosial</a:t>
            </a:r>
            <a:r>
              <a:rPr lang="en-US" sz="2400" dirty="0" smtClean="0"/>
              <a:t> </a:t>
            </a:r>
            <a:r>
              <a:rPr lang="en-US" sz="2400" dirty="0" err="1" smtClean="0"/>
              <a:t>adalah</a:t>
            </a:r>
            <a:r>
              <a:rPr lang="en-US" sz="2400" dirty="0" smtClean="0"/>
              <a:t> </a:t>
            </a:r>
            <a:r>
              <a:rPr lang="en-US" sz="2400" dirty="0" err="1" smtClean="0"/>
              <a:t>bagian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tanggung</a:t>
            </a:r>
            <a:r>
              <a:rPr lang="en-US" sz="2400" dirty="0" smtClean="0"/>
              <a:t> </a:t>
            </a:r>
            <a:r>
              <a:rPr lang="en-US" sz="2400" dirty="0" err="1" smtClean="0"/>
              <a:t>jawab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memuaskan</a:t>
            </a:r>
            <a:r>
              <a:rPr lang="en-US" sz="2400" dirty="0" smtClean="0"/>
              <a:t> stake holders. </a:t>
            </a:r>
            <a:r>
              <a:rPr lang="en-US" sz="2400" dirty="0" err="1" smtClean="0"/>
              <a:t>Jika</a:t>
            </a:r>
            <a:r>
              <a:rPr lang="en-US" sz="2400" dirty="0" smtClean="0"/>
              <a:t> stakeholders </a:t>
            </a:r>
            <a:r>
              <a:rPr lang="en-US" sz="2400" dirty="0" err="1" smtClean="0"/>
              <a:t>terpuaskan</a:t>
            </a:r>
            <a:r>
              <a:rPr lang="en-US" sz="2400" dirty="0" smtClean="0"/>
              <a:t>, </a:t>
            </a:r>
            <a:r>
              <a:rPr lang="en-US" sz="2400" dirty="0" err="1" smtClean="0"/>
              <a:t>maka</a:t>
            </a:r>
            <a:r>
              <a:rPr lang="en-US" sz="2400" dirty="0" smtClean="0"/>
              <a:t> </a:t>
            </a:r>
            <a:r>
              <a:rPr lang="en-US" sz="2400" dirty="0" err="1" smtClean="0"/>
              <a:t>citra</a:t>
            </a:r>
            <a:r>
              <a:rPr lang="en-US" sz="2400" dirty="0" smtClean="0"/>
              <a:t> </a:t>
            </a:r>
            <a:r>
              <a:rPr lang="en-US" sz="2400" dirty="0" err="1" smtClean="0"/>
              <a:t>positif</a:t>
            </a:r>
            <a:r>
              <a:rPr lang="en-US" sz="2400" dirty="0" smtClean="0"/>
              <a:t> </a:t>
            </a:r>
            <a:r>
              <a:rPr lang="en-US" sz="2400" dirty="0" err="1" smtClean="0"/>
              <a:t>terhadap</a:t>
            </a:r>
            <a:r>
              <a:rPr lang="en-US" sz="2400" dirty="0" smtClean="0"/>
              <a:t> </a:t>
            </a:r>
            <a:r>
              <a:rPr lang="en-US" sz="2400" dirty="0" err="1" smtClean="0"/>
              <a:t>perusahaan</a:t>
            </a:r>
            <a:r>
              <a:rPr lang="en-US" sz="2400" dirty="0" smtClean="0"/>
              <a:t> </a:t>
            </a:r>
            <a:r>
              <a:rPr lang="en-US" sz="2400" dirty="0" err="1" smtClean="0"/>
              <a:t>akan</a:t>
            </a:r>
            <a:r>
              <a:rPr lang="en-US" sz="2400" dirty="0" smtClean="0"/>
              <a:t> </a:t>
            </a:r>
            <a:r>
              <a:rPr lang="en-US" sz="2400" dirty="0" err="1" smtClean="0"/>
              <a:t>terbangun</a:t>
            </a:r>
            <a:r>
              <a:rPr lang="en-US" sz="2400" dirty="0" smtClean="0"/>
              <a:t>. </a:t>
            </a:r>
            <a:r>
              <a:rPr lang="en-US" sz="2400" dirty="0" err="1" smtClean="0"/>
              <a:t>Misalnya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membuat</a:t>
            </a:r>
            <a:r>
              <a:rPr lang="en-US" sz="2400" dirty="0" smtClean="0"/>
              <a:t> </a:t>
            </a:r>
            <a:r>
              <a:rPr lang="en-US" sz="2400" dirty="0" err="1" smtClean="0"/>
              <a:t>kegiatan</a:t>
            </a:r>
            <a:r>
              <a:rPr lang="en-US" sz="2400" dirty="0" smtClean="0"/>
              <a:t> </a:t>
            </a:r>
            <a:r>
              <a:rPr lang="en-US" sz="2400" dirty="0" err="1" smtClean="0"/>
              <a:t>khusus</a:t>
            </a:r>
            <a:r>
              <a:rPr lang="en-US" sz="2400" dirty="0" smtClean="0"/>
              <a:t> </a:t>
            </a:r>
            <a:r>
              <a:rPr lang="en-US" sz="2400" dirty="0" err="1" smtClean="0"/>
              <a:t>penanganan</a:t>
            </a:r>
            <a:r>
              <a:rPr lang="en-US" sz="2400" dirty="0" smtClean="0"/>
              <a:t> </a:t>
            </a:r>
            <a:r>
              <a:rPr lang="en-US" sz="2400" dirty="0" err="1" smtClean="0"/>
              <a:t>limbah</a:t>
            </a:r>
            <a:r>
              <a:rPr lang="en-US" sz="2400" dirty="0" smtClean="0"/>
              <a:t> </a:t>
            </a:r>
            <a:r>
              <a:rPr lang="en-US" sz="2400" dirty="0" err="1" smtClean="0"/>
              <a:t>keterlibatan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setiap</a:t>
            </a:r>
            <a:r>
              <a:rPr lang="en-US" sz="2400" dirty="0" smtClean="0"/>
              <a:t> </a:t>
            </a:r>
            <a:r>
              <a:rPr lang="en-US" sz="2400" dirty="0" err="1" smtClean="0"/>
              <a:t>kegiatan</a:t>
            </a:r>
            <a:r>
              <a:rPr lang="en-US" sz="2400" dirty="0" smtClean="0"/>
              <a:t> </a:t>
            </a:r>
            <a:r>
              <a:rPr lang="en-US" sz="2400" dirty="0" err="1" smtClean="0"/>
              <a:t>sosial</a:t>
            </a:r>
            <a:r>
              <a:rPr lang="en-US" sz="2400" dirty="0" smtClean="0"/>
              <a:t> di </a:t>
            </a:r>
            <a:r>
              <a:rPr lang="en-US" sz="2400" dirty="0" err="1" smtClean="0"/>
              <a:t>lingkungan</a:t>
            </a:r>
            <a:r>
              <a:rPr lang="en-US" sz="2400" dirty="0" smtClean="0"/>
              <a:t> </a:t>
            </a:r>
            <a:r>
              <a:rPr lang="en-US" sz="2400" dirty="0" err="1" smtClean="0"/>
              <a:t>masyarakat</a:t>
            </a:r>
            <a:r>
              <a:rPr lang="en-US" sz="2400" dirty="0" smtClean="0"/>
              <a:t>, 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memberikan</a:t>
            </a:r>
            <a:r>
              <a:rPr lang="en-US" sz="2400" dirty="0" smtClean="0"/>
              <a:t>, </a:t>
            </a:r>
            <a:r>
              <a:rPr lang="en-US" sz="2400" dirty="0" err="1" smtClean="0"/>
              <a:t>pelatihan-pelatihan</a:t>
            </a:r>
            <a:r>
              <a:rPr lang="en-US" sz="2400" dirty="0" smtClean="0"/>
              <a:t> </a:t>
            </a:r>
            <a:r>
              <a:rPr lang="en-US" sz="2400" dirty="0" err="1" smtClean="0"/>
              <a:t>terhadap</a:t>
            </a:r>
            <a:r>
              <a:rPr lang="en-US" sz="2400" dirty="0" smtClean="0"/>
              <a:t> </a:t>
            </a:r>
            <a:r>
              <a:rPr lang="en-US" sz="2400" dirty="0" err="1"/>
              <a:t>m</a:t>
            </a:r>
            <a:r>
              <a:rPr lang="en-US" sz="2400" dirty="0" err="1" smtClean="0"/>
              <a:t>asyarakat</a:t>
            </a:r>
            <a:r>
              <a:rPr lang="en-US" sz="2400" dirty="0" smtClean="0"/>
              <a:t> di </a:t>
            </a:r>
            <a:r>
              <a:rPr lang="en-US" sz="2400" dirty="0" err="1" smtClean="0"/>
              <a:t>lingkungan</a:t>
            </a:r>
            <a:r>
              <a:rPr lang="en-US" sz="2400" dirty="0" smtClean="0"/>
              <a:t> </a:t>
            </a:r>
            <a:r>
              <a:rPr lang="en-US" sz="2400" dirty="0" err="1" smtClean="0"/>
              <a:t>sekitar</a:t>
            </a:r>
            <a:r>
              <a:rPr lang="en-US" sz="2400" dirty="0" smtClean="0"/>
              <a:t> </a:t>
            </a:r>
            <a:r>
              <a:rPr lang="en-US" sz="2400" dirty="0" err="1" smtClean="0"/>
              <a:t>perusahaan</a:t>
            </a:r>
            <a:endParaRPr lang="en-US" sz="2400" dirty="0" smtClean="0"/>
          </a:p>
          <a:p>
            <a:pPr algn="just"/>
            <a:endParaRPr lang="en-US" sz="2400" dirty="0" smtClean="0"/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04018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990600"/>
          </a:xfrm>
        </p:spPr>
        <p:txBody>
          <a:bodyPr/>
          <a:lstStyle/>
          <a:p>
            <a:r>
              <a:rPr kumimoji="0" lang="en-US" sz="3200" b="1" i="0" u="none" strike="noStrike" kern="1200" cap="none" spc="0" normalizeH="0" baseline="0" noProof="0" dirty="0" smtClean="0">
                <a:ln w="6350">
                  <a:solidFill>
                    <a:srgbClr val="FF388C">
                      <a:shade val="43000"/>
                    </a:srgbClr>
                  </a:solidFill>
                </a:ln>
                <a:solidFill>
                  <a:srgbClr val="FF388C">
                    <a:tint val="83000"/>
                    <a:satMod val="150000"/>
                  </a:srgb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Century Gothic"/>
                <a:ea typeface="+mj-ea"/>
                <a:cs typeface="+mj-cs"/>
              </a:rPr>
              <a:t>MANFAAT TANGGUNG JAWAB SOSIAL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524000"/>
            <a:ext cx="8305800" cy="4876800"/>
          </a:xfrm>
        </p:spPr>
        <p:txBody>
          <a:bodyPr/>
          <a:lstStyle/>
          <a:p>
            <a:pPr algn="just"/>
            <a:r>
              <a:rPr lang="en-US" sz="1900" b="1" dirty="0" err="1" smtClean="0">
                <a:latin typeface="Century Gothic" pitchFamily="34" charset="0"/>
              </a:rPr>
              <a:t>Manfaat</a:t>
            </a:r>
            <a:r>
              <a:rPr lang="en-US" sz="1900" b="1" dirty="0" smtClean="0">
                <a:latin typeface="Century Gothic" pitchFamily="34" charset="0"/>
              </a:rPr>
              <a:t> </a:t>
            </a:r>
            <a:r>
              <a:rPr lang="en-US" sz="1900" b="1" dirty="0" err="1" smtClean="0">
                <a:latin typeface="Century Gothic" pitchFamily="34" charset="0"/>
              </a:rPr>
              <a:t>bagi</a:t>
            </a:r>
            <a:r>
              <a:rPr lang="en-US" sz="1900" b="1" dirty="0" smtClean="0">
                <a:latin typeface="Century Gothic" pitchFamily="34" charset="0"/>
              </a:rPr>
              <a:t> </a:t>
            </a:r>
            <a:r>
              <a:rPr lang="en-US" sz="1900" b="1" dirty="0" err="1" smtClean="0">
                <a:latin typeface="Century Gothic" pitchFamily="34" charset="0"/>
              </a:rPr>
              <a:t>perusahaan</a:t>
            </a:r>
            <a:r>
              <a:rPr lang="en-US" sz="1900" b="1" dirty="0" smtClean="0">
                <a:latin typeface="Century Gothic" pitchFamily="34" charset="0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adalah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munculnya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citra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positif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dari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masyarakat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akan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kehadiran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perusahaan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 di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lingkungannya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.</a:t>
            </a:r>
          </a:p>
          <a:p>
            <a:pPr algn="just"/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Manfaat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bagi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masyarakat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adalah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beberapa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kepentingan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masyarakat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diperhatikan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oleh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perusahaan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, </a:t>
            </a:r>
            <a:r>
              <a:rPr kumimoji="0" lang="en-US" sz="1900" b="1" kern="1200" dirty="0">
                <a:solidFill>
                  <a:prstClr val="black"/>
                </a:solidFill>
                <a:latin typeface="Century Gothic"/>
              </a:rPr>
              <a:t>m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asyarakat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juga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akan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mendapatkan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pandangan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baru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mengenai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hubungan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.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perusahaan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dan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masyarakat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 yang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barangkali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selama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ini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hanya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sekadar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dipahami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sebagai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hubungan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produsen-konsumen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,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atau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hubungan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antara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penjual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dan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pembeli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saja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tetapi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perlu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diarahkan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untuk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kerja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sama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 yang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saling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menguntungkan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kedua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belah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pihak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.</a:t>
            </a:r>
          </a:p>
          <a:p>
            <a:pPr algn="just"/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Manfaat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sebagai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pemerintah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adalah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Pemerintah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pada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akhirnya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tidak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hanya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berfungsi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sebagai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wasit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 yang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menetapkan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aturan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 main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dalam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hubungan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masyarakat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dengan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dunia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bisnis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,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dalam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memberikan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sanksi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bagi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pihak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 yang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melanggarnya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.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Sebagian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tugas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pemerintah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dapat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dijalankan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oleh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anggota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masyarakat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,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dalam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hal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ini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perusahaan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atau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organisasi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bisnis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00954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304800"/>
            <a:ext cx="7772400" cy="5791200"/>
          </a:xfrm>
        </p:spPr>
        <p:txBody>
          <a:bodyPr/>
          <a:lstStyle/>
          <a:p>
            <a:pPr algn="just">
              <a:buFont typeface="Monotype Sorts" pitchFamily="2" charset="2"/>
              <a:buNone/>
            </a:pPr>
            <a:r>
              <a:rPr lang="en-US" altLang="id-ID" sz="2800" b="1" dirty="0" err="1" smtClean="0">
                <a:solidFill>
                  <a:srgbClr val="0070C0"/>
                </a:solidFill>
              </a:rPr>
              <a:t>Tanggung</a:t>
            </a:r>
            <a:r>
              <a:rPr lang="en-US" altLang="id-ID" sz="2800" b="1" dirty="0" smtClean="0">
                <a:solidFill>
                  <a:srgbClr val="0070C0"/>
                </a:solidFill>
              </a:rPr>
              <a:t> </a:t>
            </a:r>
            <a:r>
              <a:rPr lang="en-US" altLang="id-ID" sz="2800" b="1" dirty="0" err="1" smtClean="0">
                <a:solidFill>
                  <a:srgbClr val="0070C0"/>
                </a:solidFill>
              </a:rPr>
              <a:t>Jawab</a:t>
            </a:r>
            <a:r>
              <a:rPr lang="en-US" altLang="id-ID" sz="2800" b="1" dirty="0" smtClean="0">
                <a:solidFill>
                  <a:srgbClr val="0070C0"/>
                </a:solidFill>
              </a:rPr>
              <a:t> </a:t>
            </a:r>
            <a:r>
              <a:rPr lang="en-US" altLang="id-ID" sz="2800" b="1" dirty="0" err="1" smtClean="0">
                <a:solidFill>
                  <a:srgbClr val="0070C0"/>
                </a:solidFill>
              </a:rPr>
              <a:t>Bisnis</a:t>
            </a:r>
            <a:r>
              <a:rPr lang="en-US" altLang="id-ID" sz="2800" b="1" dirty="0" smtClean="0">
                <a:solidFill>
                  <a:srgbClr val="0070C0"/>
                </a:solidFill>
              </a:rPr>
              <a:t> </a:t>
            </a:r>
            <a:r>
              <a:rPr lang="en-US" altLang="id-ID" sz="2800" b="1" dirty="0" err="1" smtClean="0">
                <a:solidFill>
                  <a:srgbClr val="0070C0"/>
                </a:solidFill>
              </a:rPr>
              <a:t>dalam</a:t>
            </a:r>
            <a:r>
              <a:rPr lang="en-US" altLang="id-ID" sz="2800" b="1" dirty="0" smtClean="0">
                <a:solidFill>
                  <a:srgbClr val="0070C0"/>
                </a:solidFill>
              </a:rPr>
              <a:t> </a:t>
            </a:r>
          </a:p>
          <a:p>
            <a:pPr algn="just">
              <a:buFont typeface="Monotype Sorts" pitchFamily="2" charset="2"/>
              <a:buNone/>
            </a:pPr>
            <a:r>
              <a:rPr lang="en-US" altLang="id-ID" sz="2800" b="1" dirty="0" err="1" smtClean="0">
                <a:solidFill>
                  <a:srgbClr val="0070C0"/>
                </a:solidFill>
              </a:rPr>
              <a:t>Lingkungan</a:t>
            </a:r>
            <a:r>
              <a:rPr lang="en-US" altLang="id-ID" sz="2800" b="1" dirty="0" smtClean="0">
                <a:solidFill>
                  <a:srgbClr val="0070C0"/>
                </a:solidFill>
              </a:rPr>
              <a:t> </a:t>
            </a:r>
            <a:r>
              <a:rPr lang="en-US" altLang="id-ID" sz="2800" b="1" dirty="0" err="1" smtClean="0">
                <a:solidFill>
                  <a:srgbClr val="0070C0"/>
                </a:solidFill>
              </a:rPr>
              <a:t>Internasional</a:t>
            </a:r>
            <a:r>
              <a:rPr lang="en-US" altLang="id-ID" b="1" dirty="0" smtClean="0">
                <a:solidFill>
                  <a:srgbClr val="0070C0"/>
                </a:solidFill>
              </a:rPr>
              <a:t>   </a:t>
            </a:r>
            <a:endParaRPr lang="en-US" altLang="id-ID" dirty="0" smtClean="0">
              <a:solidFill>
                <a:srgbClr val="0070C0"/>
              </a:solidFill>
            </a:endParaRPr>
          </a:p>
          <a:p>
            <a:pPr algn="just"/>
            <a:r>
              <a:rPr lang="en-US" altLang="id-ID" sz="2800" dirty="0" err="1" smtClean="0"/>
              <a:t>Apabila</a:t>
            </a:r>
            <a:r>
              <a:rPr lang="en-US" altLang="id-ID" sz="2800" dirty="0" smtClean="0"/>
              <a:t> </a:t>
            </a:r>
            <a:r>
              <a:rPr lang="en-US" altLang="id-ID" sz="2800" dirty="0" err="1" smtClean="0"/>
              <a:t>perusahaan</a:t>
            </a:r>
            <a:r>
              <a:rPr lang="en-US" altLang="id-ID" sz="2800" dirty="0" smtClean="0"/>
              <a:t> </a:t>
            </a:r>
            <a:r>
              <a:rPr lang="en-US" altLang="id-ID" sz="2800" dirty="0" err="1" smtClean="0"/>
              <a:t>bersaing</a:t>
            </a:r>
            <a:r>
              <a:rPr lang="en-US" altLang="id-ID" sz="2800" dirty="0" smtClean="0"/>
              <a:t> </a:t>
            </a:r>
            <a:r>
              <a:rPr lang="en-US" altLang="id-ID" sz="2800" dirty="0" err="1" smtClean="0"/>
              <a:t>dalam</a:t>
            </a:r>
            <a:r>
              <a:rPr lang="en-US" altLang="id-ID" sz="2800" dirty="0" smtClean="0"/>
              <a:t> </a:t>
            </a:r>
            <a:r>
              <a:rPr lang="en-US" altLang="id-ID" sz="2800" dirty="0" err="1" smtClean="0"/>
              <a:t>lingkungan</a:t>
            </a:r>
            <a:r>
              <a:rPr lang="en-US" altLang="id-ID" sz="2800" dirty="0" smtClean="0"/>
              <a:t> </a:t>
            </a:r>
            <a:r>
              <a:rPr lang="en-US" altLang="id-ID" sz="2800" dirty="0" err="1" smtClean="0"/>
              <a:t>bisnis</a:t>
            </a:r>
            <a:r>
              <a:rPr lang="en-US" altLang="id-ID" sz="2800" dirty="0" smtClean="0"/>
              <a:t> </a:t>
            </a:r>
            <a:r>
              <a:rPr lang="en-US" altLang="id-ID" sz="2800" dirty="0" err="1" smtClean="0"/>
              <a:t>internasional</a:t>
            </a:r>
            <a:r>
              <a:rPr lang="en-US" altLang="id-ID" sz="2800" dirty="0" smtClean="0"/>
              <a:t>, </a:t>
            </a:r>
            <a:r>
              <a:rPr lang="en-US" altLang="id-ID" sz="2800" dirty="0" err="1" smtClean="0"/>
              <a:t>mereka</a:t>
            </a:r>
            <a:r>
              <a:rPr lang="en-US" altLang="id-ID" sz="2800" dirty="0" smtClean="0"/>
              <a:t> </a:t>
            </a:r>
            <a:r>
              <a:rPr lang="en-US" altLang="id-ID" sz="2800" dirty="0" err="1" smtClean="0"/>
              <a:t>harus</a:t>
            </a:r>
            <a:r>
              <a:rPr lang="en-US" altLang="id-ID" sz="2800" dirty="0" smtClean="0"/>
              <a:t> </a:t>
            </a:r>
            <a:r>
              <a:rPr lang="en-US" altLang="id-ID" sz="2800" dirty="0" err="1" smtClean="0"/>
              <a:t>tanggap</a:t>
            </a:r>
            <a:r>
              <a:rPr lang="en-US" altLang="id-ID" sz="2800" dirty="0" smtClean="0"/>
              <a:t> </a:t>
            </a:r>
            <a:r>
              <a:rPr lang="en-US" altLang="id-ID" sz="2800" dirty="0" err="1" smtClean="0"/>
              <a:t>akan</a:t>
            </a:r>
            <a:r>
              <a:rPr lang="en-US" altLang="id-ID" sz="2800" dirty="0" smtClean="0"/>
              <a:t> </a:t>
            </a:r>
            <a:r>
              <a:rPr lang="en-US" altLang="id-ID" sz="2800" dirty="0" err="1" smtClean="0"/>
              <a:t>perbedaan</a:t>
            </a:r>
            <a:r>
              <a:rPr lang="en-US" altLang="id-ID" sz="2800" dirty="0" smtClean="0"/>
              <a:t> </a:t>
            </a:r>
            <a:r>
              <a:rPr lang="en-US" altLang="id-ID" sz="2800" dirty="0" err="1" smtClean="0"/>
              <a:t>budaya</a:t>
            </a:r>
            <a:r>
              <a:rPr lang="en-US" altLang="id-ID" sz="2800" dirty="0" smtClean="0"/>
              <a:t>. </a:t>
            </a:r>
            <a:r>
              <a:rPr lang="en-US" altLang="id-ID" sz="2800" dirty="0" err="1" smtClean="0"/>
              <a:t>Misalnya</a:t>
            </a:r>
            <a:r>
              <a:rPr lang="en-US" altLang="id-ID" sz="2800" dirty="0" smtClean="0"/>
              <a:t> </a:t>
            </a:r>
            <a:r>
              <a:rPr lang="en-US" altLang="id-ID" sz="2800" dirty="0" err="1" smtClean="0"/>
              <a:t>perusahaan</a:t>
            </a:r>
            <a:r>
              <a:rPr lang="en-US" altLang="id-ID" sz="2800" dirty="0" smtClean="0"/>
              <a:t> </a:t>
            </a:r>
            <a:r>
              <a:rPr lang="en-US" altLang="id-ID" sz="2800" dirty="0" err="1" smtClean="0"/>
              <a:t>dibeberapa</a:t>
            </a:r>
            <a:r>
              <a:rPr lang="en-US" altLang="id-ID" sz="2800" dirty="0" smtClean="0"/>
              <a:t> </a:t>
            </a:r>
            <a:r>
              <a:rPr lang="en-US" altLang="id-ID" sz="2800" dirty="0" err="1" smtClean="0"/>
              <a:t>negara</a:t>
            </a:r>
            <a:r>
              <a:rPr lang="en-US" altLang="id-ID" sz="2800" dirty="0" smtClean="0"/>
              <a:t> </a:t>
            </a:r>
            <a:r>
              <a:rPr lang="en-US" altLang="id-ID" sz="2800" dirty="0" err="1" smtClean="0"/>
              <a:t>tidak</a:t>
            </a:r>
            <a:r>
              <a:rPr lang="en-US" altLang="id-ID" sz="2800" dirty="0" smtClean="0"/>
              <a:t> </a:t>
            </a:r>
            <a:r>
              <a:rPr lang="en-US" altLang="id-ID" sz="2800" dirty="0" err="1" smtClean="0"/>
              <a:t>semua</a:t>
            </a:r>
            <a:r>
              <a:rPr lang="en-US" altLang="id-ID" sz="2800" dirty="0" smtClean="0"/>
              <a:t> </a:t>
            </a:r>
            <a:r>
              <a:rPr lang="en-US" altLang="id-ID" sz="2800" dirty="0" err="1" smtClean="0"/>
              <a:t>berpandangan</a:t>
            </a:r>
            <a:r>
              <a:rPr lang="en-US" altLang="id-ID" sz="2800" dirty="0" smtClean="0"/>
              <a:t> </a:t>
            </a:r>
            <a:r>
              <a:rPr lang="en-US" altLang="id-ID" sz="2800" dirty="0" err="1" smtClean="0"/>
              <a:t>bahwa</a:t>
            </a:r>
            <a:r>
              <a:rPr lang="en-US" altLang="id-ID" sz="2800" dirty="0" smtClean="0"/>
              <a:t> </a:t>
            </a:r>
            <a:r>
              <a:rPr lang="en-US" altLang="id-ID" sz="2800" dirty="0" err="1" smtClean="0"/>
              <a:t>memberi</a:t>
            </a:r>
            <a:r>
              <a:rPr lang="en-US" altLang="id-ID" sz="2800" dirty="0" smtClean="0"/>
              <a:t> </a:t>
            </a:r>
            <a:r>
              <a:rPr lang="en-US" altLang="id-ID" sz="2800" dirty="0" err="1" smtClean="0"/>
              <a:t>imbalan</a:t>
            </a:r>
            <a:r>
              <a:rPr lang="en-US" altLang="id-ID" sz="2800" dirty="0" smtClean="0"/>
              <a:t> </a:t>
            </a:r>
            <a:r>
              <a:rPr lang="en-US" altLang="id-ID" sz="2800" dirty="0" err="1" smtClean="0"/>
              <a:t>kepada</a:t>
            </a:r>
            <a:r>
              <a:rPr lang="en-US" altLang="id-ID" sz="2800" dirty="0" smtClean="0"/>
              <a:t> </a:t>
            </a:r>
            <a:r>
              <a:rPr lang="en-US" altLang="id-ID" sz="2800" dirty="0" err="1" smtClean="0"/>
              <a:t>pelanggan</a:t>
            </a:r>
            <a:r>
              <a:rPr lang="en-US" altLang="id-ID" sz="2800" dirty="0" smtClean="0"/>
              <a:t> </a:t>
            </a:r>
            <a:r>
              <a:rPr lang="en-US" altLang="id-ID" sz="2800" dirty="0" err="1" smtClean="0"/>
              <a:t>atau</a:t>
            </a:r>
            <a:r>
              <a:rPr lang="en-US" altLang="id-ID" sz="2800" dirty="0" smtClean="0"/>
              <a:t> </a:t>
            </a:r>
            <a:r>
              <a:rPr lang="en-US" altLang="id-ID" sz="2800" dirty="0" err="1" smtClean="0"/>
              <a:t>pemasok</a:t>
            </a:r>
            <a:r>
              <a:rPr lang="en-US" altLang="id-ID" sz="2800" dirty="0" smtClean="0"/>
              <a:t> </a:t>
            </a:r>
            <a:r>
              <a:rPr lang="en-US" altLang="id-ID" sz="2800" dirty="0" err="1" smtClean="0"/>
              <a:t>besar</a:t>
            </a:r>
            <a:r>
              <a:rPr lang="en-US" altLang="id-ID" sz="2800" dirty="0" smtClean="0"/>
              <a:t> </a:t>
            </a:r>
            <a:r>
              <a:rPr lang="en-US" altLang="id-ID" sz="2800" dirty="0" err="1" smtClean="0"/>
              <a:t>sebagai</a:t>
            </a:r>
            <a:r>
              <a:rPr lang="en-US" altLang="id-ID" sz="2800" dirty="0" smtClean="0"/>
              <a:t> </a:t>
            </a:r>
            <a:r>
              <a:rPr lang="en-US" altLang="id-ID" sz="2800" dirty="0" err="1" smtClean="0"/>
              <a:t>tidak</a:t>
            </a:r>
            <a:r>
              <a:rPr lang="en-US" altLang="id-ID" sz="2800" dirty="0" smtClean="0"/>
              <a:t> </a:t>
            </a:r>
            <a:r>
              <a:rPr lang="en-US" altLang="id-ID" sz="2800" dirty="0" err="1" smtClean="0"/>
              <a:t>etis</a:t>
            </a:r>
            <a:r>
              <a:rPr lang="en-US" altLang="id-ID" sz="2800" dirty="0" smtClean="0"/>
              <a:t>. </a:t>
            </a:r>
          </a:p>
          <a:p>
            <a:pPr algn="just"/>
            <a:r>
              <a:rPr lang="en-US" altLang="id-ID" sz="2800" dirty="0" smtClean="0"/>
              <a:t>Perusahaan </a:t>
            </a:r>
            <a:r>
              <a:rPr lang="en-US" altLang="id-ID" sz="2800" dirty="0" err="1" smtClean="0"/>
              <a:t>cenderung</a:t>
            </a:r>
            <a:r>
              <a:rPr lang="en-US" altLang="id-ID" sz="2800" dirty="0" smtClean="0"/>
              <a:t> </a:t>
            </a:r>
            <a:r>
              <a:rPr lang="en-US" altLang="id-ID" sz="2800" dirty="0" err="1" smtClean="0"/>
              <a:t>menyesuaikan</a:t>
            </a:r>
            <a:r>
              <a:rPr lang="en-US" altLang="id-ID" sz="2800" dirty="0" smtClean="0"/>
              <a:t> </a:t>
            </a:r>
            <a:r>
              <a:rPr lang="en-US" altLang="id-ID" sz="2800" dirty="0" err="1" smtClean="0"/>
              <a:t>dengan</a:t>
            </a:r>
            <a:r>
              <a:rPr lang="en-US" altLang="id-ID" sz="2800" dirty="0" smtClean="0"/>
              <a:t> </a:t>
            </a:r>
            <a:r>
              <a:rPr lang="en-US" altLang="id-ID" sz="2800" dirty="0" err="1" smtClean="0"/>
              <a:t>etika</a:t>
            </a:r>
            <a:r>
              <a:rPr lang="en-US" altLang="id-ID" sz="2800" dirty="0" smtClean="0"/>
              <a:t> </a:t>
            </a:r>
            <a:r>
              <a:rPr lang="en-US" altLang="id-ID" sz="2800" dirty="0" err="1" smtClean="0"/>
              <a:t>dan</a:t>
            </a:r>
            <a:r>
              <a:rPr lang="en-US" altLang="id-ID" sz="2800" dirty="0" smtClean="0"/>
              <a:t> </a:t>
            </a:r>
            <a:r>
              <a:rPr lang="en-US" altLang="id-ID" sz="2800" dirty="0" err="1" smtClean="0"/>
              <a:t>tanggung</a:t>
            </a:r>
            <a:r>
              <a:rPr lang="en-US" altLang="id-ID" sz="2800" dirty="0" smtClean="0"/>
              <a:t> </a:t>
            </a:r>
            <a:r>
              <a:rPr lang="en-US" altLang="id-ID" sz="2800" dirty="0" err="1" smtClean="0"/>
              <a:t>jawab</a:t>
            </a:r>
            <a:r>
              <a:rPr lang="en-US" altLang="id-ID" sz="2800" dirty="0" smtClean="0"/>
              <a:t> </a:t>
            </a:r>
            <a:r>
              <a:rPr lang="en-US" altLang="id-ID" sz="2800" dirty="0" err="1" smtClean="0"/>
              <a:t>bisnis</a:t>
            </a:r>
            <a:r>
              <a:rPr lang="en-US" altLang="id-ID" sz="2800" dirty="0" smtClean="0"/>
              <a:t>   </a:t>
            </a:r>
            <a:r>
              <a:rPr lang="en-US" altLang="id-ID" sz="2800" dirty="0" err="1" smtClean="0"/>
              <a:t>dalam</a:t>
            </a:r>
            <a:r>
              <a:rPr lang="en-US" altLang="id-ID" sz="2800" dirty="0" smtClean="0"/>
              <a:t> </a:t>
            </a:r>
            <a:r>
              <a:rPr lang="en-US" altLang="id-ID" sz="2800" dirty="0" err="1" smtClean="0"/>
              <a:t>kerangka</a:t>
            </a:r>
            <a:r>
              <a:rPr lang="en-US" altLang="id-ID" sz="2800" dirty="0" smtClean="0"/>
              <a:t> </a:t>
            </a:r>
            <a:r>
              <a:rPr lang="en-US" altLang="id-ID" sz="2800" dirty="0" err="1" smtClean="0"/>
              <a:t>internasional</a:t>
            </a:r>
            <a:r>
              <a:rPr lang="en-US" altLang="id-ID" sz="2800" dirty="0" smtClean="0"/>
              <a:t>, </a:t>
            </a:r>
            <a:r>
              <a:rPr lang="en-US" altLang="id-ID" sz="2800" dirty="0" err="1" smtClean="0"/>
              <a:t>sehingga</a:t>
            </a:r>
            <a:r>
              <a:rPr lang="en-US" altLang="id-ID" sz="2800" dirty="0" smtClean="0"/>
              <a:t> </a:t>
            </a:r>
            <a:r>
              <a:rPr lang="en-US" altLang="id-ID" sz="2800" dirty="0" err="1" smtClean="0"/>
              <a:t>mereka</a:t>
            </a:r>
            <a:r>
              <a:rPr lang="en-US" altLang="id-ID" sz="2800" dirty="0" smtClean="0"/>
              <a:t> </a:t>
            </a:r>
            <a:r>
              <a:rPr lang="en-US" altLang="id-ID" sz="2800" dirty="0" err="1" smtClean="0"/>
              <a:t>dapat</a:t>
            </a:r>
            <a:r>
              <a:rPr lang="en-US" altLang="id-ID" sz="2800" dirty="0" smtClean="0"/>
              <a:t> </a:t>
            </a:r>
            <a:r>
              <a:rPr lang="en-US" altLang="id-ID" sz="2800" dirty="0" err="1" smtClean="0"/>
              <a:t>membangun</a:t>
            </a:r>
            <a:r>
              <a:rPr lang="en-US" altLang="id-ID" sz="2800" dirty="0" smtClean="0"/>
              <a:t> </a:t>
            </a:r>
            <a:r>
              <a:rPr lang="en-US" altLang="id-ID" sz="2800" dirty="0" err="1" smtClean="0"/>
              <a:t>reputasi</a:t>
            </a:r>
            <a:r>
              <a:rPr lang="en-US" altLang="id-ID" sz="2800" dirty="0" smtClean="0"/>
              <a:t> global </a:t>
            </a:r>
            <a:r>
              <a:rPr lang="en-US" altLang="id-ID" sz="2800" dirty="0" err="1" smtClean="0"/>
              <a:t>untuk</a:t>
            </a:r>
            <a:r>
              <a:rPr lang="en-US" altLang="id-ID" sz="2800" dirty="0" smtClean="0"/>
              <a:t> </a:t>
            </a:r>
            <a:r>
              <a:rPr lang="en-US" altLang="id-ID" sz="2800" dirty="0" err="1" smtClean="0"/>
              <a:t>menjalankan</a:t>
            </a:r>
            <a:r>
              <a:rPr lang="en-US" altLang="id-ID" sz="2800" dirty="0" smtClean="0"/>
              <a:t> </a:t>
            </a:r>
            <a:r>
              <a:rPr lang="en-US" altLang="id-ID" sz="2800" dirty="0" err="1" smtClean="0"/>
              <a:t>roda</a:t>
            </a:r>
            <a:r>
              <a:rPr lang="en-US" altLang="id-ID" sz="2800" dirty="0" smtClean="0"/>
              <a:t> </a:t>
            </a:r>
            <a:r>
              <a:rPr lang="en-US" altLang="id-ID" sz="2800" dirty="0" err="1" smtClean="0"/>
              <a:t>bisnis</a:t>
            </a:r>
            <a:r>
              <a:rPr lang="en-US" altLang="id-ID" sz="2800" dirty="0" smtClean="0"/>
              <a:t> </a:t>
            </a:r>
            <a:r>
              <a:rPr lang="en-US" altLang="id-ID" sz="2800" dirty="0" err="1" smtClean="0"/>
              <a:t>dengan</a:t>
            </a:r>
            <a:r>
              <a:rPr lang="en-US" altLang="id-ID" sz="2800" dirty="0" smtClean="0"/>
              <a:t> </a:t>
            </a:r>
            <a:r>
              <a:rPr lang="en-US" altLang="id-ID" sz="2800" dirty="0" err="1" smtClean="0"/>
              <a:t>cara</a:t>
            </a:r>
            <a:r>
              <a:rPr lang="en-US" altLang="id-ID" sz="2800" dirty="0" smtClean="0"/>
              <a:t> yang </a:t>
            </a:r>
            <a:r>
              <a:rPr lang="en-US" altLang="id-ID" sz="2800" dirty="0" err="1" smtClean="0"/>
              <a:t>etis</a:t>
            </a:r>
            <a:r>
              <a:rPr lang="en-US" altLang="id-ID" sz="2800" dirty="0" smtClean="0"/>
              <a:t>.</a:t>
            </a:r>
          </a:p>
          <a:p>
            <a:pPr lvl="1" algn="just"/>
            <a:endParaRPr lang="en-US" altLang="id-ID" dirty="0" smtClean="0"/>
          </a:p>
          <a:p>
            <a:pPr lvl="1" algn="just"/>
            <a:endParaRPr lang="en-US" altLang="id-ID" dirty="0" smtClean="0"/>
          </a:p>
          <a:p>
            <a:pPr lvl="1" algn="just"/>
            <a:endParaRPr lang="en-US" altLang="id-ID" dirty="0" smtClean="0"/>
          </a:p>
          <a:p>
            <a:pPr lvl="1" algn="just"/>
            <a:endParaRPr lang="en-US" altLang="id-ID" dirty="0" smtClean="0"/>
          </a:p>
          <a:p>
            <a:pPr>
              <a:buFont typeface="Monotype Sorts" pitchFamily="2" charset="2"/>
              <a:buNone/>
            </a:pPr>
            <a:endParaRPr lang="en-US" altLang="id-ID" dirty="0" smtClean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457200"/>
            <a:ext cx="8305800" cy="762000"/>
          </a:xfrm>
        </p:spPr>
        <p:txBody>
          <a:bodyPr/>
          <a:lstStyle/>
          <a:p>
            <a:pPr>
              <a:lnSpc>
                <a:spcPct val="70000"/>
              </a:lnSpc>
            </a:pPr>
            <a:r>
              <a:rPr lang="en-US" altLang="id-ID" sz="2800" b="1" dirty="0" err="1" smtClean="0">
                <a:solidFill>
                  <a:srgbClr val="B40C68"/>
                </a:solidFill>
              </a:rPr>
              <a:t>Biaya</a:t>
            </a:r>
            <a:r>
              <a:rPr lang="en-US" altLang="id-ID" sz="2800" b="1" dirty="0" smtClean="0">
                <a:solidFill>
                  <a:srgbClr val="B40C68"/>
                </a:solidFill>
              </a:rPr>
              <a:t> </a:t>
            </a:r>
            <a:r>
              <a:rPr lang="en-US" altLang="id-ID" sz="2800" b="1" dirty="0" err="1" smtClean="0">
                <a:solidFill>
                  <a:srgbClr val="B40C68"/>
                </a:solidFill>
              </a:rPr>
              <a:t>Untuk</a:t>
            </a:r>
            <a:r>
              <a:rPr lang="en-US" altLang="id-ID" sz="2800" b="1" dirty="0" smtClean="0">
                <a:solidFill>
                  <a:srgbClr val="B40C68"/>
                </a:solidFill>
              </a:rPr>
              <a:t>  </a:t>
            </a:r>
            <a:r>
              <a:rPr lang="en-US" altLang="id-ID" sz="2800" b="1" dirty="0" err="1" smtClean="0">
                <a:solidFill>
                  <a:srgbClr val="B40C68"/>
                </a:solidFill>
              </a:rPr>
              <a:t>Memenuhi</a:t>
            </a:r>
            <a:r>
              <a:rPr lang="en-US" altLang="id-ID" sz="2800" b="1" dirty="0" smtClean="0">
                <a:solidFill>
                  <a:srgbClr val="B40C68"/>
                </a:solidFill>
              </a:rPr>
              <a:t> </a:t>
            </a:r>
            <a:r>
              <a:rPr lang="en-US" altLang="id-ID" sz="2800" b="1" dirty="0" err="1" smtClean="0">
                <a:solidFill>
                  <a:srgbClr val="B40C68"/>
                </a:solidFill>
              </a:rPr>
              <a:t>Tanggung</a:t>
            </a:r>
            <a:r>
              <a:rPr lang="en-US" altLang="id-ID" sz="2800" b="1" dirty="0" smtClean="0">
                <a:solidFill>
                  <a:srgbClr val="B40C68"/>
                </a:solidFill>
              </a:rPr>
              <a:t>  </a:t>
            </a:r>
            <a:r>
              <a:rPr lang="en-US" altLang="id-ID" sz="2800" b="1" dirty="0" err="1" smtClean="0">
                <a:solidFill>
                  <a:srgbClr val="B40C68"/>
                </a:solidFill>
              </a:rPr>
              <a:t>Jawab</a:t>
            </a:r>
            <a:r>
              <a:rPr lang="en-US" altLang="id-ID" sz="2800" b="1" dirty="0" smtClean="0">
                <a:solidFill>
                  <a:srgbClr val="B40C68"/>
                </a:solidFill>
              </a:rPr>
              <a:t> </a:t>
            </a:r>
            <a:r>
              <a:rPr lang="en-US" altLang="id-ID" sz="2800" b="1" dirty="0" err="1" smtClean="0">
                <a:solidFill>
                  <a:srgbClr val="B40C68"/>
                </a:solidFill>
              </a:rPr>
              <a:t>Sosial</a:t>
            </a:r>
            <a:endParaRPr lang="en-US" altLang="id-ID" dirty="0" smtClean="0">
              <a:solidFill>
                <a:srgbClr val="B40C68"/>
              </a:solidFill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524000"/>
            <a:ext cx="7772400" cy="4572000"/>
          </a:xfrm>
        </p:spPr>
        <p:txBody>
          <a:bodyPr/>
          <a:lstStyle/>
          <a:p>
            <a:pPr algn="just">
              <a:lnSpc>
                <a:spcPct val="80000"/>
              </a:lnSpc>
              <a:buFont typeface="Monotype Sorts" pitchFamily="2" charset="2"/>
              <a:buNone/>
            </a:pPr>
            <a:r>
              <a:rPr lang="en-US" altLang="id-ID" sz="2400" dirty="0" err="1" smtClean="0"/>
              <a:t>Kemungkinan</a:t>
            </a:r>
            <a:r>
              <a:rPr lang="en-US" altLang="id-ID" sz="2400" dirty="0" smtClean="0"/>
              <a:t> </a:t>
            </a:r>
            <a:r>
              <a:rPr lang="en-US" altLang="id-ID" sz="2400" dirty="0" err="1" smtClean="0"/>
              <a:t>biaya</a:t>
            </a:r>
            <a:r>
              <a:rPr lang="en-US" altLang="id-ID" sz="2400" dirty="0" smtClean="0"/>
              <a:t> yang </a:t>
            </a:r>
            <a:r>
              <a:rPr lang="en-US" altLang="id-ID" sz="2400" dirty="0" err="1" smtClean="0"/>
              <a:t>timbul</a:t>
            </a:r>
            <a:r>
              <a:rPr lang="en-US" altLang="id-ID" sz="2400" dirty="0" smtClean="0"/>
              <a:t> </a:t>
            </a:r>
            <a:r>
              <a:rPr lang="en-US" altLang="id-ID" sz="2400" dirty="0" err="1" smtClean="0"/>
              <a:t>sebagai</a:t>
            </a:r>
            <a:r>
              <a:rPr lang="en-US" altLang="id-ID" sz="2400" dirty="0" smtClean="0"/>
              <a:t> </a:t>
            </a:r>
            <a:r>
              <a:rPr lang="en-US" altLang="id-ID" sz="2400" dirty="0" err="1" smtClean="0"/>
              <a:t>akibat</a:t>
            </a:r>
            <a:endParaRPr lang="en-US" altLang="id-ID" sz="2800" dirty="0" smtClean="0"/>
          </a:p>
          <a:p>
            <a:pPr algn="just">
              <a:lnSpc>
                <a:spcPct val="60000"/>
              </a:lnSpc>
              <a:buFont typeface="Monotype Sorts" pitchFamily="2" charset="2"/>
              <a:buNone/>
            </a:pPr>
            <a:r>
              <a:rPr lang="en-US" altLang="id-ID" sz="2400" dirty="0" err="1" smtClean="0"/>
              <a:t>tanggung</a:t>
            </a:r>
            <a:r>
              <a:rPr lang="en-US" altLang="id-ID" sz="2400" dirty="0" smtClean="0"/>
              <a:t>  </a:t>
            </a:r>
            <a:r>
              <a:rPr lang="en-US" altLang="id-ID" sz="2400" dirty="0" err="1" smtClean="0"/>
              <a:t>jawab</a:t>
            </a:r>
            <a:r>
              <a:rPr lang="en-US" altLang="id-ID" sz="2000" dirty="0" smtClean="0"/>
              <a:t> </a:t>
            </a:r>
            <a:r>
              <a:rPr lang="en-US" altLang="id-ID" sz="2400" dirty="0" err="1" smtClean="0"/>
              <a:t>sosial</a:t>
            </a:r>
            <a:r>
              <a:rPr lang="en-US" altLang="id-ID" sz="2400" dirty="0" smtClean="0"/>
              <a:t> </a:t>
            </a:r>
            <a:r>
              <a:rPr lang="en-US" altLang="id-ID" sz="2400" dirty="0" err="1" smtClean="0"/>
              <a:t>kepada</a:t>
            </a:r>
            <a:r>
              <a:rPr lang="en-US" altLang="id-ID" sz="2400" dirty="0" smtClean="0"/>
              <a:t> </a:t>
            </a:r>
            <a:r>
              <a:rPr lang="en-US" altLang="id-ID" sz="2000" dirty="0" smtClean="0"/>
              <a:t> :</a:t>
            </a:r>
            <a:endParaRPr lang="en-US" altLang="id-ID" sz="2800" b="1" dirty="0" smtClean="0">
              <a:latin typeface="Arial" charset="0"/>
            </a:endParaRPr>
          </a:p>
          <a:p>
            <a:pPr>
              <a:lnSpc>
                <a:spcPct val="90000"/>
              </a:lnSpc>
              <a:buFont typeface="Monotype Sorts" pitchFamily="2" charset="2"/>
              <a:buNone/>
            </a:pPr>
            <a:r>
              <a:rPr lang="en-US" altLang="id-ID" sz="2400" b="1" dirty="0" smtClean="0"/>
              <a:t>1. </a:t>
            </a:r>
            <a:r>
              <a:rPr lang="en-US" altLang="id-ID" sz="2400" b="1" dirty="0" err="1" smtClean="0"/>
              <a:t>Pelanggan</a:t>
            </a:r>
            <a:r>
              <a:rPr lang="en-US" altLang="id-ID" sz="2400" b="1" dirty="0" smtClean="0"/>
              <a:t>, </a:t>
            </a:r>
            <a:r>
              <a:rPr lang="en-US" altLang="id-ID" sz="2400" dirty="0" err="1" smtClean="0"/>
              <a:t>adalah</a:t>
            </a:r>
            <a:r>
              <a:rPr lang="en-US" altLang="id-ID" sz="2400" b="1" dirty="0" smtClean="0"/>
              <a:t> : </a:t>
            </a:r>
            <a:r>
              <a:rPr lang="en-US" altLang="id-ID" sz="2400" dirty="0" err="1" smtClean="0"/>
              <a:t>Menciptakan</a:t>
            </a:r>
            <a:r>
              <a:rPr lang="en-US" altLang="id-ID" sz="2400" dirty="0" smtClean="0"/>
              <a:t> program </a:t>
            </a:r>
            <a:r>
              <a:rPr lang="en-US" altLang="id-ID" sz="2400" dirty="0" err="1" smtClean="0"/>
              <a:t>menerima</a:t>
            </a:r>
            <a:r>
              <a:rPr lang="en-US" altLang="id-ID" sz="2400" dirty="0" smtClean="0"/>
              <a:t> </a:t>
            </a:r>
            <a:r>
              <a:rPr lang="en-US" altLang="id-ID" sz="2400" dirty="0" err="1" smtClean="0"/>
              <a:t>dan</a:t>
            </a:r>
            <a:r>
              <a:rPr lang="en-US" altLang="id-ID" sz="2400" dirty="0" smtClean="0"/>
              <a:t> </a:t>
            </a:r>
            <a:r>
              <a:rPr lang="en-US" altLang="id-ID" sz="2400" dirty="0" err="1" smtClean="0"/>
              <a:t>memecahkan</a:t>
            </a:r>
            <a:r>
              <a:rPr lang="en-US" altLang="id-ID" sz="2400" dirty="0" smtClean="0"/>
              <a:t> </a:t>
            </a:r>
            <a:r>
              <a:rPr lang="en-US" altLang="id-ID" sz="2400" dirty="0" err="1" smtClean="0"/>
              <a:t>keluhan</a:t>
            </a:r>
            <a:r>
              <a:rPr lang="en-US" altLang="id-ID" sz="2400" dirty="0" smtClean="0"/>
              <a:t>, </a:t>
            </a:r>
            <a:r>
              <a:rPr lang="en-US" altLang="id-ID" sz="2400" dirty="0" err="1" smtClean="0"/>
              <a:t>Melakukan</a:t>
            </a:r>
            <a:r>
              <a:rPr lang="en-US" altLang="id-ID" sz="2400" dirty="0" smtClean="0"/>
              <a:t> survey </a:t>
            </a:r>
            <a:r>
              <a:rPr lang="en-US" altLang="id-ID" sz="2400" dirty="0" err="1" smtClean="0"/>
              <a:t>untuk</a:t>
            </a:r>
            <a:r>
              <a:rPr lang="en-US" altLang="id-ID" sz="2400" dirty="0" smtClean="0"/>
              <a:t> </a:t>
            </a:r>
            <a:r>
              <a:rPr lang="en-US" altLang="id-ID" sz="2400" dirty="0" err="1" smtClean="0"/>
              <a:t>mengeta</a:t>
            </a:r>
            <a:r>
              <a:rPr lang="en-US" altLang="id-ID" sz="2400" dirty="0" smtClean="0"/>
              <a:t> - </a:t>
            </a:r>
            <a:r>
              <a:rPr lang="en-US" altLang="id-ID" sz="2400" dirty="0" err="1" smtClean="0"/>
              <a:t>hui</a:t>
            </a:r>
            <a:r>
              <a:rPr lang="en-US" altLang="id-ID" sz="2400" dirty="0" smtClean="0"/>
              <a:t> </a:t>
            </a:r>
            <a:r>
              <a:rPr lang="en-US" altLang="id-ID" sz="2400" dirty="0" err="1" smtClean="0"/>
              <a:t>kepuasan</a:t>
            </a:r>
            <a:r>
              <a:rPr lang="en-US" altLang="id-ID" sz="2400" dirty="0" smtClean="0"/>
              <a:t> </a:t>
            </a:r>
            <a:r>
              <a:rPr lang="en-US" altLang="id-ID" sz="2400" dirty="0" err="1" smtClean="0"/>
              <a:t>pelanggan,Gugatan</a:t>
            </a:r>
            <a:r>
              <a:rPr lang="en-US" altLang="id-ID" sz="2400" dirty="0" smtClean="0"/>
              <a:t> </a:t>
            </a:r>
            <a:r>
              <a:rPr lang="en-US" altLang="id-ID" sz="2400" dirty="0" err="1" smtClean="0"/>
              <a:t>hukum</a:t>
            </a:r>
            <a:r>
              <a:rPr lang="en-US" altLang="id-ID" sz="2400" dirty="0" smtClean="0"/>
              <a:t> </a:t>
            </a:r>
            <a:r>
              <a:rPr lang="en-US" altLang="id-ID" sz="2400" dirty="0" err="1" smtClean="0"/>
              <a:t>oleh</a:t>
            </a:r>
            <a:r>
              <a:rPr lang="en-US" altLang="id-ID" sz="2400" dirty="0" smtClean="0"/>
              <a:t> </a:t>
            </a:r>
            <a:r>
              <a:rPr lang="en-US" altLang="id-ID" sz="2400" dirty="0" err="1" smtClean="0"/>
              <a:t>pelanggan</a:t>
            </a:r>
            <a:r>
              <a:rPr lang="en-US" altLang="id-ID" sz="2400" dirty="0" smtClean="0"/>
              <a:t>	</a:t>
            </a:r>
            <a:endParaRPr lang="en-US" altLang="id-ID" sz="2400" dirty="0" smtClean="0">
              <a:latin typeface="Arial" charset="0"/>
            </a:endParaRPr>
          </a:p>
          <a:p>
            <a:pPr>
              <a:lnSpc>
                <a:spcPct val="70000"/>
              </a:lnSpc>
              <a:buFont typeface="Monotype Sorts" pitchFamily="2" charset="2"/>
              <a:buNone/>
            </a:pPr>
            <a:r>
              <a:rPr lang="en-US" altLang="id-ID" sz="2400" b="1" dirty="0" smtClean="0"/>
              <a:t>2. </a:t>
            </a:r>
            <a:r>
              <a:rPr lang="en-US" altLang="id-ID" sz="2400" b="1" dirty="0" err="1" smtClean="0"/>
              <a:t>Karyawan</a:t>
            </a:r>
            <a:r>
              <a:rPr lang="en-US" altLang="id-ID" sz="2400" b="1" dirty="0" smtClean="0"/>
              <a:t>, </a:t>
            </a:r>
            <a:r>
              <a:rPr lang="en-US" altLang="id-ID" sz="2400" dirty="0" err="1" smtClean="0"/>
              <a:t>adalah</a:t>
            </a:r>
            <a:r>
              <a:rPr lang="en-US" altLang="id-ID" sz="2400" dirty="0" smtClean="0"/>
              <a:t> </a:t>
            </a:r>
            <a:r>
              <a:rPr lang="en-US" altLang="id-ID" sz="2400" b="1" dirty="0" smtClean="0"/>
              <a:t>: </a:t>
            </a:r>
            <a:r>
              <a:rPr lang="en-US" altLang="id-ID" sz="2400" dirty="0" err="1" smtClean="0"/>
              <a:t>Menciptakan</a:t>
            </a:r>
            <a:r>
              <a:rPr lang="en-US" altLang="id-ID" sz="2400" dirty="0" smtClean="0"/>
              <a:t> program </a:t>
            </a:r>
            <a:r>
              <a:rPr lang="en-US" altLang="id-ID" sz="2400" dirty="0" err="1" smtClean="0"/>
              <a:t>menerima</a:t>
            </a:r>
            <a:r>
              <a:rPr lang="en-US" altLang="id-ID" sz="2400" dirty="0" smtClean="0"/>
              <a:t> </a:t>
            </a:r>
            <a:r>
              <a:rPr lang="en-US" altLang="id-ID" sz="2400" dirty="0" err="1" smtClean="0"/>
              <a:t>dan</a:t>
            </a:r>
            <a:r>
              <a:rPr lang="en-US" altLang="id-ID" sz="2400" dirty="0" smtClean="0"/>
              <a:t> </a:t>
            </a:r>
            <a:r>
              <a:rPr lang="en-US" altLang="id-ID" sz="2400" dirty="0" err="1" smtClean="0"/>
              <a:t>memecahkan</a:t>
            </a:r>
            <a:r>
              <a:rPr lang="en-US" altLang="id-ID" sz="2400" dirty="0" smtClean="0"/>
              <a:t> </a:t>
            </a:r>
            <a:r>
              <a:rPr lang="en-US" altLang="id-ID" sz="2400" dirty="0" err="1" smtClean="0"/>
              <a:t>keluhan</a:t>
            </a:r>
            <a:r>
              <a:rPr lang="en-US" altLang="id-ID" sz="2400" dirty="0" smtClean="0"/>
              <a:t>, </a:t>
            </a:r>
            <a:r>
              <a:rPr lang="en-US" altLang="id-ID" sz="2400" dirty="0" err="1" smtClean="0"/>
              <a:t>Melakukan</a:t>
            </a:r>
            <a:r>
              <a:rPr lang="en-US" altLang="id-ID" sz="2400" dirty="0" smtClean="0"/>
              <a:t> survey </a:t>
            </a:r>
            <a:r>
              <a:rPr lang="en-US" altLang="id-ID" sz="2400" dirty="0" err="1" smtClean="0"/>
              <a:t>untuk</a:t>
            </a:r>
            <a:r>
              <a:rPr lang="en-US" altLang="id-ID" sz="2400" dirty="0" smtClean="0"/>
              <a:t> </a:t>
            </a:r>
            <a:r>
              <a:rPr lang="en-US" altLang="id-ID" sz="2400" dirty="0" err="1" smtClean="0"/>
              <a:t>mengeta</a:t>
            </a:r>
            <a:r>
              <a:rPr lang="en-US" altLang="id-ID" sz="2400" dirty="0" smtClean="0"/>
              <a:t> -</a:t>
            </a:r>
            <a:r>
              <a:rPr lang="en-US" altLang="id-ID" sz="2400" dirty="0" err="1" smtClean="0"/>
              <a:t>hui</a:t>
            </a:r>
            <a:r>
              <a:rPr lang="en-US" altLang="id-ID" sz="2400" dirty="0" smtClean="0"/>
              <a:t> </a:t>
            </a:r>
            <a:r>
              <a:rPr lang="en-US" altLang="id-ID" sz="2400" dirty="0" err="1" smtClean="0"/>
              <a:t>kepuasan</a:t>
            </a:r>
            <a:r>
              <a:rPr lang="en-US" altLang="id-ID" sz="2400" dirty="0" smtClean="0"/>
              <a:t> </a:t>
            </a:r>
            <a:r>
              <a:rPr lang="en-US" altLang="id-ID" sz="2400" dirty="0" err="1" smtClean="0"/>
              <a:t>karyawan</a:t>
            </a:r>
            <a:r>
              <a:rPr lang="en-US" altLang="id-ID" sz="2400" dirty="0" smtClean="0"/>
              <a:t>,  </a:t>
            </a:r>
            <a:r>
              <a:rPr lang="en-US" altLang="id-ID" sz="2400" dirty="0" err="1" smtClean="0"/>
              <a:t>Gugatan</a:t>
            </a:r>
            <a:r>
              <a:rPr lang="en-US" altLang="id-ID" sz="2400" dirty="0" smtClean="0"/>
              <a:t> </a:t>
            </a:r>
            <a:r>
              <a:rPr lang="en-US" altLang="id-ID" sz="2400" dirty="0" err="1" smtClean="0"/>
              <a:t>hukum</a:t>
            </a:r>
            <a:r>
              <a:rPr lang="en-US" altLang="id-ID" sz="2400" dirty="0" smtClean="0"/>
              <a:t> </a:t>
            </a:r>
            <a:r>
              <a:rPr lang="en-US" altLang="id-ID" sz="2400" dirty="0" err="1" smtClean="0"/>
              <a:t>oleh</a:t>
            </a:r>
            <a:r>
              <a:rPr lang="en-US" altLang="id-ID" sz="2400" dirty="0" smtClean="0"/>
              <a:t> </a:t>
            </a:r>
            <a:r>
              <a:rPr lang="en-US" altLang="id-ID" sz="2400" dirty="0" err="1" smtClean="0"/>
              <a:t>karyawan</a:t>
            </a:r>
            <a:r>
              <a:rPr lang="en-US" altLang="id-ID" sz="2400" dirty="0" smtClean="0"/>
              <a:t> </a:t>
            </a:r>
            <a:r>
              <a:rPr lang="en-US" altLang="id-ID" sz="2400" dirty="0" err="1" smtClean="0"/>
              <a:t>karena</a:t>
            </a:r>
            <a:r>
              <a:rPr lang="en-US" altLang="id-ID" sz="2400" dirty="0" smtClean="0"/>
              <a:t> </a:t>
            </a:r>
            <a:r>
              <a:rPr lang="en-US" altLang="id-ID" sz="2400" dirty="0" err="1" smtClean="0"/>
              <a:t>diskriminasi</a:t>
            </a:r>
            <a:r>
              <a:rPr lang="en-US" altLang="id-ID" sz="2400" dirty="0" smtClean="0"/>
              <a:t> </a:t>
            </a:r>
            <a:r>
              <a:rPr lang="en-US" altLang="id-ID" sz="2400" dirty="0" err="1" smtClean="0"/>
              <a:t>atau</a:t>
            </a:r>
            <a:r>
              <a:rPr lang="en-US" altLang="id-ID" sz="2400" dirty="0" smtClean="0"/>
              <a:t> </a:t>
            </a:r>
            <a:r>
              <a:rPr lang="en-US" altLang="id-ID" sz="2400" dirty="0" err="1" smtClean="0"/>
              <a:t>tuduhan</a:t>
            </a:r>
            <a:r>
              <a:rPr lang="en-US" altLang="id-ID" sz="2400" dirty="0" smtClean="0"/>
              <a:t> </a:t>
            </a:r>
            <a:r>
              <a:rPr lang="en-US" altLang="id-ID" sz="2400" dirty="0" err="1" smtClean="0"/>
              <a:t>tanpa</a:t>
            </a:r>
            <a:r>
              <a:rPr lang="en-US" altLang="id-ID" sz="2400" dirty="0" smtClean="0"/>
              <a:t> </a:t>
            </a:r>
            <a:r>
              <a:rPr lang="en-US" altLang="id-ID" sz="2400" dirty="0" err="1" smtClean="0"/>
              <a:t>bukti</a:t>
            </a:r>
            <a:r>
              <a:rPr lang="en-US" altLang="id-ID" sz="2400" dirty="0" smtClean="0"/>
              <a:t>	</a:t>
            </a:r>
            <a:endParaRPr lang="en-US" altLang="id-ID" sz="2400" dirty="0" smtClean="0">
              <a:latin typeface="Arial" charset="0"/>
            </a:endParaRPr>
          </a:p>
          <a:p>
            <a:pPr>
              <a:lnSpc>
                <a:spcPct val="70000"/>
              </a:lnSpc>
              <a:buFont typeface="Monotype Sorts" pitchFamily="2" charset="2"/>
              <a:buNone/>
            </a:pPr>
            <a:r>
              <a:rPr lang="en-US" altLang="id-ID" sz="2400" b="1" dirty="0" smtClean="0"/>
              <a:t>3. </a:t>
            </a:r>
            <a:r>
              <a:rPr lang="en-US" altLang="id-ID" sz="2400" b="1" dirty="0" err="1" smtClean="0"/>
              <a:t>Pemegang</a:t>
            </a:r>
            <a:r>
              <a:rPr lang="en-US" altLang="id-ID" sz="2400" b="1" dirty="0" smtClean="0"/>
              <a:t> </a:t>
            </a:r>
            <a:r>
              <a:rPr lang="en-US" altLang="id-ID" sz="2400" b="1" dirty="0" err="1" smtClean="0"/>
              <a:t>Saham</a:t>
            </a:r>
            <a:r>
              <a:rPr lang="en-US" altLang="id-ID" sz="2400" b="1" dirty="0" smtClean="0"/>
              <a:t>,  </a:t>
            </a:r>
            <a:r>
              <a:rPr lang="en-US" altLang="id-ID" sz="2400" dirty="0" err="1" smtClean="0"/>
              <a:t>adalah</a:t>
            </a:r>
            <a:r>
              <a:rPr lang="en-US" altLang="id-ID" sz="2400" dirty="0" smtClean="0"/>
              <a:t> : </a:t>
            </a:r>
            <a:r>
              <a:rPr lang="en-US" altLang="id-ID" sz="2400" dirty="0" err="1" smtClean="0"/>
              <a:t>Mengumumkan</a:t>
            </a:r>
            <a:r>
              <a:rPr lang="en-US" altLang="id-ID" sz="2400" dirty="0" smtClean="0"/>
              <a:t> </a:t>
            </a:r>
            <a:r>
              <a:rPr lang="en-US" altLang="id-ID" sz="2400" dirty="0" err="1" smtClean="0"/>
              <a:t>Informasi</a:t>
            </a:r>
            <a:r>
              <a:rPr lang="en-US" altLang="id-ID" sz="2400" dirty="0" smtClean="0"/>
              <a:t> </a:t>
            </a:r>
            <a:r>
              <a:rPr lang="en-US" altLang="id-ID" sz="2400" dirty="0" err="1" smtClean="0"/>
              <a:t>Keuangan</a:t>
            </a:r>
            <a:r>
              <a:rPr lang="en-US" altLang="id-ID" sz="2400" dirty="0" smtClean="0"/>
              <a:t> </a:t>
            </a:r>
            <a:r>
              <a:rPr lang="en-US" altLang="id-ID" sz="2400" dirty="0" err="1" smtClean="0"/>
              <a:t>secara</a:t>
            </a:r>
            <a:r>
              <a:rPr lang="en-US" altLang="id-ID" sz="2400" dirty="0" smtClean="0"/>
              <a:t> </a:t>
            </a:r>
            <a:r>
              <a:rPr lang="en-US" altLang="id-ID" sz="2400" dirty="0" err="1" smtClean="0"/>
              <a:t>periodik</a:t>
            </a:r>
            <a:r>
              <a:rPr lang="en-US" altLang="id-ID" sz="2400" dirty="0" smtClean="0"/>
              <a:t>, </a:t>
            </a:r>
            <a:r>
              <a:rPr lang="en-US" altLang="id-ID" sz="2400" dirty="0" err="1" smtClean="0"/>
              <a:t>Gugatan</a:t>
            </a:r>
            <a:r>
              <a:rPr lang="en-US" altLang="id-ID" sz="2400" dirty="0" smtClean="0"/>
              <a:t> </a:t>
            </a:r>
            <a:r>
              <a:rPr lang="en-US" altLang="id-ID" sz="2400" dirty="0" err="1" smtClean="0"/>
              <a:t>hukum</a:t>
            </a:r>
            <a:r>
              <a:rPr lang="en-US" altLang="id-ID" sz="2400" dirty="0" smtClean="0"/>
              <a:t> </a:t>
            </a:r>
            <a:r>
              <a:rPr lang="en-US" altLang="id-ID" sz="2400" dirty="0" err="1" smtClean="0"/>
              <a:t>atas</a:t>
            </a:r>
            <a:r>
              <a:rPr lang="en-US" altLang="id-ID" sz="2400" dirty="0" smtClean="0"/>
              <a:t> </a:t>
            </a:r>
            <a:r>
              <a:rPr lang="en-US" altLang="id-ID" sz="2400" dirty="0" err="1" smtClean="0"/>
              <a:t>tuduhan</a:t>
            </a:r>
            <a:r>
              <a:rPr lang="en-US" altLang="id-ID" sz="2400" dirty="0" smtClean="0"/>
              <a:t> </a:t>
            </a:r>
            <a:r>
              <a:rPr lang="en-US" altLang="id-ID" sz="2400" dirty="0" err="1" smtClean="0"/>
              <a:t>bahwa</a:t>
            </a:r>
            <a:r>
              <a:rPr lang="en-US" altLang="id-ID" sz="2400" dirty="0" smtClean="0"/>
              <a:t> </a:t>
            </a:r>
            <a:r>
              <a:rPr lang="en-US" altLang="id-ID" sz="2400" dirty="0" err="1" smtClean="0"/>
              <a:t>manajer</a:t>
            </a:r>
            <a:r>
              <a:rPr lang="en-US" altLang="id-ID" sz="2400" dirty="0" smtClean="0"/>
              <a:t> </a:t>
            </a:r>
            <a:r>
              <a:rPr lang="en-US" altLang="id-ID" sz="2400" dirty="0" err="1" smtClean="0"/>
              <a:t>perusahaan</a:t>
            </a:r>
            <a:r>
              <a:rPr lang="en-US" altLang="id-ID" sz="2400" dirty="0" smtClean="0"/>
              <a:t> </a:t>
            </a:r>
            <a:r>
              <a:rPr lang="en-US" altLang="id-ID" sz="2400" dirty="0" err="1" smtClean="0"/>
              <a:t>tidak</a:t>
            </a:r>
            <a:r>
              <a:rPr lang="en-US" altLang="id-ID" sz="2400" dirty="0" smtClean="0"/>
              <a:t> </a:t>
            </a:r>
            <a:r>
              <a:rPr lang="en-US" altLang="id-ID" sz="2400" dirty="0" err="1" smtClean="0"/>
              <a:t>memenuhi</a:t>
            </a:r>
            <a:r>
              <a:rPr lang="en-US" altLang="id-ID" sz="2400" dirty="0" smtClean="0"/>
              <a:t> </a:t>
            </a:r>
            <a:r>
              <a:rPr lang="en-US" altLang="id-ID" sz="2400" dirty="0" err="1" smtClean="0"/>
              <a:t>tanggung</a:t>
            </a:r>
            <a:r>
              <a:rPr lang="en-US" altLang="id-ID" sz="2400" dirty="0" smtClean="0"/>
              <a:t> </a:t>
            </a:r>
            <a:r>
              <a:rPr lang="en-US" altLang="id-ID" sz="2400" dirty="0" err="1" smtClean="0"/>
              <a:t>jawabnya</a:t>
            </a:r>
            <a:r>
              <a:rPr lang="en-US" altLang="id-ID" sz="2400" dirty="0" smtClean="0"/>
              <a:t> </a:t>
            </a:r>
            <a:r>
              <a:rPr lang="en-US" altLang="id-ID" sz="2400" dirty="0" err="1" smtClean="0"/>
              <a:t>kepada</a:t>
            </a:r>
            <a:r>
              <a:rPr lang="en-US" altLang="id-ID" sz="2400" dirty="0" smtClean="0"/>
              <a:t> </a:t>
            </a:r>
            <a:r>
              <a:rPr lang="en-US" altLang="id-ID" sz="2400" dirty="0" err="1" smtClean="0"/>
              <a:t>para</a:t>
            </a:r>
            <a:r>
              <a:rPr lang="en-US" altLang="id-ID" sz="2400" dirty="0" smtClean="0"/>
              <a:t> </a:t>
            </a:r>
            <a:r>
              <a:rPr lang="en-US" altLang="id-ID" sz="2400" dirty="0" err="1" smtClean="0"/>
              <a:t>pemegang</a:t>
            </a:r>
            <a:r>
              <a:rPr lang="en-US" altLang="id-ID" sz="2400" dirty="0" smtClean="0"/>
              <a:t> </a:t>
            </a:r>
            <a:r>
              <a:rPr lang="en-US" altLang="id-ID" sz="2400" dirty="0" err="1" smtClean="0"/>
              <a:t>saham</a:t>
            </a:r>
            <a:r>
              <a:rPr lang="en-US" altLang="id-ID" sz="2400" dirty="0" smtClean="0"/>
              <a:t> 	</a:t>
            </a:r>
            <a:endParaRPr lang="en-US" altLang="id-ID" sz="2400" dirty="0" smtClean="0">
              <a:latin typeface="Arial" charset="0"/>
            </a:endParaRPr>
          </a:p>
          <a:p>
            <a:pPr>
              <a:lnSpc>
                <a:spcPct val="70000"/>
              </a:lnSpc>
              <a:buFont typeface="Monotype Sorts" pitchFamily="2" charset="2"/>
              <a:buNone/>
            </a:pPr>
            <a:r>
              <a:rPr lang="en-US" altLang="id-ID" sz="2400" b="1" dirty="0" smtClean="0"/>
              <a:t>4. </a:t>
            </a:r>
            <a:r>
              <a:rPr lang="en-US" altLang="id-ID" sz="2400" b="1" dirty="0" err="1" smtClean="0"/>
              <a:t>Lingkungan</a:t>
            </a:r>
            <a:r>
              <a:rPr lang="en-US" altLang="id-ID" sz="2400" b="1" dirty="0" smtClean="0"/>
              <a:t>, </a:t>
            </a:r>
            <a:r>
              <a:rPr lang="en-US" altLang="id-ID" sz="2400" dirty="0" err="1" smtClean="0"/>
              <a:t>adalah</a:t>
            </a:r>
            <a:r>
              <a:rPr lang="en-US" altLang="id-ID" sz="2400" dirty="0" smtClean="0"/>
              <a:t>:</a:t>
            </a:r>
            <a:r>
              <a:rPr lang="en-US" altLang="id-ID" sz="2400" b="1" dirty="0" smtClean="0"/>
              <a:t> </a:t>
            </a:r>
            <a:r>
              <a:rPr lang="en-US" altLang="id-ID" sz="2400" dirty="0" err="1" smtClean="0"/>
              <a:t>Memenuhi</a:t>
            </a:r>
            <a:r>
              <a:rPr lang="en-US" altLang="id-ID" dirty="0" smtClean="0"/>
              <a:t> </a:t>
            </a:r>
            <a:r>
              <a:rPr lang="en-US" altLang="id-ID" sz="2400" dirty="0" err="1" smtClean="0"/>
              <a:t>regulasi</a:t>
            </a:r>
            <a:r>
              <a:rPr lang="en-US" altLang="id-ID" sz="2400" dirty="0" smtClean="0"/>
              <a:t> </a:t>
            </a:r>
            <a:r>
              <a:rPr lang="en-US" altLang="id-ID" sz="2400" dirty="0" err="1" smtClean="0"/>
              <a:t>pemerintah</a:t>
            </a:r>
            <a:r>
              <a:rPr lang="en-US" altLang="id-ID" dirty="0" smtClean="0"/>
              <a:t> </a:t>
            </a:r>
            <a:r>
              <a:rPr lang="en-US" altLang="id-ID" sz="2400" dirty="0" err="1" smtClean="0"/>
              <a:t>akan</a:t>
            </a:r>
            <a:r>
              <a:rPr lang="en-US" altLang="id-ID" sz="2400" dirty="0" smtClean="0"/>
              <a:t> </a:t>
            </a:r>
            <a:r>
              <a:rPr lang="en-US" altLang="id-ID" sz="2400" dirty="0" err="1" smtClean="0"/>
              <a:t>lingkungan</a:t>
            </a:r>
            <a:r>
              <a:rPr lang="en-US" altLang="id-ID" sz="2400" dirty="0" smtClean="0"/>
              <a:t>, </a:t>
            </a:r>
            <a:r>
              <a:rPr lang="en-US" altLang="id-ID" sz="2400" dirty="0" err="1" smtClean="0"/>
              <a:t>Memenuhi</a:t>
            </a:r>
            <a:r>
              <a:rPr lang="en-US" altLang="id-ID" sz="2400" dirty="0" smtClean="0"/>
              <a:t> </a:t>
            </a:r>
            <a:r>
              <a:rPr lang="en-US" altLang="id-ID" sz="2400" dirty="0" err="1" smtClean="0"/>
              <a:t>janji</a:t>
            </a:r>
            <a:r>
              <a:rPr lang="en-US" altLang="id-ID" sz="2400" dirty="0" smtClean="0"/>
              <a:t> </a:t>
            </a:r>
            <a:r>
              <a:rPr lang="en-US" altLang="id-ID" sz="2400" dirty="0" err="1" smtClean="0"/>
              <a:t>akan</a:t>
            </a:r>
            <a:r>
              <a:rPr lang="en-US" altLang="id-ID" sz="2400" dirty="0" smtClean="0"/>
              <a:t> </a:t>
            </a:r>
            <a:r>
              <a:rPr lang="en-US" altLang="id-ID" sz="2400" dirty="0" err="1" smtClean="0"/>
              <a:t>petunjuk</a:t>
            </a:r>
            <a:r>
              <a:rPr lang="en-US" altLang="id-ID" sz="2400" dirty="0" smtClean="0"/>
              <a:t> </a:t>
            </a:r>
            <a:r>
              <a:rPr lang="en-US" altLang="id-ID" sz="2400" dirty="0" err="1" smtClean="0"/>
              <a:t>lingkungan</a:t>
            </a:r>
            <a:r>
              <a:rPr lang="en-US" altLang="id-ID" sz="2400" dirty="0" smtClean="0"/>
              <a:t> yang </a:t>
            </a:r>
            <a:r>
              <a:rPr lang="en-US" altLang="id-ID" sz="2400" dirty="0" err="1" smtClean="0"/>
              <a:t>dibuat</a:t>
            </a:r>
            <a:r>
              <a:rPr lang="en-US" altLang="id-ID" sz="2400" dirty="0" smtClean="0"/>
              <a:t> </a:t>
            </a:r>
            <a:r>
              <a:rPr lang="en-US" altLang="id-ID" sz="2400" dirty="0" err="1" smtClean="0"/>
              <a:t>perusahaan</a:t>
            </a:r>
            <a:r>
              <a:rPr lang="en-US" altLang="id-ID" sz="2400" dirty="0" smtClean="0"/>
              <a:t>	</a:t>
            </a:r>
            <a:endParaRPr lang="en-US" altLang="id-ID" sz="2400" dirty="0" smtClean="0">
              <a:latin typeface="Arial" charset="0"/>
            </a:endParaRPr>
          </a:p>
          <a:p>
            <a:pPr lvl="1" algn="just">
              <a:buFont typeface="Monotype Sorts" pitchFamily="2" charset="2"/>
              <a:buNone/>
            </a:pPr>
            <a:r>
              <a:rPr lang="en-US" altLang="id-ID" dirty="0" smtClean="0"/>
              <a:t> </a:t>
            </a:r>
          </a:p>
          <a:p>
            <a:pPr>
              <a:buFont typeface="Monotype Sorts" pitchFamily="2" charset="2"/>
              <a:buNone/>
            </a:pPr>
            <a:endParaRPr lang="en-US" altLang="id-ID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 autoUpdateAnimBg="0"/>
      <p:bldP spid="19459" grpId="0" build="p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Soal</a:t>
            </a:r>
            <a:r>
              <a:rPr lang="en-US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Tugas</a:t>
            </a:r>
            <a:endParaRPr lang="id-ID" dirty="0" smtClean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555" name="Content Placeholder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Carilah 3 artikel bisnis (berbeda jenis bisnis) yang menunjukkan bentuk dari tanggung jawab sosial suatu bisnis dan berilah komentar mengenai bentuk tanggung jawab sosialnya, apakah sesuai peraturan yang ada atau tidak.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 noChangeArrowheads="1"/>
          </p:cNvSpPr>
          <p:nvPr>
            <p:ph type="title"/>
          </p:nvPr>
        </p:nvSpPr>
        <p:spPr>
          <a:xfrm>
            <a:off x="762000" y="2590800"/>
            <a:ext cx="7772400" cy="1143000"/>
          </a:xfrm>
        </p:spPr>
        <p:txBody>
          <a:bodyPr/>
          <a:lstStyle/>
          <a:p>
            <a:r>
              <a:rPr lang="id-ID" b="1" dirty="0" smtClean="0">
                <a:solidFill>
                  <a:schemeClr val="accent1">
                    <a:lumMod val="75000"/>
                  </a:schemeClr>
                </a:solidFill>
                <a:latin typeface="Bradley Hand ITC" pitchFamily="66" charset="0"/>
              </a:rPr>
              <a:t>Terima Kasih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8153400" cy="1143000"/>
          </a:xfrm>
        </p:spPr>
        <p:txBody>
          <a:bodyPr/>
          <a:lstStyle/>
          <a:p>
            <a:r>
              <a:rPr lang="en-US" altLang="id-ID" sz="3600" b="1" dirty="0" smtClean="0">
                <a:solidFill>
                  <a:schemeClr val="accent1">
                    <a:lumMod val="50000"/>
                  </a:schemeClr>
                </a:solidFill>
              </a:rPr>
              <a:t>PENGERTIAN ETIKA MANAJEMEN</a:t>
            </a:r>
            <a:endParaRPr lang="en-US" altLang="id-ID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buFont typeface="Monotype Sorts" pitchFamily="2" charset="2"/>
              <a:buNone/>
            </a:pPr>
            <a:r>
              <a:rPr lang="en-US" altLang="id-ID" sz="2800" b="1" dirty="0" err="1" smtClean="0"/>
              <a:t>Etika</a:t>
            </a:r>
            <a:r>
              <a:rPr lang="en-US" altLang="id-ID" sz="2800" b="1" dirty="0" smtClean="0"/>
              <a:t> </a:t>
            </a:r>
            <a:r>
              <a:rPr lang="en-US" altLang="id-ID" sz="2800" b="1" dirty="0" smtClean="0"/>
              <a:t>:</a:t>
            </a:r>
            <a:r>
              <a:rPr lang="en-US" altLang="id-ID" b="1" dirty="0" smtClean="0"/>
              <a:t> </a:t>
            </a:r>
            <a:endParaRPr lang="en-US" altLang="id-ID" b="1" dirty="0" smtClean="0"/>
          </a:p>
          <a:p>
            <a:pPr lvl="0" algn="just">
              <a:lnSpc>
                <a:spcPct val="80000"/>
              </a:lnSpc>
            </a:pPr>
            <a:r>
              <a:rPr lang="en-US" sz="2800" dirty="0" err="1" smtClean="0">
                <a:solidFill>
                  <a:schemeClr val="tx1">
                    <a:lumMod val="50000"/>
                  </a:schemeClr>
                </a:solidFill>
              </a:rPr>
              <a:t>Etika</a:t>
            </a: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1">
                    <a:lumMod val="50000"/>
                  </a:schemeClr>
                </a:solidFill>
              </a:rPr>
              <a:t>adakah</a:t>
            </a: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1">
                    <a:lumMod val="50000"/>
                  </a:schemeClr>
                </a:solidFill>
              </a:rPr>
              <a:t>pandangan</a:t>
            </a: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</a:rPr>
              <a:t>, </a:t>
            </a:r>
            <a:r>
              <a:rPr lang="en-US" sz="2800" dirty="0" err="1" smtClean="0">
                <a:solidFill>
                  <a:schemeClr val="tx1">
                    <a:lumMod val="50000"/>
                  </a:schemeClr>
                </a:solidFill>
              </a:rPr>
              <a:t>keyakinan</a:t>
            </a: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1">
                    <a:lumMod val="50000"/>
                  </a:schemeClr>
                </a:solidFill>
              </a:rPr>
              <a:t>dan</a:t>
            </a: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1">
                    <a:lumMod val="50000"/>
                  </a:schemeClr>
                </a:solidFill>
              </a:rPr>
              <a:t>nilai</a:t>
            </a: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1">
                    <a:lumMod val="50000"/>
                  </a:schemeClr>
                </a:solidFill>
              </a:rPr>
              <a:t>akan</a:t>
            </a: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1">
                    <a:lumMod val="50000"/>
                  </a:schemeClr>
                </a:solidFill>
              </a:rPr>
              <a:t>sesuatu</a:t>
            </a: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</a:rPr>
              <a:t> yang </a:t>
            </a:r>
            <a:r>
              <a:rPr lang="en-US" sz="2800" dirty="0" err="1" smtClean="0">
                <a:solidFill>
                  <a:schemeClr val="tx1">
                    <a:lumMod val="50000"/>
                  </a:schemeClr>
                </a:solidFill>
              </a:rPr>
              <a:t>baik</a:t>
            </a: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1">
                    <a:lumMod val="50000"/>
                  </a:schemeClr>
                </a:solidFill>
              </a:rPr>
              <a:t>dan</a:t>
            </a: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1">
                    <a:lumMod val="50000"/>
                  </a:schemeClr>
                </a:solidFill>
              </a:rPr>
              <a:t>buruk</a:t>
            </a: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</a:rPr>
              <a:t>, </a:t>
            </a:r>
            <a:r>
              <a:rPr lang="en-US" sz="2800" dirty="0" err="1" smtClean="0">
                <a:solidFill>
                  <a:schemeClr val="tx1">
                    <a:lumMod val="50000"/>
                  </a:schemeClr>
                </a:solidFill>
              </a:rPr>
              <a:t>benar</a:t>
            </a: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1">
                    <a:lumMod val="50000"/>
                  </a:schemeClr>
                </a:solidFill>
              </a:rPr>
              <a:t>dan</a:t>
            </a: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1">
                    <a:lumMod val="50000"/>
                  </a:schemeClr>
                </a:solidFill>
              </a:rPr>
              <a:t>salah</a:t>
            </a: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</a:rPr>
              <a:t> (Griffin).</a:t>
            </a:r>
          </a:p>
          <a:p>
            <a:pPr marL="521208" indent="-457200" eaLnBrk="1" fontAlgn="auto" hangingPunct="1">
              <a:spcAft>
                <a:spcPts val="0"/>
              </a:spcAft>
              <a:buClr>
                <a:srgbClr val="FF388C"/>
              </a:buClr>
              <a:buSzPct val="80000"/>
            </a:pPr>
            <a:r>
              <a:rPr kumimoji="0" lang="en-US" sz="30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Etika</a:t>
            </a:r>
            <a:r>
              <a:rPr kumimoji="0" lang="en-US" sz="30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sz="30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Manajemen</a:t>
            </a:r>
            <a:r>
              <a:rPr kumimoji="0" lang="en-US" sz="30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sz="30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adalah</a:t>
            </a:r>
            <a:r>
              <a:rPr kumimoji="0" lang="en-US" sz="30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sz="30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standar</a:t>
            </a:r>
            <a:r>
              <a:rPr kumimoji="0" lang="en-US" sz="30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sz="30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kelayakan</a:t>
            </a:r>
            <a:r>
              <a:rPr kumimoji="0" lang="en-US" sz="30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sz="30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pengelolaan</a:t>
            </a:r>
            <a:r>
              <a:rPr kumimoji="0" lang="en-US" sz="30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sz="30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organisasi</a:t>
            </a:r>
            <a:r>
              <a:rPr kumimoji="0" lang="en-US" sz="30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yang </a:t>
            </a:r>
            <a:r>
              <a:rPr kumimoji="0" lang="en-US" sz="30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memenuhi</a:t>
            </a:r>
            <a:r>
              <a:rPr kumimoji="0" lang="en-US" sz="30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sz="30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kriteria</a:t>
            </a:r>
            <a:r>
              <a:rPr kumimoji="0" lang="en-US" sz="30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sz="30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etika</a:t>
            </a:r>
            <a:r>
              <a:rPr kumimoji="0" lang="en-US" sz="30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.</a:t>
            </a:r>
          </a:p>
          <a:p>
            <a:pPr>
              <a:buFont typeface="Monotype Sorts" pitchFamily="2" charset="2"/>
              <a:buNone/>
            </a:pPr>
            <a:endParaRPr lang="en-US" altLang="id-ID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762000"/>
            <a:ext cx="7772400" cy="5334000"/>
          </a:xfrm>
        </p:spPr>
        <p:txBody>
          <a:bodyPr/>
          <a:lstStyle/>
          <a:p>
            <a:pPr algn="just"/>
            <a:r>
              <a:rPr lang="en-US" dirty="0" err="1" smtClean="0"/>
              <a:t>Menurut</a:t>
            </a:r>
            <a:r>
              <a:rPr lang="en-US" dirty="0" smtClean="0"/>
              <a:t> </a:t>
            </a:r>
            <a:r>
              <a:rPr lang="en-US" dirty="0" err="1" smtClean="0"/>
              <a:t>Kreitner</a:t>
            </a:r>
            <a:r>
              <a:rPr lang="en-US" dirty="0" smtClean="0"/>
              <a:t>, </a:t>
            </a:r>
            <a:r>
              <a:rPr lang="en-US" dirty="0" err="1" smtClean="0"/>
              <a:t>Etika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dasarnya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studi</a:t>
            </a:r>
            <a:r>
              <a:rPr lang="en-US" dirty="0" smtClean="0"/>
              <a:t> </a:t>
            </a:r>
            <a:r>
              <a:rPr lang="en-US" dirty="0" err="1" smtClean="0"/>
              <a:t>mengenai</a:t>
            </a:r>
            <a:r>
              <a:rPr lang="en-US" dirty="0" smtClean="0"/>
              <a:t> </a:t>
            </a:r>
            <a:r>
              <a:rPr lang="en-US" dirty="0" err="1" smtClean="0"/>
              <a:t>tanggung</a:t>
            </a:r>
            <a:r>
              <a:rPr lang="en-US" dirty="0" smtClean="0"/>
              <a:t> </a:t>
            </a:r>
            <a:r>
              <a:rPr lang="en-US" dirty="0" err="1" smtClean="0"/>
              <a:t>jawab</a:t>
            </a:r>
            <a:r>
              <a:rPr lang="en-US" dirty="0" smtClean="0"/>
              <a:t> moral yang </a:t>
            </a:r>
            <a:r>
              <a:rPr lang="en-US" dirty="0" err="1" smtClean="0"/>
              <a:t>terkait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apa</a:t>
            </a:r>
            <a:r>
              <a:rPr lang="en-US" dirty="0" smtClean="0"/>
              <a:t> yang </a:t>
            </a:r>
            <a:r>
              <a:rPr lang="en-US" dirty="0" err="1" smtClean="0"/>
              <a:t>dianggap</a:t>
            </a:r>
            <a:r>
              <a:rPr lang="en-US" dirty="0" smtClean="0"/>
              <a:t> </a:t>
            </a:r>
            <a:r>
              <a:rPr lang="en-US" dirty="0" err="1" smtClean="0"/>
              <a:t>benar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apa</a:t>
            </a:r>
            <a:r>
              <a:rPr lang="en-US" dirty="0" smtClean="0"/>
              <a:t> yang </a:t>
            </a:r>
            <a:r>
              <a:rPr lang="en-US" dirty="0" err="1" smtClean="0"/>
              <a:t>dianggap</a:t>
            </a:r>
            <a:r>
              <a:rPr lang="en-US" dirty="0" smtClean="0"/>
              <a:t> </a:t>
            </a:r>
            <a:r>
              <a:rPr lang="en-US" dirty="0" err="1" smtClean="0"/>
              <a:t>salah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 smtClean="0"/>
              <a:t>Kreitner</a:t>
            </a:r>
            <a:r>
              <a:rPr lang="en-US" dirty="0" smtClean="0"/>
              <a:t> </a:t>
            </a:r>
            <a:r>
              <a:rPr lang="en-US" dirty="0" err="1" smtClean="0"/>
              <a:t>mengingatkan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etika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jauh</a:t>
            </a:r>
            <a:r>
              <a:rPr lang="en-US" dirty="0" smtClean="0"/>
              <a:t> </a:t>
            </a:r>
            <a:r>
              <a:rPr lang="en-US" dirty="0" err="1" smtClean="0"/>
              <a:t>lagi</a:t>
            </a:r>
            <a:r>
              <a:rPr lang="en-US" dirty="0" smtClean="0"/>
              <a:t> </a:t>
            </a:r>
            <a:r>
              <a:rPr lang="en-US" dirty="0" err="1" smtClean="0"/>
              <a:t>berbicara</a:t>
            </a:r>
            <a:r>
              <a:rPr lang="en-US" dirty="0" smtClean="0"/>
              <a:t> </a:t>
            </a:r>
            <a:r>
              <a:rPr lang="en-US" dirty="0" err="1" smtClean="0"/>
              <a:t>mengenai</a:t>
            </a:r>
            <a:r>
              <a:rPr lang="en-US" dirty="0" smtClean="0"/>
              <a:t> </a:t>
            </a:r>
            <a:r>
              <a:rPr lang="en-US" dirty="0" err="1" smtClean="0"/>
              <a:t>nilai-nilai</a:t>
            </a:r>
            <a:r>
              <a:rPr lang="en-US" dirty="0" smtClean="0"/>
              <a:t> yang </a:t>
            </a:r>
            <a:r>
              <a:rPr lang="en-US" dirty="0" err="1" smtClean="0"/>
              <a:t>dianut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 </a:t>
            </a:r>
            <a:r>
              <a:rPr lang="en-US" dirty="0" err="1" smtClean="0"/>
              <a:t>sehubungan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kegiatan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yang </a:t>
            </a:r>
            <a:r>
              <a:rPr lang="en-US" dirty="0" err="1" smtClean="0"/>
              <a:t>dijalankannya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48091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57200"/>
            <a:ext cx="7772400" cy="838200"/>
          </a:xfrm>
        </p:spPr>
        <p:txBody>
          <a:bodyPr/>
          <a:lstStyle/>
          <a:p>
            <a:r>
              <a:rPr lang="en-US" b="1" dirty="0" smtClean="0"/>
              <a:t>KONFLIK NILAI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752600"/>
            <a:ext cx="7772400" cy="4419600"/>
          </a:xfrm>
        </p:spPr>
        <p:txBody>
          <a:bodyPr/>
          <a:lstStyle/>
          <a:p>
            <a:pPr algn="just"/>
            <a:r>
              <a:rPr lang="en-US" sz="2600" dirty="0" err="1" smtClean="0"/>
              <a:t>Konflik</a:t>
            </a:r>
            <a:r>
              <a:rPr lang="en-US" sz="2600" dirty="0" smtClean="0"/>
              <a:t> Interpersonal : </a:t>
            </a:r>
            <a:r>
              <a:rPr lang="en-US" sz="2600" dirty="0" err="1" smtClean="0"/>
              <a:t>Pada</a:t>
            </a:r>
            <a:r>
              <a:rPr lang="en-US" sz="2600" dirty="0" smtClean="0"/>
              <a:t> </a:t>
            </a:r>
            <a:r>
              <a:rPr lang="en-US" sz="2600" dirty="0" err="1" smtClean="0"/>
              <a:t>umumnya</a:t>
            </a:r>
            <a:r>
              <a:rPr lang="en-US" sz="2600" dirty="0" smtClean="0"/>
              <a:t> </a:t>
            </a:r>
            <a:r>
              <a:rPr lang="en-US" sz="2600" dirty="0" err="1" smtClean="0"/>
              <a:t>terjadi</a:t>
            </a:r>
            <a:r>
              <a:rPr lang="en-US" sz="2600" dirty="0" smtClean="0"/>
              <a:t> </a:t>
            </a:r>
            <a:r>
              <a:rPr lang="en-US" sz="2600" dirty="0" err="1" smtClean="0"/>
              <a:t>pada</a:t>
            </a:r>
            <a:r>
              <a:rPr lang="en-US" sz="2600" dirty="0" smtClean="0"/>
              <a:t> </a:t>
            </a:r>
            <a:r>
              <a:rPr lang="en-US" sz="2600" dirty="0" err="1" smtClean="0"/>
              <a:t>individu</a:t>
            </a:r>
            <a:r>
              <a:rPr lang="en-US" sz="2600" dirty="0" smtClean="0"/>
              <a:t> </a:t>
            </a:r>
            <a:r>
              <a:rPr lang="en-US" sz="2600" dirty="0" err="1" smtClean="0"/>
              <a:t>dengan</a:t>
            </a:r>
            <a:r>
              <a:rPr lang="en-US" sz="2600" dirty="0" smtClean="0"/>
              <a:t> </a:t>
            </a:r>
            <a:r>
              <a:rPr lang="en-US" sz="2600" dirty="0" err="1" smtClean="0"/>
              <a:t>individu</a:t>
            </a:r>
            <a:r>
              <a:rPr lang="en-US" sz="2600" dirty="0" smtClean="0"/>
              <a:t> </a:t>
            </a:r>
            <a:r>
              <a:rPr lang="en-US" sz="2600" dirty="0" err="1" smtClean="0"/>
              <a:t>lainnya</a:t>
            </a:r>
            <a:r>
              <a:rPr lang="en-US" sz="2600" dirty="0" smtClean="0"/>
              <a:t> </a:t>
            </a:r>
            <a:r>
              <a:rPr lang="en-US" sz="2600" dirty="0" err="1" smtClean="0"/>
              <a:t>karena</a:t>
            </a:r>
            <a:r>
              <a:rPr lang="en-US" sz="2600" dirty="0" smtClean="0"/>
              <a:t> </a:t>
            </a:r>
            <a:r>
              <a:rPr lang="en-US" sz="2600" dirty="0" err="1" smtClean="0"/>
              <a:t>memiliki</a:t>
            </a:r>
            <a:r>
              <a:rPr lang="en-US" sz="2600" dirty="0" smtClean="0"/>
              <a:t> </a:t>
            </a:r>
            <a:r>
              <a:rPr lang="en-US" sz="2600" dirty="0" err="1" smtClean="0"/>
              <a:t>pandangan</a:t>
            </a:r>
            <a:r>
              <a:rPr lang="en-US" sz="2600" dirty="0" smtClean="0"/>
              <a:t> </a:t>
            </a:r>
            <a:r>
              <a:rPr lang="en-US" sz="2600" dirty="0" err="1" smtClean="0"/>
              <a:t>dan</a:t>
            </a:r>
            <a:r>
              <a:rPr lang="en-US" sz="2600" dirty="0" smtClean="0"/>
              <a:t> </a:t>
            </a:r>
            <a:r>
              <a:rPr lang="en-US" sz="2600" dirty="0" err="1" smtClean="0"/>
              <a:t>cara</a:t>
            </a:r>
            <a:r>
              <a:rPr lang="en-US" sz="2600" dirty="0" smtClean="0"/>
              <a:t> </a:t>
            </a:r>
            <a:r>
              <a:rPr lang="en-US" sz="2600" dirty="0" err="1" smtClean="0"/>
              <a:t>berfikir</a:t>
            </a:r>
            <a:r>
              <a:rPr lang="en-US" sz="2600" dirty="0" smtClean="0"/>
              <a:t> yang </a:t>
            </a:r>
            <a:r>
              <a:rPr lang="en-US" sz="2600" dirty="0" err="1" smtClean="0"/>
              <a:t>berbeda</a:t>
            </a:r>
            <a:r>
              <a:rPr lang="en-US" sz="2600" dirty="0" smtClean="0"/>
              <a:t>.</a:t>
            </a:r>
          </a:p>
          <a:p>
            <a:pPr algn="just"/>
            <a:r>
              <a:rPr lang="en-US" sz="2600" dirty="0" err="1" smtClean="0"/>
              <a:t>Konflik</a:t>
            </a:r>
            <a:r>
              <a:rPr lang="en-US" sz="2600" dirty="0" smtClean="0"/>
              <a:t> </a:t>
            </a:r>
            <a:r>
              <a:rPr lang="en-US" sz="2600" dirty="0" err="1" smtClean="0"/>
              <a:t>Individu-Organisasi</a:t>
            </a:r>
            <a:r>
              <a:rPr lang="en-US" sz="2600" dirty="0" smtClean="0"/>
              <a:t> : </a:t>
            </a:r>
            <a:r>
              <a:rPr lang="en-US" sz="2600" dirty="0" err="1" smtClean="0"/>
              <a:t>konflik</a:t>
            </a:r>
            <a:r>
              <a:rPr lang="en-US" sz="2600" dirty="0" smtClean="0"/>
              <a:t> yang </a:t>
            </a:r>
            <a:r>
              <a:rPr lang="en-US" sz="2600" dirty="0" err="1" smtClean="0"/>
              <a:t>terjadi</a:t>
            </a:r>
            <a:r>
              <a:rPr lang="en-US" sz="2600" dirty="0" smtClean="0"/>
              <a:t> </a:t>
            </a:r>
            <a:r>
              <a:rPr lang="en-US" sz="2600" dirty="0" err="1" smtClean="0"/>
              <a:t>pada</a:t>
            </a:r>
            <a:r>
              <a:rPr lang="en-US" sz="2600" dirty="0" smtClean="0"/>
              <a:t> </a:t>
            </a:r>
            <a:r>
              <a:rPr lang="en-US" sz="2600" dirty="0" err="1" smtClean="0"/>
              <a:t>saat</a:t>
            </a:r>
            <a:r>
              <a:rPr lang="en-US" sz="2600" dirty="0" smtClean="0"/>
              <a:t> </a:t>
            </a:r>
            <a:r>
              <a:rPr lang="en-US" sz="2600" dirty="0" err="1" smtClean="0"/>
              <a:t>nilai</a:t>
            </a:r>
            <a:r>
              <a:rPr lang="en-US" sz="2600" dirty="0" smtClean="0"/>
              <a:t> yang </a:t>
            </a:r>
            <a:r>
              <a:rPr lang="en-US" sz="2600" dirty="0" err="1" smtClean="0"/>
              <a:t>dianut</a:t>
            </a:r>
            <a:r>
              <a:rPr lang="en-US" sz="2600" dirty="0" smtClean="0"/>
              <a:t> </a:t>
            </a:r>
            <a:r>
              <a:rPr lang="en-US" sz="2600" dirty="0" err="1" smtClean="0"/>
              <a:t>oleh</a:t>
            </a:r>
            <a:r>
              <a:rPr lang="en-US" sz="2600" dirty="0" smtClean="0"/>
              <a:t> </a:t>
            </a:r>
            <a:r>
              <a:rPr lang="en-US" sz="2600" dirty="0" err="1" smtClean="0"/>
              <a:t>individu</a:t>
            </a:r>
            <a:r>
              <a:rPr lang="en-US" sz="2600" dirty="0" smtClean="0"/>
              <a:t> </a:t>
            </a:r>
            <a:r>
              <a:rPr lang="en-US" sz="2600" dirty="0" err="1" smtClean="0"/>
              <a:t>berbenturan</a:t>
            </a:r>
            <a:r>
              <a:rPr lang="en-US" sz="2600" dirty="0" smtClean="0"/>
              <a:t> </a:t>
            </a:r>
            <a:r>
              <a:rPr lang="en-US" sz="2600" dirty="0" err="1" smtClean="0"/>
              <a:t>dengan</a:t>
            </a:r>
            <a:r>
              <a:rPr lang="en-US" sz="2600" dirty="0" smtClean="0"/>
              <a:t> </a:t>
            </a:r>
            <a:r>
              <a:rPr lang="en-US" sz="2600" dirty="0" err="1" smtClean="0"/>
              <a:t>nilai</a:t>
            </a:r>
            <a:r>
              <a:rPr lang="en-US" sz="2600" dirty="0" smtClean="0"/>
              <a:t> yang </a:t>
            </a:r>
            <a:r>
              <a:rPr lang="en-US" sz="2600" dirty="0" err="1" smtClean="0"/>
              <a:t>harus</a:t>
            </a:r>
            <a:r>
              <a:rPr lang="en-US" sz="2600" dirty="0" smtClean="0"/>
              <a:t> </a:t>
            </a:r>
            <a:r>
              <a:rPr lang="en-US" sz="2600" dirty="0" err="1" smtClean="0"/>
              <a:t>ditanamkan</a:t>
            </a:r>
            <a:r>
              <a:rPr lang="en-US" sz="2600" dirty="0" smtClean="0"/>
              <a:t> </a:t>
            </a:r>
            <a:r>
              <a:rPr lang="en-US" sz="2600" dirty="0" err="1" smtClean="0"/>
              <a:t>oleh</a:t>
            </a:r>
            <a:r>
              <a:rPr lang="en-US" sz="2600" dirty="0" smtClean="0"/>
              <a:t> </a:t>
            </a:r>
            <a:r>
              <a:rPr lang="en-US" sz="2600" dirty="0" err="1" smtClean="0"/>
              <a:t>perusahaan</a:t>
            </a:r>
            <a:r>
              <a:rPr lang="en-US" sz="2600" dirty="0" smtClean="0"/>
              <a:t>. </a:t>
            </a:r>
          </a:p>
          <a:p>
            <a:pPr algn="just"/>
            <a:r>
              <a:rPr lang="en-US" sz="2600" dirty="0" err="1" smtClean="0"/>
              <a:t>Konflik</a:t>
            </a:r>
            <a:r>
              <a:rPr lang="en-US" sz="2600" dirty="0" smtClean="0"/>
              <a:t> </a:t>
            </a:r>
            <a:r>
              <a:rPr lang="en-US" sz="2600" dirty="0" err="1" smtClean="0"/>
              <a:t>Antar</a:t>
            </a:r>
            <a:r>
              <a:rPr lang="en-US" sz="2600" dirty="0" smtClean="0"/>
              <a:t> </a:t>
            </a:r>
            <a:r>
              <a:rPr lang="en-US" sz="2600" dirty="0" err="1" smtClean="0"/>
              <a:t>Budaya</a:t>
            </a:r>
            <a:r>
              <a:rPr lang="en-US" sz="2600" dirty="0" smtClean="0"/>
              <a:t> : </a:t>
            </a:r>
            <a:r>
              <a:rPr lang="en-US" sz="2600" dirty="0" err="1" smtClean="0"/>
              <a:t>Merupakan</a:t>
            </a:r>
            <a:r>
              <a:rPr lang="en-US" sz="2600" dirty="0" smtClean="0"/>
              <a:t> </a:t>
            </a:r>
            <a:r>
              <a:rPr lang="en-US" sz="2600" dirty="0" err="1" smtClean="0"/>
              <a:t>konflik</a:t>
            </a:r>
            <a:r>
              <a:rPr lang="en-US" sz="2600" dirty="0" smtClean="0"/>
              <a:t> </a:t>
            </a:r>
            <a:r>
              <a:rPr lang="en-US" sz="2600" dirty="0" err="1" smtClean="0"/>
              <a:t>antar</a:t>
            </a:r>
            <a:r>
              <a:rPr lang="en-US" sz="2600" dirty="0" smtClean="0"/>
              <a:t> </a:t>
            </a:r>
            <a:r>
              <a:rPr lang="en-US" sz="2600" dirty="0" err="1" smtClean="0"/>
              <a:t>individu</a:t>
            </a:r>
            <a:r>
              <a:rPr lang="en-US" sz="2600" dirty="0" smtClean="0"/>
              <a:t> </a:t>
            </a:r>
            <a:r>
              <a:rPr lang="en-US" sz="2600" dirty="0" err="1" smtClean="0"/>
              <a:t>maupun</a:t>
            </a:r>
            <a:r>
              <a:rPr lang="en-US" sz="2600" dirty="0" smtClean="0"/>
              <a:t> </a:t>
            </a:r>
            <a:r>
              <a:rPr lang="en-US" sz="2600" dirty="0" err="1" smtClean="0"/>
              <a:t>antar</a:t>
            </a:r>
            <a:r>
              <a:rPr lang="en-US" sz="2600" dirty="0" smtClean="0"/>
              <a:t> </a:t>
            </a:r>
            <a:r>
              <a:rPr lang="en-US" sz="2600" dirty="0" err="1" smtClean="0"/>
              <a:t>individu</a:t>
            </a:r>
            <a:r>
              <a:rPr lang="en-US" sz="2600" dirty="0" smtClean="0"/>
              <a:t> </a:t>
            </a:r>
            <a:r>
              <a:rPr lang="en-US" sz="2600" dirty="0" err="1" smtClean="0"/>
              <a:t>dengan</a:t>
            </a:r>
            <a:r>
              <a:rPr lang="en-US" sz="2600" dirty="0" smtClean="0"/>
              <a:t> </a:t>
            </a:r>
            <a:r>
              <a:rPr lang="en-US" sz="2600" dirty="0" err="1" smtClean="0"/>
              <a:t>organisasi</a:t>
            </a:r>
            <a:r>
              <a:rPr lang="en-US" sz="2600" dirty="0" smtClean="0"/>
              <a:t> yang </a:t>
            </a:r>
            <a:r>
              <a:rPr lang="en-US" sz="2600" dirty="0" err="1" smtClean="0"/>
              <a:t>disebabkan</a:t>
            </a:r>
            <a:r>
              <a:rPr lang="en-US" sz="2600" dirty="0" smtClean="0"/>
              <a:t> </a:t>
            </a:r>
            <a:r>
              <a:rPr lang="en-US" sz="2600" dirty="0" err="1" smtClean="0"/>
              <a:t>adanya</a:t>
            </a:r>
            <a:r>
              <a:rPr lang="en-US" sz="2600" dirty="0" smtClean="0"/>
              <a:t> </a:t>
            </a:r>
            <a:r>
              <a:rPr lang="en-US" sz="2600" dirty="0" err="1" smtClean="0"/>
              <a:t>perbedaan</a:t>
            </a:r>
            <a:r>
              <a:rPr lang="en-US" sz="2600" dirty="0" smtClean="0"/>
              <a:t> </a:t>
            </a:r>
            <a:r>
              <a:rPr lang="en-US" sz="2600" dirty="0" err="1" smtClean="0"/>
              <a:t>budaya</a:t>
            </a:r>
            <a:r>
              <a:rPr lang="en-US" sz="2600" dirty="0" smtClean="0"/>
              <a:t> di </a:t>
            </a:r>
            <a:r>
              <a:rPr lang="en-US" sz="2600" dirty="0" err="1" smtClean="0"/>
              <a:t>antara</a:t>
            </a:r>
            <a:r>
              <a:rPr lang="en-US" sz="2600" dirty="0" smtClean="0"/>
              <a:t> </a:t>
            </a:r>
            <a:r>
              <a:rPr lang="en-US" sz="2600" dirty="0" err="1" smtClean="0"/>
              <a:t>individu</a:t>
            </a:r>
            <a:r>
              <a:rPr lang="en-US" sz="2600" dirty="0" smtClean="0"/>
              <a:t> yang </a:t>
            </a:r>
            <a:r>
              <a:rPr lang="en-US" sz="2600" dirty="0" err="1" smtClean="0"/>
              <a:t>bersangkutan</a:t>
            </a:r>
            <a:r>
              <a:rPr lang="en-US" sz="2600" dirty="0" smtClean="0"/>
              <a:t> </a:t>
            </a:r>
            <a:r>
              <a:rPr lang="en-US" sz="2600" dirty="0" err="1" smtClean="0"/>
              <a:t>atau</a:t>
            </a:r>
            <a:r>
              <a:rPr lang="en-US" sz="2600" dirty="0" smtClean="0"/>
              <a:t> </a:t>
            </a:r>
            <a:r>
              <a:rPr lang="en-US" sz="2600" dirty="0" err="1" smtClean="0"/>
              <a:t>juga</a:t>
            </a:r>
            <a:r>
              <a:rPr lang="en-US" sz="2600" dirty="0" smtClean="0"/>
              <a:t> </a:t>
            </a:r>
            <a:r>
              <a:rPr lang="en-US" sz="2600" dirty="0" err="1" smtClean="0"/>
              <a:t>organisasi</a:t>
            </a:r>
            <a:r>
              <a:rPr lang="en-US" sz="2600" dirty="0" smtClean="0"/>
              <a:t> yang </a:t>
            </a:r>
            <a:r>
              <a:rPr lang="en-US" sz="2600" dirty="0" err="1" smtClean="0"/>
              <a:t>bersangkutan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3588874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33400"/>
            <a:ext cx="7772400" cy="1143000"/>
          </a:xfrm>
        </p:spPr>
        <p:txBody>
          <a:bodyPr/>
          <a:lstStyle/>
          <a:p>
            <a:r>
              <a:rPr kumimoji="0" lang="en-US" sz="4200" b="1" i="0" u="none" strike="noStrike" kern="1200" cap="none" spc="0" normalizeH="0" baseline="0" noProof="0" dirty="0" err="1" smtClean="0">
                <a:ln w="6350">
                  <a:solidFill>
                    <a:srgbClr val="FF388C">
                      <a:shade val="43000"/>
                    </a:srgbClr>
                  </a:solidFill>
                </a:ln>
                <a:solidFill>
                  <a:srgbClr val="FF388C">
                    <a:tint val="83000"/>
                    <a:satMod val="150000"/>
                  </a:srgb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Century Gothic"/>
                <a:ea typeface="+mj-ea"/>
                <a:cs typeface="+mj-cs"/>
              </a:rPr>
              <a:t>Beberapa</a:t>
            </a:r>
            <a:r>
              <a:rPr kumimoji="0" lang="en-US" sz="4200" b="1" i="0" u="none" strike="noStrike" kern="1200" cap="none" spc="0" normalizeH="0" baseline="0" noProof="0" dirty="0" smtClean="0">
                <a:ln w="6350">
                  <a:solidFill>
                    <a:srgbClr val="FF388C">
                      <a:shade val="43000"/>
                    </a:srgbClr>
                  </a:solidFill>
                </a:ln>
                <a:solidFill>
                  <a:srgbClr val="FF388C">
                    <a:tint val="83000"/>
                    <a:satMod val="150000"/>
                  </a:srgb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Century Gothic"/>
                <a:ea typeface="+mj-ea"/>
                <a:cs typeface="+mj-cs"/>
              </a:rPr>
              <a:t> </a:t>
            </a:r>
            <a:r>
              <a:rPr kumimoji="0" lang="en-US" sz="4200" b="1" i="0" u="none" strike="noStrike" kern="1200" cap="none" spc="0" normalizeH="0" baseline="0" noProof="0" dirty="0" err="1" smtClean="0">
                <a:ln w="6350">
                  <a:solidFill>
                    <a:srgbClr val="FF388C">
                      <a:shade val="43000"/>
                    </a:srgbClr>
                  </a:solidFill>
                </a:ln>
                <a:solidFill>
                  <a:srgbClr val="FF388C">
                    <a:tint val="83000"/>
                    <a:satMod val="150000"/>
                  </a:srgb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Century Gothic"/>
                <a:ea typeface="+mj-ea"/>
                <a:cs typeface="+mj-cs"/>
              </a:rPr>
              <a:t>lsu</a:t>
            </a:r>
            <a:r>
              <a:rPr kumimoji="0" lang="en-US" sz="4200" b="1" i="0" u="none" strike="noStrike" kern="1200" cap="none" spc="0" normalizeH="0" baseline="0" noProof="0" dirty="0" smtClean="0">
                <a:ln w="6350">
                  <a:solidFill>
                    <a:srgbClr val="FF388C">
                      <a:shade val="43000"/>
                    </a:srgbClr>
                  </a:solidFill>
                </a:ln>
                <a:solidFill>
                  <a:srgbClr val="FF388C">
                    <a:tint val="83000"/>
                    <a:satMod val="150000"/>
                  </a:srgb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Century Gothic"/>
                <a:ea typeface="+mj-ea"/>
                <a:cs typeface="+mj-cs"/>
              </a:rPr>
              <a:t> </a:t>
            </a:r>
            <a:r>
              <a:rPr kumimoji="0" lang="en-US" sz="4200" b="1" i="0" u="none" strike="noStrike" kern="1200" cap="none" spc="0" normalizeH="0" baseline="0" noProof="0" dirty="0" err="1" smtClean="0">
                <a:ln w="6350">
                  <a:solidFill>
                    <a:srgbClr val="FF388C">
                      <a:shade val="43000"/>
                    </a:srgbClr>
                  </a:solidFill>
                </a:ln>
                <a:solidFill>
                  <a:srgbClr val="FF388C">
                    <a:tint val="83000"/>
                    <a:satMod val="150000"/>
                  </a:srgb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Century Gothic"/>
                <a:ea typeface="+mj-ea"/>
                <a:cs typeface="+mj-cs"/>
              </a:rPr>
              <a:t>Seputar</a:t>
            </a:r>
            <a:r>
              <a:rPr kumimoji="0" lang="en-US" sz="4200" b="1" i="0" u="none" strike="noStrike" kern="1200" cap="none" spc="0" normalizeH="0" baseline="0" noProof="0" dirty="0" smtClean="0">
                <a:ln w="6350">
                  <a:solidFill>
                    <a:srgbClr val="FF388C">
                      <a:shade val="43000"/>
                    </a:srgbClr>
                  </a:solidFill>
                </a:ln>
                <a:solidFill>
                  <a:srgbClr val="FF388C">
                    <a:tint val="83000"/>
                    <a:satMod val="150000"/>
                  </a:srgb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Century Gothic"/>
                <a:ea typeface="+mj-ea"/>
                <a:cs typeface="+mj-cs"/>
              </a:rPr>
              <a:t> </a:t>
            </a:r>
            <a:r>
              <a:rPr kumimoji="0" lang="en-US" sz="4200" b="1" i="0" u="none" strike="noStrike" kern="1200" cap="none" spc="0" normalizeH="0" baseline="0" noProof="0" dirty="0" err="1" smtClean="0">
                <a:ln w="6350">
                  <a:solidFill>
                    <a:srgbClr val="FF388C">
                      <a:shade val="43000"/>
                    </a:srgbClr>
                  </a:solidFill>
                </a:ln>
                <a:solidFill>
                  <a:srgbClr val="FF388C">
                    <a:tint val="83000"/>
                    <a:satMod val="150000"/>
                  </a:srgb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Century Gothic"/>
                <a:ea typeface="+mj-ea"/>
                <a:cs typeface="+mj-cs"/>
              </a:rPr>
              <a:t>Etika</a:t>
            </a:r>
            <a:r>
              <a:rPr kumimoji="0" lang="en-US" sz="4200" b="0" i="0" u="none" strike="noStrike" kern="1200" cap="none" spc="0" normalizeH="0" baseline="0" noProof="0" dirty="0" smtClean="0">
                <a:ln w="6350">
                  <a:solidFill>
                    <a:srgbClr val="FF388C">
                      <a:shade val="43000"/>
                    </a:srgbClr>
                  </a:solidFill>
                </a:ln>
                <a:solidFill>
                  <a:srgbClr val="FF388C">
                    <a:tint val="83000"/>
                    <a:satMod val="150000"/>
                  </a:srgb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Century Gothic"/>
                <a:ea typeface="+mj-ea"/>
                <a:cs typeface="+mj-cs"/>
              </a:rPr>
              <a:t/>
            </a:r>
            <a:br>
              <a:rPr kumimoji="0" lang="en-US" sz="4200" b="0" i="0" u="none" strike="noStrike" kern="1200" cap="none" spc="0" normalizeH="0" baseline="0" noProof="0" dirty="0" smtClean="0">
                <a:ln w="6350">
                  <a:solidFill>
                    <a:srgbClr val="FF388C">
                      <a:shade val="43000"/>
                    </a:srgbClr>
                  </a:solidFill>
                </a:ln>
                <a:solidFill>
                  <a:srgbClr val="FF388C">
                    <a:tint val="83000"/>
                    <a:satMod val="150000"/>
                  </a:srgb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Century Gothic"/>
                <a:ea typeface="+mj-ea"/>
                <a:cs typeface="+mj-cs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524000"/>
            <a:ext cx="7772400" cy="4419600"/>
          </a:xfrm>
        </p:spPr>
        <p:txBody>
          <a:bodyPr/>
          <a:lstStyle/>
          <a:p>
            <a:pPr marL="448056" lvl="0" indent="-384048" eaLnBrk="1" fontAlgn="auto" hangingPunct="1">
              <a:spcAft>
                <a:spcPts val="0"/>
              </a:spcAft>
              <a:buClr>
                <a:srgbClr val="FF388C"/>
              </a:buClr>
              <a:buSzPct val="80000"/>
              <a:buFont typeface="Wingdings 2"/>
              <a:buChar char=""/>
            </a:pP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Penggunaan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obat-obatan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terlarang</a:t>
            </a:r>
            <a:endParaRPr kumimoji="0" lang="en-US" sz="19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448056" lvl="0" indent="-384048" eaLnBrk="1" fontAlgn="auto" hangingPunct="1">
              <a:spcAft>
                <a:spcPts val="0"/>
              </a:spcAft>
              <a:buClr>
                <a:srgbClr val="FF388C"/>
              </a:buClr>
              <a:buSzPct val="80000"/>
              <a:buFont typeface="Wingdings 2"/>
              <a:buChar char=""/>
            </a:pP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Pencurian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oleh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para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pekerja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atau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korupsi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</a:p>
          <a:p>
            <a:pPr marL="448056" lvl="0" indent="-384048" eaLnBrk="1" fontAlgn="auto" hangingPunct="1">
              <a:spcAft>
                <a:spcPts val="0"/>
              </a:spcAft>
              <a:buClr>
                <a:srgbClr val="FF388C"/>
              </a:buClr>
              <a:buSzPct val="80000"/>
              <a:buFont typeface="Wingdings 2"/>
              <a:buChar char=""/>
            </a:pP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Konflik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kepentingan</a:t>
            </a:r>
            <a:endParaRPr kumimoji="0" lang="en-US" sz="19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448056" lvl="0" indent="-384048" eaLnBrk="1" fontAlgn="auto" hangingPunct="1">
              <a:spcAft>
                <a:spcPts val="0"/>
              </a:spcAft>
              <a:buClr>
                <a:srgbClr val="FF388C"/>
              </a:buClr>
              <a:buSzPct val="80000"/>
              <a:buFont typeface="Wingdings 2"/>
              <a:buChar char=""/>
            </a:pP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Pengawasan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kualitas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atau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quality control</a:t>
            </a:r>
            <a:endParaRPr kumimoji="0" lang="en-US" sz="19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448056" lvl="0" indent="-384048" eaLnBrk="1" fontAlgn="auto" hangingPunct="1">
              <a:spcAft>
                <a:spcPts val="0"/>
              </a:spcAft>
              <a:buClr>
                <a:srgbClr val="FF388C"/>
              </a:buClr>
              <a:buSzPct val="80000"/>
              <a:buFont typeface="Wingdings 2"/>
              <a:buChar char=""/>
            </a:pP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Penyalahgunaan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informasi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yang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bersifat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rahasia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</a:p>
          <a:p>
            <a:pPr marL="448056" lvl="0" indent="-384048" eaLnBrk="1" fontAlgn="auto" hangingPunct="1">
              <a:spcAft>
                <a:spcPts val="0"/>
              </a:spcAft>
              <a:buClr>
                <a:srgbClr val="FF388C"/>
              </a:buClr>
              <a:buSzPct val="80000"/>
              <a:buFont typeface="Wingdings 2"/>
              <a:buChar char=""/>
            </a:pP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Penyelewengan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dalam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pencatatan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keuangan</a:t>
            </a:r>
            <a:endParaRPr kumimoji="0" lang="en-US" sz="19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448056" lvl="0" indent="-384048" eaLnBrk="1" fontAlgn="auto" hangingPunct="1">
              <a:spcAft>
                <a:spcPts val="0"/>
              </a:spcAft>
              <a:buClr>
                <a:srgbClr val="FF388C"/>
              </a:buClr>
              <a:buSzPct val="80000"/>
              <a:buFont typeface="Wingdings 2"/>
              <a:buChar char=""/>
            </a:pP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Penyalahgunaan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penggunaan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aset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perusahaan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</a:p>
          <a:p>
            <a:pPr marL="448056" lvl="0" indent="-384048" eaLnBrk="1" fontAlgn="auto" hangingPunct="1">
              <a:spcAft>
                <a:spcPts val="0"/>
              </a:spcAft>
              <a:buClr>
                <a:srgbClr val="FF388C"/>
              </a:buClr>
              <a:buSzPct val="80000"/>
              <a:buFont typeface="Wingdings 2"/>
              <a:buChar char=""/>
            </a:pP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Pemecatan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tenaga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kerja</a:t>
            </a:r>
            <a:endParaRPr kumimoji="0" lang="en-US" sz="19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448056" lvl="0" indent="-384048" eaLnBrk="1" fontAlgn="auto" hangingPunct="1">
              <a:spcAft>
                <a:spcPts val="0"/>
              </a:spcAft>
              <a:buClr>
                <a:srgbClr val="FF388C"/>
              </a:buClr>
              <a:buSzPct val="80000"/>
              <a:buFont typeface="Wingdings 2"/>
              <a:buChar char=""/>
            </a:pP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Polusi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lingkungan</a:t>
            </a:r>
            <a:endParaRPr kumimoji="0" lang="en-US" sz="19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448056" lvl="0" indent="-384048" eaLnBrk="1" fontAlgn="auto" hangingPunct="1">
              <a:spcAft>
                <a:spcPts val="0"/>
              </a:spcAft>
              <a:buClr>
                <a:srgbClr val="FF388C"/>
              </a:buClr>
              <a:buSzPct val="80000"/>
              <a:buFont typeface="Wingdings 2"/>
              <a:buChar char=""/>
            </a:pP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Cara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bersaing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dari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perusahaan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yang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dianggap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tidak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etis</a:t>
            </a:r>
            <a:endParaRPr kumimoji="0" lang="en-US" sz="19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448056" lvl="0" indent="-384048" eaLnBrk="1" fontAlgn="auto" hangingPunct="1">
              <a:spcAft>
                <a:spcPts val="0"/>
              </a:spcAft>
              <a:buClr>
                <a:srgbClr val="FF388C"/>
              </a:buClr>
              <a:buSzPct val="80000"/>
              <a:buFont typeface="Wingdings 2"/>
              <a:buChar char=""/>
            </a:pP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 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Pemberian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hadiah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kepada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pihak-pihak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tertentu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yang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terkait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dengan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pemegang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kebijakan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7464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z="3800" b="1" i="0" u="none" strike="noStrike" kern="1200" cap="none" spc="0" normalizeH="0" baseline="0" noProof="0" dirty="0" smtClean="0">
                <a:ln w="6350">
                  <a:solidFill>
                    <a:srgbClr val="FF388C">
                      <a:shade val="43000"/>
                    </a:srgbClr>
                  </a:solidFill>
                </a:ln>
                <a:solidFill>
                  <a:srgbClr val="FF388C">
                    <a:tint val="83000"/>
                    <a:satMod val="150000"/>
                  </a:srgb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Century Gothic"/>
                <a:ea typeface="+mj-ea"/>
                <a:cs typeface="+mj-cs"/>
              </a:rPr>
              <a:t>MENGUKUR  ETIKA  MANAJEMEN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752600"/>
            <a:ext cx="7772400" cy="4114800"/>
          </a:xfrm>
        </p:spPr>
        <p:txBody>
          <a:bodyPr/>
          <a:lstStyle/>
          <a:p>
            <a:pPr algn="just"/>
            <a:r>
              <a:rPr lang="en-US" sz="2000" b="1" dirty="0" smtClean="0">
                <a:latin typeface="Bahnschrift" pitchFamily="34" charset="0"/>
              </a:rPr>
              <a:t>Griffin (2000) </a:t>
            </a:r>
            <a:r>
              <a:rPr lang="en-US" sz="2000" b="1" dirty="0" err="1" smtClean="0">
                <a:latin typeface="Bahnschrift" pitchFamily="34" charset="0"/>
              </a:rPr>
              <a:t>mengenalkan</a:t>
            </a:r>
            <a:r>
              <a:rPr lang="en-US" sz="2000" b="1" dirty="0" smtClean="0">
                <a:latin typeface="Bahnschrift" pitchFamily="34" charset="0"/>
              </a:rPr>
              <a:t> </a:t>
            </a:r>
            <a:r>
              <a:rPr lang="en-US" sz="2000" b="1" dirty="0" err="1" smtClean="0">
                <a:latin typeface="Bahnschrift" pitchFamily="34" charset="0"/>
              </a:rPr>
              <a:t>sebuah</a:t>
            </a:r>
            <a:r>
              <a:rPr lang="en-US" sz="2000" b="1" dirty="0" smtClean="0">
                <a:latin typeface="Bahnschrift" pitchFamily="34" charset="0"/>
              </a:rPr>
              <a:t> model </a:t>
            </a:r>
            <a:r>
              <a:rPr lang="en-US" sz="2000" b="1" dirty="0" err="1" smtClean="0">
                <a:latin typeface="Bahnschrift" pitchFamily="34" charset="0"/>
              </a:rPr>
              <a:t>untuk</a:t>
            </a:r>
            <a:r>
              <a:rPr lang="en-US" sz="2000" b="1" dirty="0" smtClean="0">
                <a:latin typeface="Bahnschrift" pitchFamily="34" charset="0"/>
              </a:rPr>
              <a:t> </a:t>
            </a:r>
            <a:r>
              <a:rPr lang="en-US" sz="2000" b="1" dirty="0" err="1" smtClean="0">
                <a:latin typeface="Bahnschrift" pitchFamily="34" charset="0"/>
              </a:rPr>
              <a:t>menilai</a:t>
            </a:r>
            <a:r>
              <a:rPr lang="en-US" sz="2000" b="1" dirty="0" smtClean="0">
                <a:latin typeface="Bahnschrift" pitchFamily="34" charset="0"/>
              </a:rPr>
              <a:t> </a:t>
            </a:r>
            <a:r>
              <a:rPr lang="en-US" sz="2000" b="1" dirty="0" err="1" smtClean="0">
                <a:latin typeface="Bahnschrift" pitchFamily="34" charset="0"/>
              </a:rPr>
              <a:t>etika</a:t>
            </a:r>
            <a:r>
              <a:rPr lang="en-US" sz="2000" b="1" dirty="0" smtClean="0">
                <a:latin typeface="Bahnschrift" pitchFamily="34" charset="0"/>
              </a:rPr>
              <a:t>. Model </a:t>
            </a:r>
            <a:r>
              <a:rPr lang="en-US" sz="2000" b="1" dirty="0" err="1" smtClean="0">
                <a:latin typeface="Bahnschrift" pitchFamily="34" charset="0"/>
              </a:rPr>
              <a:t>penilaian</a:t>
            </a:r>
            <a:r>
              <a:rPr lang="en-US" sz="2000" b="1" dirty="0" smtClean="0">
                <a:latin typeface="Bahnschrift" pitchFamily="34" charset="0"/>
              </a:rPr>
              <a:t> </a:t>
            </a:r>
            <a:r>
              <a:rPr lang="en-US" sz="2000" b="1" dirty="0" err="1" smtClean="0">
                <a:latin typeface="Bahnschrift" pitchFamily="34" charset="0"/>
              </a:rPr>
              <a:t>etika</a:t>
            </a:r>
            <a:r>
              <a:rPr lang="en-US" sz="2000" b="1" dirty="0" smtClean="0">
                <a:latin typeface="Bahnschrift" pitchFamily="34" charset="0"/>
              </a:rPr>
              <a:t> </a:t>
            </a:r>
            <a:r>
              <a:rPr lang="en-US" sz="2000" b="1" dirty="0" err="1" smtClean="0">
                <a:latin typeface="Bahnschrift" pitchFamily="34" charset="0"/>
              </a:rPr>
              <a:t>tersebut</a:t>
            </a:r>
            <a:r>
              <a:rPr lang="en-US" sz="2000" b="1" dirty="0" smtClean="0">
                <a:latin typeface="Bahnschrift" pitchFamily="34" charset="0"/>
              </a:rPr>
              <a:t> </a:t>
            </a:r>
            <a:r>
              <a:rPr lang="en-US" sz="2000" b="1" dirty="0" err="1" smtClean="0">
                <a:latin typeface="Bahnschrift" pitchFamily="34" charset="0"/>
              </a:rPr>
              <a:t>memberikan</a:t>
            </a:r>
            <a:r>
              <a:rPr lang="en-US" sz="2000" b="1" dirty="0" smtClean="0">
                <a:latin typeface="Bahnschrift" pitchFamily="34" charset="0"/>
              </a:rPr>
              <a:t> </a:t>
            </a:r>
            <a:r>
              <a:rPr lang="en-US" sz="2000" b="1" dirty="0" err="1" smtClean="0">
                <a:latin typeface="Bahnschrift" pitchFamily="34" charset="0"/>
              </a:rPr>
              <a:t>panduan</a:t>
            </a:r>
            <a:r>
              <a:rPr lang="en-US" sz="2000" b="1" dirty="0" smtClean="0">
                <a:latin typeface="Bahnschrift" pitchFamily="34" charset="0"/>
              </a:rPr>
              <a:t> </a:t>
            </a:r>
            <a:r>
              <a:rPr lang="en-US" sz="2000" b="1" dirty="0" err="1" smtClean="0">
                <a:latin typeface="Bahnschrift" pitchFamily="34" charset="0"/>
              </a:rPr>
              <a:t>apakah</a:t>
            </a:r>
            <a:r>
              <a:rPr lang="en-US" sz="2000" b="1" dirty="0" smtClean="0">
                <a:latin typeface="Bahnschrift" pitchFamily="34" charset="0"/>
              </a:rPr>
              <a:t> </a:t>
            </a:r>
            <a:r>
              <a:rPr lang="en-US" sz="2000" b="1" dirty="0" err="1" smtClean="0">
                <a:latin typeface="Bahnschrift" pitchFamily="34" charset="0"/>
              </a:rPr>
              <a:t>sesuatu</a:t>
            </a:r>
            <a:r>
              <a:rPr lang="en-US" sz="2000" b="1" dirty="0" smtClean="0">
                <a:latin typeface="Bahnschrift" pitchFamily="34" charset="0"/>
              </a:rPr>
              <a:t> </a:t>
            </a:r>
            <a:r>
              <a:rPr lang="en-US" sz="2000" b="1" dirty="0" err="1" smtClean="0">
                <a:latin typeface="Bahnschrift" pitchFamily="34" charset="0"/>
              </a:rPr>
              <a:t>tindakan</a:t>
            </a:r>
            <a:r>
              <a:rPr lang="en-US" sz="2000" b="1" dirty="0" smtClean="0">
                <a:latin typeface="Bahnschrift" pitchFamily="34" charset="0"/>
              </a:rPr>
              <a:t> </a:t>
            </a:r>
            <a:r>
              <a:rPr lang="en-US" sz="2000" b="1" dirty="0" err="1" smtClean="0">
                <a:latin typeface="Bahnschrift" pitchFamily="34" charset="0"/>
              </a:rPr>
              <a:t>atau</a:t>
            </a:r>
            <a:r>
              <a:rPr lang="en-US" sz="2000" b="1" dirty="0" smtClean="0">
                <a:latin typeface="Bahnschrift" pitchFamily="34" charset="0"/>
              </a:rPr>
              <a:t> </a:t>
            </a:r>
            <a:r>
              <a:rPr lang="en-US" sz="2000" b="1" dirty="0" err="1" smtClean="0">
                <a:latin typeface="Bahnschrift" pitchFamily="34" charset="0"/>
              </a:rPr>
              <a:t>kegiatan</a:t>
            </a:r>
            <a:r>
              <a:rPr lang="en-US" sz="2000" b="1" dirty="0" smtClean="0">
                <a:latin typeface="Bahnschrift" pitchFamily="34" charset="0"/>
              </a:rPr>
              <a:t> </a:t>
            </a:r>
            <a:r>
              <a:rPr lang="en-US" sz="2000" b="1" dirty="0" err="1" smtClean="0">
                <a:latin typeface="Bahnschrift" pitchFamily="34" charset="0"/>
              </a:rPr>
              <a:t>memenuhi</a:t>
            </a:r>
            <a:r>
              <a:rPr lang="en-US" sz="2000" b="1" dirty="0" smtClean="0">
                <a:latin typeface="Bahnschrift" pitchFamily="34" charset="0"/>
              </a:rPr>
              <a:t> </a:t>
            </a:r>
            <a:r>
              <a:rPr lang="en-US" sz="2000" b="1" dirty="0" err="1" smtClean="0">
                <a:latin typeface="Bahnschrift" pitchFamily="34" charset="0"/>
              </a:rPr>
              <a:t>kriteria</a:t>
            </a:r>
            <a:r>
              <a:rPr lang="en-US" sz="2000" b="1" dirty="0" smtClean="0">
                <a:latin typeface="Bahnschrift" pitchFamily="34" charset="0"/>
              </a:rPr>
              <a:t> </a:t>
            </a:r>
            <a:r>
              <a:rPr lang="en-US" sz="2000" b="1" dirty="0" err="1" smtClean="0">
                <a:latin typeface="Bahnschrift" pitchFamily="34" charset="0"/>
              </a:rPr>
              <a:t>atau</a:t>
            </a:r>
            <a:r>
              <a:rPr lang="en-US" sz="2000" b="1" dirty="0" smtClean="0">
                <a:latin typeface="Bahnschrift" pitchFamily="34" charset="0"/>
              </a:rPr>
              <a:t> </a:t>
            </a:r>
            <a:r>
              <a:rPr lang="en-US" sz="2000" b="1" dirty="0" err="1" smtClean="0">
                <a:latin typeface="Bahnschrift" pitchFamily="34" charset="0"/>
              </a:rPr>
              <a:t>tidak</a:t>
            </a:r>
            <a:r>
              <a:rPr lang="en-US" sz="2000" b="1" dirty="0" smtClean="0">
                <a:latin typeface="Bahnschrift" pitchFamily="34" charset="0"/>
              </a:rPr>
              <a:t> </a:t>
            </a:r>
            <a:r>
              <a:rPr lang="en-US" sz="2000" b="1" dirty="0" err="1" smtClean="0">
                <a:latin typeface="Bahnschrift" pitchFamily="34" charset="0"/>
              </a:rPr>
              <a:t>dan</a:t>
            </a:r>
            <a:r>
              <a:rPr lang="en-US" sz="2000" b="1" dirty="0" smtClean="0">
                <a:latin typeface="Bahnschrift" pitchFamily="34" charset="0"/>
              </a:rPr>
              <a:t> </a:t>
            </a:r>
            <a:r>
              <a:rPr lang="en-US" sz="2000" b="1" dirty="0" err="1" smtClean="0">
                <a:latin typeface="Bahnschrift" pitchFamily="34" charset="0"/>
              </a:rPr>
              <a:t>dapat</a:t>
            </a:r>
            <a:r>
              <a:rPr lang="en-US" sz="2000" b="1" dirty="0" smtClean="0">
                <a:latin typeface="Bahnschrift" pitchFamily="34" charset="0"/>
              </a:rPr>
              <a:t> </a:t>
            </a:r>
            <a:r>
              <a:rPr lang="en-US" sz="2000" b="1" dirty="0" err="1" smtClean="0">
                <a:latin typeface="Bahnschrift" pitchFamily="34" charset="0"/>
              </a:rPr>
              <a:t>dinilai</a:t>
            </a:r>
            <a:r>
              <a:rPr lang="en-US" sz="2000" b="1" dirty="0" smtClean="0">
                <a:latin typeface="Bahnschrift" pitchFamily="34" charset="0"/>
              </a:rPr>
              <a:t> </a:t>
            </a:r>
            <a:r>
              <a:rPr lang="en-US" sz="2000" b="1" dirty="0" err="1" smtClean="0">
                <a:latin typeface="Bahnschrift" pitchFamily="34" charset="0"/>
              </a:rPr>
              <a:t>dari</a:t>
            </a:r>
            <a:r>
              <a:rPr lang="en-US" sz="2000" b="1" dirty="0" smtClean="0">
                <a:latin typeface="Bahnschrift" pitchFamily="34" charset="0"/>
              </a:rPr>
              <a:t> 4 </a:t>
            </a:r>
            <a:r>
              <a:rPr lang="en-US" sz="2000" b="1" dirty="0" err="1" smtClean="0">
                <a:latin typeface="Bahnschrift" pitchFamily="34" charset="0"/>
              </a:rPr>
              <a:t>kriteria</a:t>
            </a:r>
            <a:r>
              <a:rPr lang="en-US" sz="2000" b="1" dirty="0" smtClean="0">
                <a:latin typeface="Bahnschrift" pitchFamily="34" charset="0"/>
              </a:rPr>
              <a:t> </a:t>
            </a:r>
            <a:r>
              <a:rPr lang="en-US" sz="2000" b="1" dirty="0" err="1" smtClean="0">
                <a:latin typeface="Bahnschrift" pitchFamily="34" charset="0"/>
              </a:rPr>
              <a:t>etika</a:t>
            </a:r>
            <a:r>
              <a:rPr lang="en-US" sz="2000" b="1" dirty="0" smtClean="0">
                <a:latin typeface="Bahnschrift" pitchFamily="34" charset="0"/>
              </a:rPr>
              <a:t>, </a:t>
            </a:r>
            <a:r>
              <a:rPr lang="en-US" sz="2000" b="1" dirty="0" err="1" smtClean="0">
                <a:latin typeface="Bahnschrift" pitchFamily="34" charset="0"/>
              </a:rPr>
              <a:t>yaitu</a:t>
            </a:r>
            <a:r>
              <a:rPr lang="en-US" sz="2000" b="1" dirty="0" smtClean="0">
                <a:latin typeface="Bahnschrift" pitchFamily="34" charset="0"/>
              </a:rPr>
              <a:t> </a:t>
            </a:r>
            <a:r>
              <a:rPr lang="en-US" sz="2000" b="1" dirty="0" err="1" smtClean="0">
                <a:latin typeface="Bahnschrift" pitchFamily="34" charset="0"/>
              </a:rPr>
              <a:t>dari</a:t>
            </a:r>
            <a:r>
              <a:rPr lang="en-US" sz="2000" b="1" dirty="0" smtClean="0">
                <a:latin typeface="Bahnschrift" pitchFamily="34" charset="0"/>
              </a:rPr>
              <a:t> </a:t>
            </a:r>
            <a:r>
              <a:rPr lang="en-US" sz="2000" b="1" dirty="0" err="1" smtClean="0">
                <a:latin typeface="Bahnschrift" pitchFamily="34" charset="0"/>
              </a:rPr>
              <a:t>sisi</a:t>
            </a:r>
            <a:r>
              <a:rPr lang="en-US" sz="2000" b="1" dirty="0" smtClean="0">
                <a:latin typeface="Bahnschrift" pitchFamily="34" charset="0"/>
              </a:rPr>
              <a:t> </a:t>
            </a:r>
            <a:r>
              <a:rPr lang="en-US" sz="2000" b="1" dirty="0" err="1" smtClean="0">
                <a:latin typeface="Bahnschrift" pitchFamily="34" charset="0"/>
              </a:rPr>
              <a:t>manfaat</a:t>
            </a:r>
            <a:r>
              <a:rPr lang="en-US" sz="2000" b="1" dirty="0" smtClean="0">
                <a:latin typeface="Bahnschrift" pitchFamily="34" charset="0"/>
              </a:rPr>
              <a:t> (benefits), </a:t>
            </a:r>
            <a:r>
              <a:rPr lang="en-US" sz="2000" b="1" dirty="0" err="1" smtClean="0">
                <a:latin typeface="Bahnschrift" pitchFamily="34" charset="0"/>
              </a:rPr>
              <a:t>pemenuhan</a:t>
            </a:r>
            <a:r>
              <a:rPr lang="en-US" sz="2000" b="1" dirty="0" smtClean="0">
                <a:latin typeface="Bahnschrift" pitchFamily="34" charset="0"/>
              </a:rPr>
              <a:t> </a:t>
            </a:r>
            <a:r>
              <a:rPr lang="en-US" sz="2000" b="1" dirty="0" err="1" smtClean="0">
                <a:latin typeface="Bahnschrift" pitchFamily="34" charset="0"/>
              </a:rPr>
              <a:t>hak-hak</a:t>
            </a:r>
            <a:r>
              <a:rPr lang="en-US" sz="2000" b="1" dirty="0" smtClean="0">
                <a:latin typeface="Bahnschrift" pitchFamily="34" charset="0"/>
              </a:rPr>
              <a:t> (rights), </a:t>
            </a:r>
            <a:r>
              <a:rPr lang="en-US" sz="2000" b="1" dirty="0" err="1" smtClean="0">
                <a:latin typeface="Bahnschrift" pitchFamily="34" charset="0"/>
              </a:rPr>
              <a:t>prinsip</a:t>
            </a:r>
            <a:r>
              <a:rPr lang="en-US" sz="2000" b="1" dirty="0" smtClean="0">
                <a:latin typeface="Bahnschrift" pitchFamily="34" charset="0"/>
              </a:rPr>
              <a:t> </a:t>
            </a:r>
            <a:r>
              <a:rPr lang="en-US" sz="2000" b="1" dirty="0" err="1" smtClean="0">
                <a:latin typeface="Bahnschrift" pitchFamily="34" charset="0"/>
              </a:rPr>
              <a:t>keadilan</a:t>
            </a:r>
            <a:r>
              <a:rPr lang="en-US" sz="2000" b="1" dirty="0" smtClean="0">
                <a:latin typeface="Bahnschrift" pitchFamily="34" charset="0"/>
              </a:rPr>
              <a:t> (justice), </a:t>
            </a:r>
            <a:r>
              <a:rPr lang="en-US" sz="2000" b="1" dirty="0" err="1" smtClean="0">
                <a:latin typeface="Bahnschrift" pitchFamily="34" charset="0"/>
              </a:rPr>
              <a:t>dari</a:t>
            </a:r>
            <a:r>
              <a:rPr lang="en-US" sz="2000" b="1" dirty="0" smtClean="0">
                <a:latin typeface="Bahnschrift" pitchFamily="34" charset="0"/>
              </a:rPr>
              <a:t> </a:t>
            </a:r>
            <a:r>
              <a:rPr lang="en-US" sz="2000" b="1" dirty="0" err="1" smtClean="0">
                <a:latin typeface="Bahnschrift" pitchFamily="34" charset="0"/>
              </a:rPr>
              <a:t>sifat</a:t>
            </a:r>
            <a:r>
              <a:rPr lang="en-US" sz="2000" b="1" dirty="0" smtClean="0">
                <a:latin typeface="Bahnschrift" pitchFamily="34" charset="0"/>
              </a:rPr>
              <a:t> </a:t>
            </a:r>
            <a:r>
              <a:rPr lang="en-US" sz="2000" b="1" dirty="0" err="1" smtClean="0">
                <a:latin typeface="Bahnschrift" pitchFamily="34" charset="0"/>
              </a:rPr>
              <a:t>pemeliharaan</a:t>
            </a:r>
            <a:r>
              <a:rPr lang="en-US" sz="2000" b="1" dirty="0" smtClean="0">
                <a:latin typeface="Bahnschrift" pitchFamily="34" charset="0"/>
              </a:rPr>
              <a:t> (caring).</a:t>
            </a:r>
          </a:p>
          <a:p>
            <a:pPr algn="just"/>
            <a:r>
              <a:rPr kumimoji="0" lang="en-US" sz="21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Sebagai</a:t>
            </a:r>
            <a:r>
              <a:rPr kumimoji="0" lang="en-US" sz="2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21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contoh</a:t>
            </a:r>
            <a:r>
              <a:rPr kumimoji="0" lang="en-US" sz="2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, </a:t>
            </a:r>
            <a:r>
              <a:rPr kumimoji="0" lang="en-US" sz="21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sebuah</a:t>
            </a:r>
            <a:r>
              <a:rPr kumimoji="0" lang="en-US" sz="2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21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tindakan</a:t>
            </a:r>
            <a:r>
              <a:rPr kumimoji="0" lang="en-US" sz="2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21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manajer</a:t>
            </a:r>
            <a:r>
              <a:rPr kumimoji="0" lang="en-US" sz="2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21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dalam</a:t>
            </a:r>
            <a:r>
              <a:rPr kumimoji="0" lang="en-US" sz="2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21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pemberian</a:t>
            </a:r>
            <a:r>
              <a:rPr kumimoji="0" lang="en-US" sz="2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21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insentif</a:t>
            </a:r>
            <a:r>
              <a:rPr kumimoji="0" lang="en-US" sz="2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21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kepada</a:t>
            </a:r>
            <a:r>
              <a:rPr kumimoji="0" lang="en-US" sz="2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21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pegawai</a:t>
            </a:r>
            <a:r>
              <a:rPr kumimoji="0" lang="en-US" sz="2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yang </a:t>
            </a:r>
            <a:r>
              <a:rPr kumimoji="0" lang="en-US" sz="21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berprestasi</a:t>
            </a:r>
            <a:r>
              <a:rPr kumimoji="0" lang="en-US" sz="2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. </a:t>
            </a:r>
            <a:r>
              <a:rPr kumimoji="0" lang="en-US" sz="21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Tindakan</a:t>
            </a:r>
            <a:r>
              <a:rPr kumimoji="0" lang="en-US" sz="2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21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ini</a:t>
            </a:r>
            <a:r>
              <a:rPr kumimoji="0" lang="en-US" sz="2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21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bisa</a:t>
            </a:r>
            <a:r>
              <a:rPr kumimoji="0" lang="en-US" sz="2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21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dikatakan</a:t>
            </a:r>
            <a:r>
              <a:rPr kumimoji="0" lang="en-US" sz="2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21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tindakan</a:t>
            </a:r>
            <a:r>
              <a:rPr kumimoji="0" lang="en-US" sz="2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yang </a:t>
            </a:r>
            <a:r>
              <a:rPr kumimoji="0" lang="en-US" sz="21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etis</a:t>
            </a:r>
            <a:r>
              <a:rPr kumimoji="0" lang="en-US" sz="2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21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atau</a:t>
            </a:r>
            <a:r>
              <a:rPr kumimoji="0" lang="en-US" sz="2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21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memenuhi</a:t>
            </a:r>
            <a:r>
              <a:rPr kumimoji="0" lang="en-US" sz="2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21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kriteria</a:t>
            </a:r>
            <a:r>
              <a:rPr kumimoji="0" lang="en-US" sz="2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21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etika</a:t>
            </a:r>
            <a:r>
              <a:rPr kumimoji="0" lang="en-US" sz="2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. Dari </a:t>
            </a:r>
            <a:r>
              <a:rPr kumimoji="0" lang="en-US" sz="21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sisi</a:t>
            </a:r>
            <a:r>
              <a:rPr kumimoji="0" lang="en-US" sz="2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21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manfaat</a:t>
            </a:r>
            <a:r>
              <a:rPr kumimoji="0" lang="en-US" sz="2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, </a:t>
            </a:r>
            <a:r>
              <a:rPr kumimoji="0" lang="en-US" sz="21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jelas</a:t>
            </a:r>
            <a:r>
              <a:rPr kumimoji="0" lang="en-US" sz="2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21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semua</a:t>
            </a:r>
            <a:r>
              <a:rPr kumimoji="0" lang="en-US" sz="2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21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pihak</a:t>
            </a:r>
            <a:r>
              <a:rPr kumimoji="0" lang="en-US" sz="2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21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bisa</a:t>
            </a:r>
            <a:r>
              <a:rPr kumimoji="0" lang="en-US" sz="2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21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merasakan</a:t>
            </a:r>
            <a:r>
              <a:rPr kumimoji="0" lang="en-US" sz="2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21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manfaat</a:t>
            </a:r>
            <a:r>
              <a:rPr kumimoji="0" lang="en-US" sz="2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21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dari</a:t>
            </a:r>
            <a:r>
              <a:rPr kumimoji="0" lang="en-US" sz="2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21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prestasi</a:t>
            </a:r>
            <a:r>
              <a:rPr kumimoji="0" lang="en-US" sz="2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yang </a:t>
            </a:r>
            <a:r>
              <a:rPr kumimoji="0" lang="en-US" sz="21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dilakukan</a:t>
            </a:r>
            <a:r>
              <a:rPr kumimoji="0" lang="en-US" sz="2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21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pegawai</a:t>
            </a:r>
            <a:r>
              <a:rPr kumimoji="0" lang="en-US" sz="2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. Perusahaan </a:t>
            </a:r>
            <a:r>
              <a:rPr kumimoji="0" lang="en-US" sz="21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memperoleh</a:t>
            </a:r>
            <a:r>
              <a:rPr kumimoji="0" lang="en-US" sz="2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21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manfaat</a:t>
            </a:r>
            <a:r>
              <a:rPr kumimoji="0" lang="en-US" sz="2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21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dari</a:t>
            </a:r>
            <a:r>
              <a:rPr kumimoji="0" lang="en-US" sz="2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21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hasil</a:t>
            </a:r>
            <a:r>
              <a:rPr kumimoji="0" lang="en-US" sz="2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21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kerja</a:t>
            </a:r>
            <a:r>
              <a:rPr kumimoji="0" lang="en-US" sz="2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21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keras</a:t>
            </a:r>
            <a:r>
              <a:rPr kumimoji="0" lang="en-US" sz="2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21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pegawainya</a:t>
            </a:r>
            <a:r>
              <a:rPr kumimoji="0" lang="en-US" sz="2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yang </a:t>
            </a:r>
            <a:r>
              <a:rPr kumimoji="0" lang="en-US" sz="21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berprestasi</a:t>
            </a:r>
            <a:r>
              <a:rPr kumimoji="0" lang="en-US" sz="2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, </a:t>
            </a:r>
            <a:r>
              <a:rPr kumimoji="0" lang="en-US" sz="21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demikian</a:t>
            </a:r>
            <a:r>
              <a:rPr kumimoji="0" lang="en-US" sz="2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21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juga</a:t>
            </a:r>
            <a:r>
              <a:rPr kumimoji="0" lang="en-US" sz="2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21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bagi</a:t>
            </a:r>
            <a:r>
              <a:rPr kumimoji="0" lang="en-US" sz="2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21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pegawainya</a:t>
            </a:r>
            <a:r>
              <a:rPr kumimoji="0" lang="en-US" sz="2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7604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z="3800" b="1" i="0" u="none" strike="noStrike" kern="1200" cap="none" spc="0" normalizeH="0" baseline="0" noProof="0" dirty="0" err="1" smtClean="0">
                <a:ln w="6350">
                  <a:solidFill>
                    <a:srgbClr val="FF388C">
                      <a:shade val="43000"/>
                    </a:srgbClr>
                  </a:solidFill>
                </a:ln>
                <a:solidFill>
                  <a:srgbClr val="FF388C">
                    <a:tint val="83000"/>
                    <a:satMod val="150000"/>
                  </a:srgb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Century Gothic"/>
                <a:ea typeface="+mj-ea"/>
                <a:cs typeface="+mj-cs"/>
              </a:rPr>
              <a:t>Keterlibatan</a:t>
            </a:r>
            <a:r>
              <a:rPr kumimoji="0" lang="en-US" sz="3800" b="1" i="0" u="none" strike="noStrike" kern="1200" cap="none" spc="0" normalizeH="0" baseline="0" noProof="0" dirty="0" smtClean="0">
                <a:ln w="6350">
                  <a:solidFill>
                    <a:srgbClr val="FF388C">
                      <a:shade val="43000"/>
                    </a:srgbClr>
                  </a:solidFill>
                </a:ln>
                <a:solidFill>
                  <a:srgbClr val="FF388C">
                    <a:tint val="83000"/>
                    <a:satMod val="150000"/>
                  </a:srgb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Century Gothic"/>
                <a:ea typeface="+mj-ea"/>
                <a:cs typeface="+mj-cs"/>
              </a:rPr>
              <a:t> </a:t>
            </a:r>
            <a:r>
              <a:rPr kumimoji="0" lang="en-US" sz="3800" b="1" i="0" u="none" strike="noStrike" kern="1200" cap="none" spc="0" normalizeH="0" baseline="0" noProof="0" dirty="0" err="1" smtClean="0">
                <a:ln w="6350">
                  <a:solidFill>
                    <a:srgbClr val="FF388C">
                      <a:shade val="43000"/>
                    </a:srgbClr>
                  </a:solidFill>
                </a:ln>
                <a:solidFill>
                  <a:srgbClr val="FF388C">
                    <a:tint val="83000"/>
                    <a:satMod val="150000"/>
                  </a:srgb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Century Gothic"/>
                <a:ea typeface="+mj-ea"/>
                <a:cs typeface="+mj-cs"/>
              </a:rPr>
              <a:t>Publik</a:t>
            </a:r>
            <a:r>
              <a:rPr kumimoji="0" lang="en-US" sz="3800" b="1" i="0" u="none" strike="noStrike" kern="1200" cap="none" spc="0" normalizeH="0" baseline="0" noProof="0" dirty="0" smtClean="0">
                <a:ln w="6350">
                  <a:solidFill>
                    <a:srgbClr val="FF388C">
                      <a:shade val="43000"/>
                    </a:srgbClr>
                  </a:solidFill>
                </a:ln>
                <a:solidFill>
                  <a:srgbClr val="FF388C">
                    <a:tint val="83000"/>
                    <a:satMod val="150000"/>
                  </a:srgb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Century Gothic"/>
                <a:ea typeface="+mj-ea"/>
                <a:cs typeface="+mj-cs"/>
              </a:rPr>
              <a:t> </a:t>
            </a:r>
            <a:r>
              <a:rPr kumimoji="0" lang="en-US" sz="3800" b="1" i="0" u="none" strike="noStrike" kern="1200" cap="none" spc="0" normalizeH="0" baseline="0" noProof="0" dirty="0" err="1" smtClean="0">
                <a:ln w="6350">
                  <a:solidFill>
                    <a:srgbClr val="FF388C">
                      <a:shade val="43000"/>
                    </a:srgbClr>
                  </a:solidFill>
                </a:ln>
                <a:solidFill>
                  <a:srgbClr val="FF388C">
                    <a:tint val="83000"/>
                    <a:satMod val="150000"/>
                  </a:srgb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Century Gothic"/>
                <a:ea typeface="+mj-ea"/>
                <a:cs typeface="+mj-cs"/>
              </a:rPr>
              <a:t>dalam</a:t>
            </a:r>
            <a:r>
              <a:rPr kumimoji="0" lang="en-US" sz="3800" b="1" i="0" u="none" strike="noStrike" kern="1200" cap="none" spc="0" normalizeH="0" baseline="0" noProof="0" dirty="0" smtClean="0">
                <a:ln w="6350">
                  <a:solidFill>
                    <a:srgbClr val="FF388C">
                      <a:shade val="43000"/>
                    </a:srgbClr>
                  </a:solidFill>
                </a:ln>
                <a:solidFill>
                  <a:srgbClr val="FF388C">
                    <a:tint val="83000"/>
                    <a:satMod val="150000"/>
                  </a:srgb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Century Gothic"/>
                <a:ea typeface="+mj-ea"/>
                <a:cs typeface="+mj-cs"/>
              </a:rPr>
              <a:t> </a:t>
            </a:r>
            <a:r>
              <a:rPr kumimoji="0" lang="en-US" sz="3800" b="1" i="0" u="none" strike="noStrike" kern="1200" cap="none" spc="0" normalizeH="0" baseline="0" noProof="0" dirty="0" err="1" smtClean="0">
                <a:ln w="6350">
                  <a:solidFill>
                    <a:srgbClr val="FF388C">
                      <a:shade val="43000"/>
                    </a:srgbClr>
                  </a:solidFill>
                </a:ln>
                <a:solidFill>
                  <a:srgbClr val="FF388C">
                    <a:tint val="83000"/>
                    <a:satMod val="150000"/>
                  </a:srgb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Century Gothic"/>
                <a:ea typeface="+mj-ea"/>
                <a:cs typeface="+mj-cs"/>
              </a:rPr>
              <a:t>Etika</a:t>
            </a:r>
            <a:r>
              <a:rPr kumimoji="0" lang="en-US" sz="3800" b="1" i="0" u="none" strike="noStrike" kern="1200" cap="none" spc="0" normalizeH="0" baseline="0" noProof="0" dirty="0" smtClean="0">
                <a:ln w="6350">
                  <a:solidFill>
                    <a:srgbClr val="FF388C">
                      <a:shade val="43000"/>
                    </a:srgbClr>
                  </a:solidFill>
                </a:ln>
                <a:solidFill>
                  <a:srgbClr val="FF388C">
                    <a:tint val="83000"/>
                    <a:satMod val="150000"/>
                  </a:srgb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Century Gothic"/>
                <a:ea typeface="+mj-ea"/>
                <a:cs typeface="+mj-cs"/>
              </a:rPr>
              <a:t> </a:t>
            </a:r>
            <a:r>
              <a:rPr kumimoji="0" lang="en-US" sz="3800" b="1" i="0" u="none" strike="noStrike" kern="1200" cap="none" spc="0" normalizeH="0" baseline="0" noProof="0" dirty="0" err="1" smtClean="0">
                <a:ln w="6350">
                  <a:solidFill>
                    <a:srgbClr val="FF388C">
                      <a:shade val="43000"/>
                    </a:srgbClr>
                  </a:solidFill>
                </a:ln>
                <a:solidFill>
                  <a:srgbClr val="FF388C">
                    <a:tint val="83000"/>
                    <a:satMod val="150000"/>
                  </a:srgb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Century Gothic"/>
                <a:ea typeface="+mj-ea"/>
                <a:cs typeface="+mj-cs"/>
              </a:rPr>
              <a:t>Manajemen</a:t>
            </a:r>
            <a:r>
              <a:rPr kumimoji="0" lang="en-US" sz="3800" b="1" i="0" u="none" strike="noStrike" kern="1200" cap="none" spc="0" normalizeH="0" baseline="0" noProof="0" dirty="0" smtClean="0">
                <a:ln w="6350">
                  <a:solidFill>
                    <a:srgbClr val="FF388C">
                      <a:shade val="43000"/>
                    </a:srgbClr>
                  </a:solidFill>
                </a:ln>
                <a:solidFill>
                  <a:srgbClr val="FF388C">
                    <a:tint val="83000"/>
                    <a:satMod val="150000"/>
                  </a:srgb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Century Gothic"/>
                <a:ea typeface="+mj-ea"/>
                <a:cs typeface="+mj-cs"/>
              </a:rPr>
              <a:t> Perusahaan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772400" cy="4495800"/>
          </a:xfrm>
        </p:spPr>
        <p:txBody>
          <a:bodyPr/>
          <a:lstStyle/>
          <a:p>
            <a:pPr algn="just"/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Upaya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lain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untuk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menjamin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bahwa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perusahaan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akan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menjalankan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kegiatannya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secara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lebih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beretika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adalah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dengan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melibatkan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publik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dalam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setiap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kegiatan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per­usahaan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yang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dianggap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tidak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beretika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. (</a:t>
            </a:r>
            <a:r>
              <a:rPr kumimoji="0" lang="en-US" sz="19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whistle-blowing </a:t>
            </a:r>
            <a:r>
              <a:rPr kumimoji="0" lang="en-US" sz="1900" b="1" kern="1200" dirty="0">
                <a:solidFill>
                  <a:prstClr val="black"/>
                </a:solidFill>
                <a:latin typeface="Century Gothic"/>
              </a:rPr>
              <a:t>/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meniup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peluit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).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Konteksnya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adalah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bahwa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jika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sebuah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perusahaan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menjalankan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suatu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kegiatan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yang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tidak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memenuhi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standar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etika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dan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perusahaan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cenderung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membiarkan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praktik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tersebut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untuk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terus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berjalan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,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kenyataan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ini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kemudian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dilaporkan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oleh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anggota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perusahaan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kepada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pihak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publik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seperti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media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massa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,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lembaga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swadaya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masyarakat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,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ataupun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pemerintah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yang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representatif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untuk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menangani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kasus-kasus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seperti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ini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.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Jika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kegiatan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tidak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etis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dilakukan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perusahaan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,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maka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perusahaan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akan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menghadapi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konsekuensi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logis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berupa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penilaian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buruk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dari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masyarakat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68976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1"/>
          <p:cNvSpPr>
            <a:spLocks noChangeArrowheads="1"/>
          </p:cNvSpPr>
          <p:nvPr/>
        </p:nvSpPr>
        <p:spPr bwMode="auto">
          <a:xfrm>
            <a:off x="1066800" y="1524000"/>
            <a:ext cx="1584325" cy="457200"/>
          </a:xfrm>
          <a:prstGeom prst="rect">
            <a:avLst/>
          </a:prstGeom>
          <a:solidFill>
            <a:srgbClr val="FFFFFF"/>
          </a:solid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altLang="id-ID" sz="1200" b="1" dirty="0" err="1"/>
              <a:t>Etika</a:t>
            </a:r>
            <a:r>
              <a:rPr lang="en-US" altLang="id-ID" sz="1200" b="1" dirty="0"/>
              <a:t> </a:t>
            </a:r>
            <a:r>
              <a:rPr lang="en-US" altLang="id-ID" sz="1200" b="1" dirty="0" err="1"/>
              <a:t>Bisnis</a:t>
            </a:r>
            <a:r>
              <a:rPr lang="en-US" altLang="id-ID" sz="1200" b="1" dirty="0"/>
              <a:t> &amp; </a:t>
            </a:r>
            <a:r>
              <a:rPr lang="en-US" altLang="id-ID" sz="1200" b="1" dirty="0" err="1"/>
              <a:t>tanggjawab</a:t>
            </a:r>
            <a:r>
              <a:rPr lang="en-US" altLang="id-ID" sz="1200" b="1" dirty="0"/>
              <a:t> </a:t>
            </a:r>
            <a:r>
              <a:rPr lang="en-US" altLang="id-ID" sz="1200" b="1" dirty="0" err="1"/>
              <a:t>Sosial</a:t>
            </a:r>
            <a:endParaRPr lang="en-US" altLang="id-ID" sz="1000" b="1" dirty="0"/>
          </a:p>
          <a:p>
            <a:endParaRPr lang="en-US" altLang="id-ID" sz="1000" dirty="0"/>
          </a:p>
        </p:txBody>
      </p:sp>
      <p:sp>
        <p:nvSpPr>
          <p:cNvPr id="6147" name="Rectangle 12"/>
          <p:cNvSpPr>
            <a:spLocks noChangeArrowheads="1"/>
          </p:cNvSpPr>
          <p:nvPr/>
        </p:nvSpPr>
        <p:spPr bwMode="auto">
          <a:xfrm>
            <a:off x="3094038" y="1524000"/>
            <a:ext cx="914400" cy="457200"/>
          </a:xfrm>
          <a:prstGeom prst="rect">
            <a:avLst/>
          </a:prstGeom>
          <a:solidFill>
            <a:srgbClr val="FFFFFF"/>
          </a:solid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altLang="id-ID" sz="1200" b="1" dirty="0" err="1"/>
              <a:t>Keputusn</a:t>
            </a:r>
            <a:endParaRPr lang="en-US" altLang="id-ID" sz="1200" b="1" dirty="0"/>
          </a:p>
          <a:p>
            <a:pPr algn="ctr"/>
            <a:r>
              <a:rPr lang="en-US" altLang="id-ID" sz="1200" b="1" dirty="0" err="1"/>
              <a:t>Bisnis</a:t>
            </a:r>
            <a:endParaRPr lang="en-US" altLang="id-ID" sz="1000" b="1" dirty="0"/>
          </a:p>
          <a:p>
            <a:endParaRPr lang="en-US" altLang="id-ID" sz="1000" dirty="0"/>
          </a:p>
          <a:p>
            <a:endParaRPr lang="en-US" altLang="id-ID" sz="1000" dirty="0"/>
          </a:p>
        </p:txBody>
      </p:sp>
      <p:sp>
        <p:nvSpPr>
          <p:cNvPr id="6148" name="Rectangle 13"/>
          <p:cNvSpPr>
            <a:spLocks noChangeArrowheads="1"/>
          </p:cNvSpPr>
          <p:nvPr/>
        </p:nvSpPr>
        <p:spPr bwMode="auto">
          <a:xfrm>
            <a:off x="4465638" y="1524000"/>
            <a:ext cx="1189037" cy="457200"/>
          </a:xfrm>
          <a:prstGeom prst="rect">
            <a:avLst/>
          </a:prstGeom>
          <a:solidFill>
            <a:srgbClr val="FFFFFF"/>
          </a:solid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altLang="id-ID" sz="1200" b="1" dirty="0" err="1"/>
              <a:t>Pendapatan</a:t>
            </a:r>
            <a:r>
              <a:rPr lang="en-US" altLang="id-ID" sz="1200" b="1" dirty="0"/>
              <a:t> Perusahaan</a:t>
            </a:r>
            <a:endParaRPr lang="en-US" altLang="id-ID" sz="1000" b="1" dirty="0"/>
          </a:p>
          <a:p>
            <a:endParaRPr lang="en-US" altLang="id-ID" sz="1000" dirty="0"/>
          </a:p>
          <a:p>
            <a:endParaRPr lang="en-US" altLang="id-ID" sz="1000" dirty="0"/>
          </a:p>
        </p:txBody>
      </p:sp>
      <p:sp>
        <p:nvSpPr>
          <p:cNvPr id="6149" name="Rectangle 14"/>
          <p:cNvSpPr>
            <a:spLocks noChangeArrowheads="1"/>
          </p:cNvSpPr>
          <p:nvPr/>
        </p:nvSpPr>
        <p:spPr bwMode="auto">
          <a:xfrm>
            <a:off x="6019800" y="1524000"/>
            <a:ext cx="1006475" cy="457200"/>
          </a:xfrm>
          <a:prstGeom prst="rect">
            <a:avLst/>
          </a:prstGeom>
          <a:solidFill>
            <a:srgbClr val="FFFFFF"/>
          </a:solid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altLang="id-ID" sz="1200" b="1" dirty="0" err="1"/>
              <a:t>Nilai</a:t>
            </a:r>
            <a:r>
              <a:rPr lang="en-US" altLang="id-ID" sz="1200" b="1" dirty="0"/>
              <a:t> Perusahaan</a:t>
            </a:r>
            <a:endParaRPr lang="en-US" altLang="id-ID" sz="1000" b="1" dirty="0"/>
          </a:p>
          <a:p>
            <a:endParaRPr lang="en-US" altLang="id-ID" sz="1000" dirty="0"/>
          </a:p>
          <a:p>
            <a:endParaRPr lang="en-US" altLang="id-ID" sz="1000" dirty="0"/>
          </a:p>
        </p:txBody>
      </p:sp>
      <p:sp>
        <p:nvSpPr>
          <p:cNvPr id="6150" name="Line 15"/>
          <p:cNvSpPr>
            <a:spLocks noChangeShapeType="1"/>
          </p:cNvSpPr>
          <p:nvPr/>
        </p:nvSpPr>
        <p:spPr bwMode="auto">
          <a:xfrm>
            <a:off x="2727325" y="1752600"/>
            <a:ext cx="366713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1" name="Line 16"/>
          <p:cNvSpPr>
            <a:spLocks noChangeShapeType="1"/>
          </p:cNvSpPr>
          <p:nvPr/>
        </p:nvSpPr>
        <p:spPr bwMode="auto">
          <a:xfrm>
            <a:off x="4098925" y="1752600"/>
            <a:ext cx="366713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2" name="Line 17"/>
          <p:cNvSpPr>
            <a:spLocks noChangeShapeType="1"/>
          </p:cNvSpPr>
          <p:nvPr/>
        </p:nvSpPr>
        <p:spPr bwMode="auto">
          <a:xfrm>
            <a:off x="5745163" y="1752600"/>
            <a:ext cx="274637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6153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33177480"/>
              </p:ext>
            </p:extLst>
          </p:nvPr>
        </p:nvGraphicFramePr>
        <p:xfrm>
          <a:off x="835025" y="2206625"/>
          <a:ext cx="7042150" cy="431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4" name="Document" r:id="rId3" imgW="6058026" imgH="3726330" progId="Word.Document.8">
                  <p:embed/>
                </p:oleObj>
              </mc:Choice>
              <mc:Fallback>
                <p:oleObj name="Document" r:id="rId3" imgW="6058026" imgH="3726330" progId="Word.Document.8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5025" y="2206625"/>
                        <a:ext cx="7042150" cy="431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/>
          <p:cNvSpPr/>
          <p:nvPr/>
        </p:nvSpPr>
        <p:spPr>
          <a:xfrm>
            <a:off x="381000" y="76200"/>
            <a:ext cx="8534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ln w="6350">
                  <a:solidFill>
                    <a:srgbClr val="FF388C">
                      <a:shade val="43000"/>
                    </a:srgbClr>
                  </a:solidFill>
                </a:ln>
                <a:solidFill>
                  <a:srgbClr val="FF388C">
                    <a:tint val="83000"/>
                    <a:satMod val="150000"/>
                  </a:srgb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Century Gothic"/>
                <a:ea typeface="+mj-ea"/>
                <a:cs typeface="+mj-cs"/>
              </a:rPr>
              <a:t>II. TANGGUNG JAWAB SOSIAL </a:t>
            </a:r>
            <a:r>
              <a:rPr lang="en-US" sz="3600" b="1" dirty="0" smtClean="0">
                <a:ln w="6350">
                  <a:solidFill>
                    <a:srgbClr val="FF388C">
                      <a:shade val="43000"/>
                    </a:srgbClr>
                  </a:solidFill>
                </a:ln>
                <a:solidFill>
                  <a:srgbClr val="FF388C">
                    <a:tint val="83000"/>
                    <a:satMod val="150000"/>
                  </a:srgb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Century Gothic"/>
                <a:ea typeface="+mj-ea"/>
                <a:cs typeface="+mj-cs"/>
              </a:rPr>
              <a:t>PERUSAHAAN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382000" cy="5638800"/>
          </a:xfrm>
        </p:spPr>
        <p:txBody>
          <a:bodyPr/>
          <a:lstStyle/>
          <a:p>
            <a:pPr algn="just"/>
            <a:r>
              <a:rPr lang="en-US" sz="2400" b="1" dirty="0" err="1" smtClean="0"/>
              <a:t>Tanggung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jawab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Sosial</a:t>
            </a:r>
            <a:r>
              <a:rPr lang="en-US" sz="2400" b="1" dirty="0" smtClean="0"/>
              <a:t> Perusahaan </a:t>
            </a:r>
            <a:r>
              <a:rPr lang="en-US" sz="2400" b="1" dirty="0" err="1" smtClean="0"/>
              <a:t>atau</a:t>
            </a:r>
            <a:r>
              <a:rPr lang="en-US" sz="2400" b="1" dirty="0" smtClean="0"/>
              <a:t> Corporate Social Responsibility (CSR) </a:t>
            </a:r>
            <a:r>
              <a:rPr lang="en-US" sz="2400" dirty="0" err="1" smtClean="0"/>
              <a:t>adalah</a:t>
            </a:r>
            <a:r>
              <a:rPr lang="en-US" sz="2400" dirty="0" smtClean="0"/>
              <a:t> </a:t>
            </a:r>
            <a:r>
              <a:rPr lang="en-US" sz="2400" dirty="0" err="1" smtClean="0"/>
              <a:t>bentuk</a:t>
            </a:r>
            <a:r>
              <a:rPr lang="en-US" sz="2400" dirty="0" smtClean="0"/>
              <a:t> </a:t>
            </a:r>
            <a:r>
              <a:rPr lang="en-US" sz="2400" dirty="0" err="1" smtClean="0"/>
              <a:t>kepedulian</a:t>
            </a:r>
            <a:r>
              <a:rPr lang="en-US" sz="2400" dirty="0" smtClean="0"/>
              <a:t> </a:t>
            </a:r>
            <a:r>
              <a:rPr lang="en-US" sz="2400" dirty="0" err="1" smtClean="0"/>
              <a:t>perusahaan</a:t>
            </a:r>
            <a:r>
              <a:rPr lang="en-US" sz="2400" dirty="0" smtClean="0"/>
              <a:t> </a:t>
            </a:r>
            <a:r>
              <a:rPr lang="en-US" sz="2400" dirty="0" err="1" smtClean="0"/>
              <a:t>terhadap</a:t>
            </a:r>
            <a:r>
              <a:rPr lang="en-US" sz="2400" dirty="0" smtClean="0"/>
              <a:t> </a:t>
            </a:r>
            <a:r>
              <a:rPr lang="en-US" sz="2400" dirty="0" err="1" smtClean="0"/>
              <a:t>lingkungan</a:t>
            </a:r>
            <a:r>
              <a:rPr lang="en-US" sz="2400" dirty="0" smtClean="0"/>
              <a:t> </a:t>
            </a:r>
            <a:r>
              <a:rPr lang="en-US" sz="2400" dirty="0" err="1" smtClean="0"/>
              <a:t>eksternal</a:t>
            </a:r>
            <a:r>
              <a:rPr lang="en-US" sz="2400" dirty="0" smtClean="0"/>
              <a:t> </a:t>
            </a:r>
            <a:r>
              <a:rPr lang="en-US" sz="2400" dirty="0" err="1" smtClean="0"/>
              <a:t>perusahaan</a:t>
            </a:r>
            <a:r>
              <a:rPr lang="en-US" sz="2400" dirty="0" smtClean="0"/>
              <a:t> </a:t>
            </a:r>
            <a:r>
              <a:rPr lang="en-US" sz="2400" dirty="0" err="1" smtClean="0"/>
              <a:t>melalui</a:t>
            </a:r>
            <a:r>
              <a:rPr lang="en-US" sz="2400" dirty="0" smtClean="0"/>
              <a:t> </a:t>
            </a:r>
            <a:r>
              <a:rPr lang="en-US" sz="2400" dirty="0" err="1" smtClean="0"/>
              <a:t>berbagai</a:t>
            </a:r>
            <a:r>
              <a:rPr lang="en-US" sz="2400" dirty="0" smtClean="0"/>
              <a:t> </a:t>
            </a:r>
            <a:r>
              <a:rPr lang="en-US" sz="2400" dirty="0" err="1" smtClean="0"/>
              <a:t>kegiatan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dilakukan</a:t>
            </a:r>
            <a:r>
              <a:rPr lang="en-US" sz="2400" dirty="0" smtClean="0"/>
              <a:t> 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rangka</a:t>
            </a:r>
            <a:r>
              <a:rPr lang="en-US" sz="2400" dirty="0" smtClean="0"/>
              <a:t> </a:t>
            </a:r>
            <a:r>
              <a:rPr lang="en-US" sz="2400" dirty="0" err="1" smtClean="0"/>
              <a:t>penjagaan</a:t>
            </a:r>
            <a:r>
              <a:rPr lang="en-US" sz="2400" dirty="0" smtClean="0"/>
              <a:t> </a:t>
            </a:r>
            <a:r>
              <a:rPr lang="en-US" sz="2400" dirty="0" err="1" smtClean="0"/>
              <a:t>lingkungan</a:t>
            </a:r>
            <a:r>
              <a:rPr lang="en-US" sz="2400" dirty="0" smtClean="0"/>
              <a:t>, </a:t>
            </a:r>
            <a:r>
              <a:rPr lang="en-US" sz="2400" dirty="0" err="1" smtClean="0"/>
              <a:t>norma</a:t>
            </a:r>
            <a:r>
              <a:rPr lang="en-US" sz="2400" dirty="0" smtClean="0"/>
              <a:t> </a:t>
            </a:r>
            <a:r>
              <a:rPr lang="en-US" sz="2400" dirty="0" err="1" smtClean="0"/>
              <a:t>masyarakat</a:t>
            </a:r>
            <a:r>
              <a:rPr lang="en-US" sz="2400" dirty="0" smtClean="0"/>
              <a:t>, </a:t>
            </a:r>
            <a:r>
              <a:rPr lang="en-US" sz="2400" dirty="0" err="1" smtClean="0"/>
              <a:t>partisipasi</a:t>
            </a:r>
            <a:r>
              <a:rPr lang="en-US" sz="2400" dirty="0" smtClean="0"/>
              <a:t> </a:t>
            </a:r>
            <a:r>
              <a:rPr lang="en-US" sz="2400" dirty="0" err="1" smtClean="0"/>
              <a:t>pembangunan</a:t>
            </a:r>
            <a:r>
              <a:rPr lang="en-US" sz="2400" dirty="0" smtClean="0"/>
              <a:t>, </a:t>
            </a:r>
            <a:r>
              <a:rPr lang="en-US" sz="2400" dirty="0" err="1" smtClean="0"/>
              <a:t>serta</a:t>
            </a:r>
            <a:r>
              <a:rPr lang="en-US" sz="2400" dirty="0" smtClean="0"/>
              <a:t> </a:t>
            </a:r>
            <a:r>
              <a:rPr lang="en-US" sz="2400" dirty="0" err="1" smtClean="0"/>
              <a:t>berbagai</a:t>
            </a:r>
            <a:r>
              <a:rPr lang="en-US" sz="2400" dirty="0" smtClean="0"/>
              <a:t> </a:t>
            </a:r>
            <a:r>
              <a:rPr lang="en-US" sz="2400" dirty="0" err="1" smtClean="0"/>
              <a:t>bentuk</a:t>
            </a:r>
            <a:r>
              <a:rPr lang="en-US" sz="2400" dirty="0" smtClean="0"/>
              <a:t> </a:t>
            </a:r>
            <a:r>
              <a:rPr lang="en-US" sz="2400" dirty="0" err="1" smtClean="0"/>
              <a:t>tanggung</a:t>
            </a:r>
            <a:r>
              <a:rPr lang="en-US" sz="2400" dirty="0" smtClean="0"/>
              <a:t> </a:t>
            </a:r>
            <a:r>
              <a:rPr lang="en-US" sz="2400" dirty="0" err="1" smtClean="0"/>
              <a:t>jawab</a:t>
            </a:r>
            <a:r>
              <a:rPr lang="en-US" sz="2400" dirty="0" smtClean="0"/>
              <a:t> </a:t>
            </a:r>
            <a:r>
              <a:rPr lang="en-US" sz="2400" dirty="0" err="1" smtClean="0"/>
              <a:t>sosial</a:t>
            </a:r>
            <a:r>
              <a:rPr lang="en-US" sz="2400" dirty="0" smtClean="0"/>
              <a:t> lain.</a:t>
            </a:r>
          </a:p>
          <a:p>
            <a:pPr algn="just"/>
            <a:r>
              <a:rPr lang="en-US" sz="2400" dirty="0" smtClean="0"/>
              <a:t>2 </a:t>
            </a:r>
            <a:r>
              <a:rPr lang="en-US" sz="2400" dirty="0" err="1" smtClean="0"/>
              <a:t>pandangan</a:t>
            </a:r>
            <a:r>
              <a:rPr lang="en-US" sz="2400" dirty="0" smtClean="0"/>
              <a:t> </a:t>
            </a:r>
            <a:r>
              <a:rPr lang="en-US" sz="2400" dirty="0" err="1" smtClean="0"/>
              <a:t>tentang</a:t>
            </a:r>
            <a:r>
              <a:rPr lang="en-US" sz="2400" dirty="0" smtClean="0"/>
              <a:t> </a:t>
            </a:r>
            <a:r>
              <a:rPr lang="en-US" sz="2400" dirty="0" err="1" smtClean="0"/>
              <a:t>kepada</a:t>
            </a:r>
            <a:r>
              <a:rPr lang="en-US" sz="2400" dirty="0" smtClean="0"/>
              <a:t> </a:t>
            </a:r>
            <a:r>
              <a:rPr lang="en-US" sz="2400" dirty="0" err="1" smtClean="0"/>
              <a:t>siapa</a:t>
            </a:r>
            <a:r>
              <a:rPr lang="en-US" sz="2400" dirty="0" smtClean="0"/>
              <a:t> </a:t>
            </a:r>
            <a:r>
              <a:rPr lang="en-US" sz="2400" dirty="0" err="1" smtClean="0"/>
              <a:t>organisasi</a:t>
            </a:r>
            <a:r>
              <a:rPr lang="en-US" sz="2400" dirty="0" smtClean="0"/>
              <a:t> </a:t>
            </a:r>
            <a:r>
              <a:rPr lang="en-US" sz="2400" dirty="0" err="1" smtClean="0"/>
              <a:t>bertanggung</a:t>
            </a:r>
            <a:r>
              <a:rPr lang="en-US" sz="2400" dirty="0" smtClean="0"/>
              <a:t> </a:t>
            </a:r>
            <a:r>
              <a:rPr lang="en-US" sz="2400" dirty="0" err="1" smtClean="0"/>
              <a:t>jawab</a:t>
            </a:r>
            <a:r>
              <a:rPr lang="en-US" sz="2400" dirty="0" smtClean="0"/>
              <a:t> social, </a:t>
            </a:r>
            <a:r>
              <a:rPr lang="en-US" sz="2400" dirty="0" err="1" smtClean="0"/>
              <a:t>yaitu</a:t>
            </a:r>
            <a:r>
              <a:rPr lang="en-US" sz="2400" dirty="0" smtClean="0"/>
              <a:t> :</a:t>
            </a:r>
          </a:p>
          <a:p>
            <a:pPr marL="457200" indent="-457200" algn="just">
              <a:buAutoNum type="arabicPeriod"/>
            </a:pPr>
            <a:r>
              <a:rPr lang="en-US" sz="2200" b="1" dirty="0" smtClean="0"/>
              <a:t>Model </a:t>
            </a:r>
            <a:r>
              <a:rPr lang="en-US" sz="2200" b="1" dirty="0" err="1" smtClean="0"/>
              <a:t>Pemegang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Saham</a:t>
            </a:r>
            <a:r>
              <a:rPr lang="en-US" sz="2200" b="1" dirty="0" smtClean="0"/>
              <a:t> (Share holder)</a:t>
            </a:r>
            <a:r>
              <a:rPr lang="en-US" sz="2200" dirty="0" smtClean="0"/>
              <a:t>; </a:t>
            </a:r>
            <a:r>
              <a:rPr lang="en-US" sz="2200" dirty="0" err="1" smtClean="0"/>
              <a:t>memaksimalkan</a:t>
            </a:r>
            <a:r>
              <a:rPr lang="en-US" sz="2200" dirty="0" smtClean="0"/>
              <a:t> </a:t>
            </a:r>
            <a:r>
              <a:rPr lang="en-US" sz="2200" dirty="0" err="1" smtClean="0"/>
              <a:t>keuntungan</a:t>
            </a:r>
            <a:r>
              <a:rPr lang="en-US" sz="2200" dirty="0" smtClean="0"/>
              <a:t> </a:t>
            </a:r>
            <a:r>
              <a:rPr lang="en-US" sz="2200" dirty="0" err="1" smtClean="0"/>
              <a:t>pemegang</a:t>
            </a:r>
            <a:r>
              <a:rPr lang="en-US" sz="2200" dirty="0" smtClean="0"/>
              <a:t> </a:t>
            </a:r>
            <a:r>
              <a:rPr lang="en-US" sz="2200" dirty="0" err="1" smtClean="0"/>
              <a:t>saham</a:t>
            </a:r>
            <a:r>
              <a:rPr lang="en-US" sz="2200" dirty="0" smtClean="0"/>
              <a:t> </a:t>
            </a:r>
            <a:r>
              <a:rPr lang="en-US" sz="2200" dirty="0" err="1" smtClean="0"/>
              <a:t>dengan</a:t>
            </a:r>
            <a:r>
              <a:rPr lang="en-US" sz="2200" dirty="0" smtClean="0"/>
              <a:t> </a:t>
            </a:r>
            <a:r>
              <a:rPr lang="en-US" sz="2200" dirty="0" err="1" smtClean="0"/>
              <a:t>demikian</a:t>
            </a:r>
            <a:r>
              <a:rPr lang="en-US" sz="2200" dirty="0" smtClean="0"/>
              <a:t> </a:t>
            </a:r>
            <a:r>
              <a:rPr lang="en-US" sz="2200" dirty="0" err="1" smtClean="0"/>
              <a:t>nilai</a:t>
            </a:r>
            <a:r>
              <a:rPr lang="en-US" sz="2200" dirty="0" smtClean="0"/>
              <a:t> </a:t>
            </a:r>
            <a:r>
              <a:rPr lang="en-US" sz="2200" dirty="0" err="1" smtClean="0"/>
              <a:t>saham</a:t>
            </a:r>
            <a:r>
              <a:rPr lang="en-US" sz="2200" dirty="0" smtClean="0"/>
              <a:t> </a:t>
            </a:r>
            <a:r>
              <a:rPr lang="en-US" sz="2200" dirty="0" err="1" smtClean="0"/>
              <a:t>perusahaan</a:t>
            </a:r>
            <a:r>
              <a:rPr lang="en-US" sz="2200" dirty="0" smtClean="0"/>
              <a:t> yang </a:t>
            </a:r>
            <a:r>
              <a:rPr lang="en-US" sz="2200" dirty="0" err="1" smtClean="0"/>
              <a:t>dimiliki</a:t>
            </a:r>
            <a:r>
              <a:rPr lang="en-US" sz="2200" dirty="0" smtClean="0"/>
              <a:t> </a:t>
            </a:r>
            <a:r>
              <a:rPr lang="en-US" sz="2200" dirty="0" err="1" smtClean="0"/>
              <a:t>oleh</a:t>
            </a:r>
            <a:r>
              <a:rPr lang="en-US" sz="2200" dirty="0" smtClean="0"/>
              <a:t> </a:t>
            </a:r>
            <a:r>
              <a:rPr lang="en-US" sz="2200" dirty="0" err="1" smtClean="0"/>
              <a:t>pemegang</a:t>
            </a:r>
            <a:r>
              <a:rPr lang="en-US" sz="2200" dirty="0" smtClean="0"/>
              <a:t> </a:t>
            </a:r>
            <a:r>
              <a:rPr lang="en-US" sz="2200" dirty="0" err="1" smtClean="0"/>
              <a:t>saham</a:t>
            </a:r>
            <a:r>
              <a:rPr lang="en-US" sz="2200" dirty="0" smtClean="0"/>
              <a:t> </a:t>
            </a:r>
            <a:r>
              <a:rPr lang="en-US" sz="2200" dirty="0" err="1" smtClean="0"/>
              <a:t>akan</a:t>
            </a:r>
            <a:r>
              <a:rPr lang="en-US" sz="2200" dirty="0" smtClean="0"/>
              <a:t> </a:t>
            </a:r>
            <a:r>
              <a:rPr lang="en-US" sz="2200" dirty="0" err="1" smtClean="0"/>
              <a:t>meningkat</a:t>
            </a:r>
            <a:r>
              <a:rPr lang="en-US" sz="2200" dirty="0" smtClean="0"/>
              <a:t> </a:t>
            </a:r>
            <a:r>
              <a:rPr lang="en-US" sz="2200" dirty="0" err="1" smtClean="0"/>
              <a:t>juga</a:t>
            </a:r>
            <a:r>
              <a:rPr lang="en-US" sz="2200" dirty="0" smtClean="0"/>
              <a:t>.</a:t>
            </a:r>
          </a:p>
          <a:p>
            <a:pPr marL="0" indent="0" algn="just">
              <a:buNone/>
            </a:pPr>
            <a:r>
              <a:rPr lang="en-US" sz="2200" dirty="0" smtClean="0"/>
              <a:t>2. </a:t>
            </a:r>
            <a:r>
              <a:rPr lang="nb-NO" sz="2200" b="1" dirty="0" smtClean="0"/>
              <a:t>Model Pihak yang berkepentingan (Stakeholder)</a:t>
            </a:r>
            <a:r>
              <a:rPr lang="nb-NO" sz="2200" dirty="0" smtClean="0"/>
              <a:t>; tanggung jawab   manajemen yang terpenting, kelangsungan hidup jangka panjang dengan memuaskan keinginan berbagai pihak yang berkepentingan terhadap perusahaan.</a:t>
            </a:r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91431261"/>
      </p:ext>
    </p:extLst>
  </p:cSld>
  <p:clrMapOvr>
    <a:masterClrMapping/>
  </p:clrMapOvr>
</p:sld>
</file>

<file path=ppt/theme/theme1.xml><?xml version="1.0" encoding="utf-8"?>
<a:theme xmlns:a="http://schemas.openxmlformats.org/drawingml/2006/main" name="Serene">
  <a:themeElements>
    <a:clrScheme name="">
      <a:dk1>
        <a:srgbClr val="333333"/>
      </a:dk1>
      <a:lt1>
        <a:srgbClr val="A9BDA9"/>
      </a:lt1>
      <a:dk2>
        <a:srgbClr val="004C2B"/>
      </a:dk2>
      <a:lt2>
        <a:srgbClr val="578963"/>
      </a:lt2>
      <a:accent1>
        <a:srgbClr val="FFCCCC"/>
      </a:accent1>
      <a:accent2>
        <a:srgbClr val="B3E1B3"/>
      </a:accent2>
      <a:accent3>
        <a:srgbClr val="D1DBD1"/>
      </a:accent3>
      <a:accent4>
        <a:srgbClr val="2A2A2A"/>
      </a:accent4>
      <a:accent5>
        <a:srgbClr val="FFE2E2"/>
      </a:accent5>
      <a:accent6>
        <a:srgbClr val="A2CCA2"/>
      </a:accent6>
      <a:hlink>
        <a:srgbClr val="BDD7E5"/>
      </a:hlink>
      <a:folHlink>
        <a:srgbClr val="D2AAD2"/>
      </a:folHlink>
    </a:clrScheme>
    <a:fontScheme name="Serene.pot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erene.pot 1">
        <a:dk1>
          <a:srgbClr val="333333"/>
        </a:dk1>
        <a:lt1>
          <a:srgbClr val="A9BDA9"/>
        </a:lt1>
        <a:dk2>
          <a:srgbClr val="004C2B"/>
        </a:dk2>
        <a:lt2>
          <a:srgbClr val="578963"/>
        </a:lt2>
        <a:accent1>
          <a:srgbClr val="E1B7B7"/>
        </a:accent1>
        <a:accent2>
          <a:srgbClr val="B3E1B3"/>
        </a:accent2>
        <a:accent3>
          <a:srgbClr val="D1DBD1"/>
        </a:accent3>
        <a:accent4>
          <a:srgbClr val="2A2A2A"/>
        </a:accent4>
        <a:accent5>
          <a:srgbClr val="EED8D8"/>
        </a:accent5>
        <a:accent6>
          <a:srgbClr val="A2CCA2"/>
        </a:accent6>
        <a:hlink>
          <a:srgbClr val="BDD7E5"/>
        </a:hlink>
        <a:folHlink>
          <a:srgbClr val="D2AAD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rene.pot 2">
        <a:dk1>
          <a:srgbClr val="333333"/>
        </a:dk1>
        <a:lt1>
          <a:srgbClr val="FFFFFF"/>
        </a:lt1>
        <a:dk2>
          <a:srgbClr val="004C2B"/>
        </a:dk2>
        <a:lt2>
          <a:srgbClr val="578963"/>
        </a:lt2>
        <a:accent1>
          <a:srgbClr val="E1B7B7"/>
        </a:accent1>
        <a:accent2>
          <a:srgbClr val="B3E1B3"/>
        </a:accent2>
        <a:accent3>
          <a:srgbClr val="FFFFFF"/>
        </a:accent3>
        <a:accent4>
          <a:srgbClr val="2A2A2A"/>
        </a:accent4>
        <a:accent5>
          <a:srgbClr val="EED8D8"/>
        </a:accent5>
        <a:accent6>
          <a:srgbClr val="A2CCA2"/>
        </a:accent6>
        <a:hlink>
          <a:srgbClr val="BDD7E5"/>
        </a:hlink>
        <a:folHlink>
          <a:srgbClr val="D2AAD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rene.pot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37373"/>
        </a:accent6>
        <a:hlink>
          <a:srgbClr val="B2B2B2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Designs\SERENE.POT</Template>
  <TotalTime>436</TotalTime>
  <Words>928</Words>
  <Application>Microsoft Office PowerPoint</Application>
  <PresentationFormat>On-screen Show (4:3)</PresentationFormat>
  <Paragraphs>69</Paragraphs>
  <Slides>17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Times New Roman</vt:lpstr>
      <vt:lpstr>Arial</vt:lpstr>
      <vt:lpstr>Monotype Sorts</vt:lpstr>
      <vt:lpstr>Calibri</vt:lpstr>
      <vt:lpstr>Symbol</vt:lpstr>
      <vt:lpstr>Wingdings</vt:lpstr>
      <vt:lpstr>Serene</vt:lpstr>
      <vt:lpstr>Microsoft Word 97 - 2003 Document</vt:lpstr>
      <vt:lpstr>ETIKA DAN TANGGUNG JAWAB SOSIAL   Pengantar Ilmu Manajemen 17 Oktober 2022</vt:lpstr>
      <vt:lpstr>PENGERTIAN ETIKA MANAJEMEN</vt:lpstr>
      <vt:lpstr>PowerPoint Presentation</vt:lpstr>
      <vt:lpstr>KONFLIK NILAI</vt:lpstr>
      <vt:lpstr>Beberapa lsu Seputar Etika </vt:lpstr>
      <vt:lpstr>MENGUKUR  ETIKA  MANAJEMEN</vt:lpstr>
      <vt:lpstr>Keterlibatan Publik dalam Etika Manajemen Perusahaan</vt:lpstr>
      <vt:lpstr>PowerPoint Presentation</vt:lpstr>
      <vt:lpstr>PowerPoint Presentation</vt:lpstr>
      <vt:lpstr>STRATEGI PENGELOLAAN TANGGUNG JAWAB SOSIAL</vt:lpstr>
      <vt:lpstr>PowerPoint Presentation</vt:lpstr>
      <vt:lpstr>PowerPoint Presentation</vt:lpstr>
      <vt:lpstr>MANFAAT TANGGUNG JAWAB SOSIAL</vt:lpstr>
      <vt:lpstr>PowerPoint Presentation</vt:lpstr>
      <vt:lpstr>Biaya Untuk  Memenuhi Tanggung  Jawab Sosial</vt:lpstr>
      <vt:lpstr>Soal Tugas</vt:lpstr>
      <vt:lpstr>Terima Kasih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ETIKA BISNIS  &amp;  TANGGUNG JAWAB SOSIAL</dc:title>
  <dc:creator>andri</dc:creator>
  <cp:lastModifiedBy>ok</cp:lastModifiedBy>
  <cp:revision>25</cp:revision>
  <dcterms:created xsi:type="dcterms:W3CDTF">2002-04-06T18:46:12Z</dcterms:created>
  <dcterms:modified xsi:type="dcterms:W3CDTF">2022-10-16T13:53:42Z</dcterms:modified>
</cp:coreProperties>
</file>