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76" r:id="rId2"/>
    <p:sldId id="256" r:id="rId3"/>
    <p:sldId id="284" r:id="rId4"/>
    <p:sldId id="285" r:id="rId5"/>
    <p:sldId id="286" r:id="rId6"/>
    <p:sldId id="287" r:id="rId7"/>
    <p:sldId id="288" r:id="rId8"/>
    <p:sldId id="257" r:id="rId9"/>
    <p:sldId id="289" r:id="rId10"/>
    <p:sldId id="290" r:id="rId11"/>
    <p:sldId id="291" r:id="rId12"/>
    <p:sldId id="292" r:id="rId13"/>
    <p:sldId id="293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C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61B2053-8CF9-426F-89AF-058A6FCDB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D696FFC-DD69-4800-A806-1F4FF0E6EC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FB6C623-454F-44A7-B228-AE7E33A4F9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fld id="{55CFA418-2496-44C6-8F29-417308C19DE0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27688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6A6583-C19A-4C3B-A2F7-F649780CE6D2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53066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AC7408-2EC0-4F69-B8ED-26446A707992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94210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2B1EF5-2831-4CAE-AF87-09354F3FE42F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14272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E8C26-9B7D-4435-9DFA-141A2AE99070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51558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71283B-546E-4A02-9EDB-B197146EC037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06792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AF021-195E-423E-B5E6-C26648F91E2C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3922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C0808-7077-4139-BF9B-F9DEDE5F5A8B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91316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93D1F-A913-4B88-A41C-8179047A34E8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45639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BD44CC-68D4-41F7-A5C0-3827BC26D9AE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166916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4094E-2B0F-4F4C-88B1-D1DE30CFC389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44480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smtClean="0"/>
              <a:t>Click to edit Master text styles</a:t>
            </a:r>
          </a:p>
          <a:p>
            <a:pPr lvl="1"/>
            <a:r>
              <a:rPr lang="en-US" altLang="id-ID" smtClean="0"/>
              <a:t>Second level</a:t>
            </a:r>
          </a:p>
          <a:p>
            <a:pPr lvl="2"/>
            <a:r>
              <a:rPr lang="en-US" altLang="id-ID" smtClean="0"/>
              <a:t>Third level</a:t>
            </a:r>
          </a:p>
          <a:p>
            <a:pPr lvl="3"/>
            <a:r>
              <a:rPr lang="en-US" altLang="id-ID" smtClean="0"/>
              <a:t>Fourth level</a:t>
            </a:r>
          </a:p>
          <a:p>
            <a:pPr lvl="4"/>
            <a:r>
              <a:rPr lang="en-US" altLang="id-ID" smtClean="0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xmlns="" id="{8283F2AE-5CA3-46E2-AF9B-12F6BE441E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xmlns="" id="{60E8DFEB-7B4C-4764-93D6-DA7D805EA6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740E9955-2D0D-435F-A7CA-98A3DAB04F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601B87B4-2EA7-4299-9D1D-B5287A83E158}" type="slidenum">
              <a:rPr lang="en-US" altLang="id-ID"/>
              <a:pPr/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 noChangeArrowheads="1"/>
          </p:cNvSpPr>
          <p:nvPr>
            <p:ph type="title"/>
          </p:nvPr>
        </p:nvSpPr>
        <p:spPr>
          <a:xfrm>
            <a:off x="381000" y="4495800"/>
            <a:ext cx="77724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ETIKA DAN TANGGUNG JAWAB SOSIAL</a:t>
            </a:r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>
                <a:solidFill>
                  <a:srgbClr val="002060"/>
                </a:solidFill>
              </a:rPr>
              <a:t>Pengantar </a:t>
            </a:r>
            <a:r>
              <a:rPr lang="en-US" sz="2800" dirty="0" err="1" smtClean="0">
                <a:solidFill>
                  <a:srgbClr val="002060"/>
                </a:solidFill>
              </a:rPr>
              <a:t>Ilmu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id-ID" sz="2800" dirty="0" smtClean="0">
                <a:solidFill>
                  <a:srgbClr val="002060"/>
                </a:solidFill>
              </a:rPr>
              <a:t>Manajemen</a:t>
            </a:r>
            <a:r>
              <a:rPr lang="en-US" sz="2800" dirty="0" smtClean="0">
                <a:solidFill>
                  <a:srgbClr val="002060"/>
                </a:solidFill>
              </a:rPr>
              <a:t/>
            </a:r>
            <a:br>
              <a:rPr lang="en-US" sz="2800" dirty="0" smtClean="0">
                <a:solidFill>
                  <a:srgbClr val="002060"/>
                </a:solidFill>
              </a:rPr>
            </a:br>
            <a:r>
              <a:rPr lang="en-US" sz="1800" dirty="0" smtClean="0">
                <a:solidFill>
                  <a:srgbClr val="002060"/>
                </a:solidFill>
              </a:rPr>
              <a:t>17 </a:t>
            </a:r>
            <a:r>
              <a:rPr lang="en-US" sz="1800" dirty="0" err="1" smtClean="0">
                <a:solidFill>
                  <a:srgbClr val="002060"/>
                </a:solidFill>
              </a:rPr>
              <a:t>Oktober</a:t>
            </a:r>
            <a:r>
              <a:rPr lang="en-US" sz="1800" dirty="0" smtClean="0">
                <a:solidFill>
                  <a:srgbClr val="002060"/>
                </a:solidFill>
              </a:rPr>
              <a:t> 2022</a:t>
            </a:r>
            <a:endParaRPr lang="id-ID" sz="1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86800" cy="990600"/>
          </a:xfrm>
        </p:spPr>
        <p:txBody>
          <a:bodyPr/>
          <a:lstStyle/>
          <a:p>
            <a:r>
              <a:rPr kumimoji="0" lang="en-US" sz="2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STRATEGI PENGELOLAAN TANGGUNG JAWAB SOSIAL</a:t>
            </a:r>
            <a:endParaRPr lang="en-US" sz="3200" dirty="0"/>
          </a:p>
        </p:txBody>
      </p:sp>
      <p:pic>
        <p:nvPicPr>
          <p:cNvPr id="4" name="Content Placeholder 3" descr="dykaandrian.blogspot.36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219200"/>
            <a:ext cx="86868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94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382000" cy="4114800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Strategi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Reaktif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(Reactive Social Responsibility Strategy)</a:t>
            </a:r>
          </a:p>
          <a:p>
            <a:pPr marL="0" indent="0" algn="just">
              <a:buNone/>
            </a:pP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reaktif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cenderung</a:t>
            </a:r>
            <a:r>
              <a:rPr lang="en-US" sz="2800" dirty="0" smtClean="0"/>
              <a:t> </a:t>
            </a:r>
            <a:r>
              <a:rPr lang="en-US" sz="2800" dirty="0" err="1" smtClean="0"/>
              <a:t>menolak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. </a:t>
            </a:r>
            <a:r>
              <a:rPr lang="en-US" sz="2800" dirty="0" err="1" smtClean="0"/>
              <a:t>Contohnya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tembakau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peluang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terjadinya</a:t>
            </a:r>
            <a:r>
              <a:rPr lang="en-US" sz="2800" dirty="0" smtClean="0"/>
              <a:t> </a:t>
            </a:r>
            <a:r>
              <a:rPr lang="en-US" sz="2800" dirty="0" err="1" smtClean="0"/>
              <a:t>penyakit</a:t>
            </a:r>
            <a:r>
              <a:rPr lang="en-US" sz="2800" dirty="0" smtClean="0"/>
              <a:t> </a:t>
            </a:r>
            <a:r>
              <a:rPr lang="en-US" sz="2800" dirty="0" err="1" smtClean="0"/>
              <a:t>kanker</a:t>
            </a:r>
            <a:r>
              <a:rPr lang="en-US" sz="2800" dirty="0" smtClean="0"/>
              <a:t>.</a:t>
            </a:r>
          </a:p>
          <a:p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Strategi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Defensif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Dcfensive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Social Responsibility Strategy)</a:t>
            </a:r>
          </a:p>
          <a:p>
            <a:pPr marL="0" indent="0" algn="just">
              <a:buNone/>
            </a:pPr>
            <a:r>
              <a:rPr lang="en-US" sz="2800" dirty="0" err="1" smtClean="0"/>
              <a:t>Terkait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legal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menghindarkan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menolak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. </a:t>
            </a:r>
            <a:r>
              <a:rPr lang="en-US" sz="2800" dirty="0" err="1" smtClean="0"/>
              <a:t>Contohnya</a:t>
            </a:r>
            <a:r>
              <a:rPr lang="en-US" sz="2800" dirty="0" smtClean="0"/>
              <a:t> Perusahaan yang </a:t>
            </a:r>
            <a:r>
              <a:rPr lang="en-US" sz="2800" dirty="0" err="1" smtClean="0"/>
              <a:t>menghindarkan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penanganan</a:t>
            </a:r>
            <a:r>
              <a:rPr lang="en-US" sz="2800" dirty="0" smtClean="0"/>
              <a:t> </a:t>
            </a:r>
            <a:r>
              <a:rPr lang="en-US" sz="2800" dirty="0" err="1" smtClean="0"/>
              <a:t>l.imbah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 </a:t>
            </a:r>
            <a:r>
              <a:rPr lang="en-US" sz="2800" dirty="0" err="1" smtClean="0"/>
              <a:t>berargumen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pengacara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di­sewanya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4200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534400" cy="6172200"/>
          </a:xfrm>
        </p:spPr>
        <p:txBody>
          <a:bodyPr/>
          <a:lstStyle/>
          <a:p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Strategi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Akomodatif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Acommodative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Social Responsibility Strategy)</a:t>
            </a:r>
          </a:p>
          <a:p>
            <a:pPr marL="0" indent="0" algn="just">
              <a:buNone/>
            </a:pP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berupa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kesehatan</a:t>
            </a:r>
            <a:r>
              <a:rPr lang="en-US" sz="2400" dirty="0" smtClean="0"/>
              <a:t>, </a:t>
            </a:r>
            <a:r>
              <a:rPr lang="en-US" sz="2400" dirty="0" err="1" smtClean="0"/>
              <a:t>kebersihan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 </a:t>
            </a:r>
            <a:r>
              <a:rPr lang="en-US" sz="2400" dirty="0" err="1" smtClean="0"/>
              <a:t>sebagainya</a:t>
            </a:r>
            <a:r>
              <a:rPr lang="en-US" sz="2400" dirty="0" smtClean="0"/>
              <a:t>,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dikarenakan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menyadari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perlunya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dikarenakan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tuntutan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sekitar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. </a:t>
            </a:r>
          </a:p>
          <a:p>
            <a:pPr algn="just"/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Stratcgi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Proaktif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n-US" sz="2400" b="1" dirty="0" err="1" smtClean="0">
                <a:solidFill>
                  <a:schemeClr val="accent1">
                    <a:lumMod val="50000"/>
                  </a:schemeClr>
                </a:solidFill>
              </a:rPr>
              <a:t>Proaktive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 Social Responsibility Strategy)</a:t>
            </a:r>
          </a:p>
          <a:p>
            <a:pPr marL="0" indent="0" algn="just">
              <a:buNone/>
            </a:pPr>
            <a:r>
              <a:rPr lang="en-US" sz="2400" dirty="0" err="1" smtClean="0"/>
              <a:t>Memandang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memuaskan</a:t>
            </a:r>
            <a:r>
              <a:rPr lang="en-US" sz="2400" dirty="0" smtClean="0"/>
              <a:t> stake holders. </a:t>
            </a:r>
            <a:r>
              <a:rPr lang="en-US" sz="2400" dirty="0" err="1" smtClean="0"/>
              <a:t>Jika</a:t>
            </a:r>
            <a:r>
              <a:rPr lang="en-US" sz="2400" dirty="0" smtClean="0"/>
              <a:t> stakeholders </a:t>
            </a:r>
            <a:r>
              <a:rPr lang="en-US" sz="2400" dirty="0" err="1" smtClean="0"/>
              <a:t>terpuaskan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citra</a:t>
            </a:r>
            <a:r>
              <a:rPr lang="en-US" sz="2400" dirty="0" smtClean="0"/>
              <a:t> </a:t>
            </a:r>
            <a:r>
              <a:rPr lang="en-US" sz="2400" dirty="0" err="1" smtClean="0"/>
              <a:t>positif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terbangun</a:t>
            </a:r>
            <a:r>
              <a:rPr lang="en-US" sz="2400" dirty="0" smtClean="0"/>
              <a:t>.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khusus</a:t>
            </a:r>
            <a:r>
              <a:rPr lang="en-US" sz="2400" dirty="0" smtClean="0"/>
              <a:t> </a:t>
            </a:r>
            <a:r>
              <a:rPr lang="en-US" sz="2400" dirty="0" err="1" smtClean="0"/>
              <a:t>penanganan</a:t>
            </a:r>
            <a:r>
              <a:rPr lang="en-US" sz="2400" dirty="0" smtClean="0"/>
              <a:t> </a:t>
            </a:r>
            <a:r>
              <a:rPr lang="en-US" sz="2400" dirty="0" err="1" smtClean="0"/>
              <a:t>limbah</a:t>
            </a:r>
            <a:r>
              <a:rPr lang="en-US" sz="2400" dirty="0" smtClean="0"/>
              <a:t> </a:t>
            </a:r>
            <a:r>
              <a:rPr lang="en-US" sz="2400" dirty="0" err="1" smtClean="0"/>
              <a:t>keterlibatan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di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, </a:t>
            </a:r>
            <a:r>
              <a:rPr lang="en-US" sz="2400" dirty="0" err="1" smtClean="0"/>
              <a:t>pelatihan-pelatihan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/>
              <a:t>m</a:t>
            </a:r>
            <a:r>
              <a:rPr lang="en-US" sz="2400" dirty="0" err="1" smtClean="0"/>
              <a:t>asyarakat</a:t>
            </a:r>
            <a:r>
              <a:rPr lang="en-US" sz="2400" dirty="0" smtClean="0"/>
              <a:t> di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sekitar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401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/>
          <a:lstStyle/>
          <a:p>
            <a:r>
              <a:rPr kumimoji="0" lang="en-US" sz="32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MANFAAT TANGGUNG JAWAB 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305800" cy="4876800"/>
          </a:xfrm>
        </p:spPr>
        <p:txBody>
          <a:bodyPr/>
          <a:lstStyle/>
          <a:p>
            <a:pPr algn="just"/>
            <a:r>
              <a:rPr lang="en-US" sz="1900" b="1" dirty="0" err="1" smtClean="0">
                <a:latin typeface="Century Gothic" pitchFamily="34" charset="0"/>
              </a:rPr>
              <a:t>Manfaat</a:t>
            </a:r>
            <a:r>
              <a:rPr lang="en-US" sz="1900" b="1" dirty="0" smtClean="0">
                <a:latin typeface="Century Gothic" pitchFamily="34" charset="0"/>
              </a:rPr>
              <a:t> </a:t>
            </a:r>
            <a:r>
              <a:rPr lang="en-US" sz="1900" b="1" dirty="0" err="1" smtClean="0">
                <a:latin typeface="Century Gothic" pitchFamily="34" charset="0"/>
              </a:rPr>
              <a:t>bagi</a:t>
            </a:r>
            <a:r>
              <a:rPr lang="en-US" sz="1900" b="1" dirty="0" smtClean="0">
                <a:latin typeface="Century Gothic" pitchFamily="34" charset="0"/>
              </a:rPr>
              <a:t> </a:t>
            </a:r>
            <a:r>
              <a:rPr lang="en-US" sz="1900" b="1" dirty="0" err="1" smtClean="0">
                <a:latin typeface="Century Gothic" pitchFamily="34" charset="0"/>
              </a:rPr>
              <a:t>perusahaan</a:t>
            </a:r>
            <a:r>
              <a:rPr lang="en-US" sz="1900" b="1" dirty="0" smtClean="0">
                <a:latin typeface="Century Gothic" pitchFamily="34" charset="0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adalah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munculnya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citra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positif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dari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kehadiran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di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lingkungannya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  <a:p>
            <a:pPr algn="just"/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Manfaat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bagi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adalah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beberapa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kepentingan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diperhatikan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oleh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, </a:t>
            </a:r>
            <a:r>
              <a:rPr kumimoji="0" lang="en-US" sz="1900" b="1" kern="1200" dirty="0">
                <a:solidFill>
                  <a:prstClr val="black"/>
                </a:solidFill>
                <a:latin typeface="Century Gothic"/>
              </a:rPr>
              <a:t>m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juga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mendapatkan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pandangan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baru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mengenai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hubungan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barangkali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selama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ini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hanya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sekadar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dipahami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sebagai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hubungan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produsen-konsumen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atau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hubungan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antara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penjual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pembeli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saja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tetapi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perlu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diarahkan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untuk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kerja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sama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saling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menguntungkan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kedua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belah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pihak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  <a:p>
            <a:pPr algn="just"/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Manfaat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sebagai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pemerintah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adalah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Pemerintah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pada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akhirnya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tidak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hanya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berfungsi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sebagai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wasit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menetapkan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aturan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main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dalam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hubungan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dengan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dunia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bisnis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dalam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memberikan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sanksi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bagi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pihak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melanggarnya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Sebagian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tugas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pemerintah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dapat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dijalankan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oleh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anggota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dalam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hal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ini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atau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organisasi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bisnis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095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en-US" altLang="id-ID" sz="2800" b="1" dirty="0" err="1" smtClean="0">
                <a:solidFill>
                  <a:srgbClr val="0070C0"/>
                </a:solidFill>
              </a:rPr>
              <a:t>Tanggung</a:t>
            </a:r>
            <a:r>
              <a:rPr lang="en-US" altLang="id-ID" sz="2800" b="1" dirty="0" smtClean="0">
                <a:solidFill>
                  <a:srgbClr val="0070C0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0070C0"/>
                </a:solidFill>
              </a:rPr>
              <a:t>Jawab</a:t>
            </a:r>
            <a:r>
              <a:rPr lang="en-US" altLang="id-ID" sz="2800" b="1" dirty="0" smtClean="0">
                <a:solidFill>
                  <a:srgbClr val="0070C0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0070C0"/>
                </a:solidFill>
              </a:rPr>
              <a:t>Bisnis</a:t>
            </a:r>
            <a:r>
              <a:rPr lang="en-US" altLang="id-ID" sz="2800" b="1" dirty="0" smtClean="0">
                <a:solidFill>
                  <a:srgbClr val="0070C0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0070C0"/>
                </a:solidFill>
              </a:rPr>
              <a:t>dalam</a:t>
            </a:r>
            <a:r>
              <a:rPr lang="en-US" altLang="id-ID" sz="2800" b="1" dirty="0" smtClean="0">
                <a:solidFill>
                  <a:srgbClr val="0070C0"/>
                </a:solidFill>
              </a:rPr>
              <a:t> </a:t>
            </a:r>
          </a:p>
          <a:p>
            <a:pPr algn="just">
              <a:buFont typeface="Monotype Sorts" pitchFamily="2" charset="2"/>
              <a:buNone/>
            </a:pPr>
            <a:r>
              <a:rPr lang="en-US" altLang="id-ID" sz="2800" b="1" dirty="0" err="1" smtClean="0">
                <a:solidFill>
                  <a:srgbClr val="0070C0"/>
                </a:solidFill>
              </a:rPr>
              <a:t>Lingkungan</a:t>
            </a:r>
            <a:r>
              <a:rPr lang="en-US" altLang="id-ID" sz="2800" b="1" dirty="0" smtClean="0">
                <a:solidFill>
                  <a:srgbClr val="0070C0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0070C0"/>
                </a:solidFill>
              </a:rPr>
              <a:t>Internasional</a:t>
            </a:r>
            <a:r>
              <a:rPr lang="en-US" altLang="id-ID" b="1" dirty="0" smtClean="0">
                <a:solidFill>
                  <a:srgbClr val="0070C0"/>
                </a:solidFill>
              </a:rPr>
              <a:t>   </a:t>
            </a:r>
            <a:endParaRPr lang="en-US" altLang="id-ID" dirty="0" smtClean="0">
              <a:solidFill>
                <a:srgbClr val="0070C0"/>
              </a:solidFill>
            </a:endParaRPr>
          </a:p>
          <a:p>
            <a:pPr algn="just"/>
            <a:r>
              <a:rPr lang="en-US" altLang="id-ID" sz="2800" dirty="0" err="1" smtClean="0"/>
              <a:t>Apabila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perusahaan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bersaing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dalam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lingkungan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bisnis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internasional</a:t>
            </a:r>
            <a:r>
              <a:rPr lang="en-US" altLang="id-ID" sz="2800" dirty="0" smtClean="0"/>
              <a:t>, </a:t>
            </a:r>
            <a:r>
              <a:rPr lang="en-US" altLang="id-ID" sz="2800" dirty="0" err="1" smtClean="0"/>
              <a:t>mereka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harus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tanggap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perbedaan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budaya</a:t>
            </a:r>
            <a:r>
              <a:rPr lang="en-US" altLang="id-ID" sz="2800" dirty="0" smtClean="0"/>
              <a:t>. </a:t>
            </a:r>
            <a:r>
              <a:rPr lang="en-US" altLang="id-ID" sz="2800" dirty="0" err="1" smtClean="0"/>
              <a:t>Misalnya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perusahaan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dibeberapa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negara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tidak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semua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berpandangan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bahwa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memberi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imbalan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kepada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pelanggan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atau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pemasok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besar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sebagai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tidak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etis</a:t>
            </a:r>
            <a:r>
              <a:rPr lang="en-US" altLang="id-ID" sz="2800" dirty="0" smtClean="0"/>
              <a:t>. </a:t>
            </a:r>
          </a:p>
          <a:p>
            <a:pPr algn="just"/>
            <a:r>
              <a:rPr lang="en-US" altLang="id-ID" sz="2800" dirty="0" smtClean="0"/>
              <a:t>Perusahaan </a:t>
            </a:r>
            <a:r>
              <a:rPr lang="en-US" altLang="id-ID" sz="2800" dirty="0" err="1" smtClean="0"/>
              <a:t>cenderung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menyesuaikan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dengan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etika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tanggung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jawab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bisnis</a:t>
            </a:r>
            <a:r>
              <a:rPr lang="en-US" altLang="id-ID" sz="2800" dirty="0" smtClean="0"/>
              <a:t>   </a:t>
            </a:r>
            <a:r>
              <a:rPr lang="en-US" altLang="id-ID" sz="2800" dirty="0" err="1" smtClean="0"/>
              <a:t>dalam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kerangka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internasional</a:t>
            </a:r>
            <a:r>
              <a:rPr lang="en-US" altLang="id-ID" sz="2800" dirty="0" smtClean="0"/>
              <a:t>, </a:t>
            </a:r>
            <a:r>
              <a:rPr lang="en-US" altLang="id-ID" sz="2800" dirty="0" err="1" smtClean="0"/>
              <a:t>sehingga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mereka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dapat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membangun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reputasi</a:t>
            </a:r>
            <a:r>
              <a:rPr lang="en-US" altLang="id-ID" sz="2800" dirty="0" smtClean="0"/>
              <a:t> global </a:t>
            </a:r>
            <a:r>
              <a:rPr lang="en-US" altLang="id-ID" sz="2800" dirty="0" err="1" smtClean="0"/>
              <a:t>untuk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menjalankan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roda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bisnis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dengan</a:t>
            </a:r>
            <a:r>
              <a:rPr lang="en-US" altLang="id-ID" sz="2800" dirty="0" smtClean="0"/>
              <a:t> </a:t>
            </a:r>
            <a:r>
              <a:rPr lang="en-US" altLang="id-ID" sz="2800" dirty="0" err="1" smtClean="0"/>
              <a:t>cara</a:t>
            </a:r>
            <a:r>
              <a:rPr lang="en-US" altLang="id-ID" sz="2800" dirty="0" smtClean="0"/>
              <a:t> yang </a:t>
            </a:r>
            <a:r>
              <a:rPr lang="en-US" altLang="id-ID" sz="2800" dirty="0" err="1" smtClean="0"/>
              <a:t>etis</a:t>
            </a:r>
            <a:r>
              <a:rPr lang="en-US" altLang="id-ID" sz="2800" dirty="0" smtClean="0"/>
              <a:t>.</a:t>
            </a:r>
          </a:p>
          <a:p>
            <a:pPr lvl="1" algn="just"/>
            <a:endParaRPr lang="en-US" altLang="id-ID" dirty="0" smtClean="0"/>
          </a:p>
          <a:p>
            <a:pPr lvl="1" algn="just"/>
            <a:endParaRPr lang="en-US" altLang="id-ID" dirty="0" smtClean="0"/>
          </a:p>
          <a:p>
            <a:pPr lvl="1" algn="just"/>
            <a:endParaRPr lang="en-US" altLang="id-ID" dirty="0" smtClean="0"/>
          </a:p>
          <a:p>
            <a:pPr lvl="1" algn="just"/>
            <a:endParaRPr lang="en-US" altLang="id-ID" dirty="0" smtClean="0"/>
          </a:p>
          <a:p>
            <a:pPr>
              <a:buFont typeface="Monotype Sorts" pitchFamily="2" charset="2"/>
              <a:buNone/>
            </a:pPr>
            <a:endParaRPr lang="en-US" altLang="id-ID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305800" cy="7620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id-ID" sz="2800" b="1" dirty="0" err="1" smtClean="0">
                <a:solidFill>
                  <a:srgbClr val="B40C68"/>
                </a:solidFill>
              </a:rPr>
              <a:t>Biaya</a:t>
            </a:r>
            <a:r>
              <a:rPr lang="en-US" altLang="id-ID" sz="2800" b="1" dirty="0" smtClean="0">
                <a:solidFill>
                  <a:srgbClr val="B40C68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B40C68"/>
                </a:solidFill>
              </a:rPr>
              <a:t>Untuk</a:t>
            </a:r>
            <a:r>
              <a:rPr lang="en-US" altLang="id-ID" sz="2800" b="1" dirty="0" smtClean="0">
                <a:solidFill>
                  <a:srgbClr val="B40C68"/>
                </a:solidFill>
              </a:rPr>
              <a:t>  </a:t>
            </a:r>
            <a:r>
              <a:rPr lang="en-US" altLang="id-ID" sz="2800" b="1" dirty="0" err="1" smtClean="0">
                <a:solidFill>
                  <a:srgbClr val="B40C68"/>
                </a:solidFill>
              </a:rPr>
              <a:t>Memenuhi</a:t>
            </a:r>
            <a:r>
              <a:rPr lang="en-US" altLang="id-ID" sz="2800" b="1" dirty="0" smtClean="0">
                <a:solidFill>
                  <a:srgbClr val="B40C68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B40C68"/>
                </a:solidFill>
              </a:rPr>
              <a:t>Tanggung</a:t>
            </a:r>
            <a:r>
              <a:rPr lang="en-US" altLang="id-ID" sz="2800" b="1" dirty="0" smtClean="0">
                <a:solidFill>
                  <a:srgbClr val="B40C68"/>
                </a:solidFill>
              </a:rPr>
              <a:t>  </a:t>
            </a:r>
            <a:r>
              <a:rPr lang="en-US" altLang="id-ID" sz="2800" b="1" dirty="0" err="1" smtClean="0">
                <a:solidFill>
                  <a:srgbClr val="B40C68"/>
                </a:solidFill>
              </a:rPr>
              <a:t>Jawab</a:t>
            </a:r>
            <a:r>
              <a:rPr lang="en-US" altLang="id-ID" sz="2800" b="1" dirty="0" smtClean="0">
                <a:solidFill>
                  <a:srgbClr val="B40C68"/>
                </a:solidFill>
              </a:rPr>
              <a:t> </a:t>
            </a:r>
            <a:r>
              <a:rPr lang="en-US" altLang="id-ID" sz="2800" b="1" dirty="0" err="1" smtClean="0">
                <a:solidFill>
                  <a:srgbClr val="B40C68"/>
                </a:solidFill>
              </a:rPr>
              <a:t>Sosial</a:t>
            </a:r>
            <a:endParaRPr lang="en-US" altLang="id-ID" dirty="0" smtClean="0">
              <a:solidFill>
                <a:srgbClr val="B40C68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algn="just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id-ID" sz="2400" dirty="0" err="1" smtClean="0"/>
              <a:t>Kemungkinan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biaya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timbul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sebagai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akibat</a:t>
            </a:r>
            <a:endParaRPr lang="en-US" altLang="id-ID" sz="2800" dirty="0" smtClean="0"/>
          </a:p>
          <a:p>
            <a:pPr algn="just">
              <a:lnSpc>
                <a:spcPct val="60000"/>
              </a:lnSpc>
              <a:buFont typeface="Monotype Sorts" pitchFamily="2" charset="2"/>
              <a:buNone/>
            </a:pPr>
            <a:r>
              <a:rPr lang="en-US" altLang="id-ID" sz="2400" dirty="0" err="1" smtClean="0"/>
              <a:t>tanggung</a:t>
            </a:r>
            <a:r>
              <a:rPr lang="en-US" altLang="id-ID" sz="2400" dirty="0" smtClean="0"/>
              <a:t>  </a:t>
            </a:r>
            <a:r>
              <a:rPr lang="en-US" altLang="id-ID" sz="2400" dirty="0" err="1" smtClean="0"/>
              <a:t>jawab</a:t>
            </a:r>
            <a:r>
              <a:rPr lang="en-US" altLang="id-ID" sz="2000" dirty="0" smtClean="0"/>
              <a:t> </a:t>
            </a:r>
            <a:r>
              <a:rPr lang="en-US" altLang="id-ID" sz="2400" dirty="0" err="1" smtClean="0"/>
              <a:t>sosial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kepada</a:t>
            </a:r>
            <a:r>
              <a:rPr lang="en-US" altLang="id-ID" sz="2400" dirty="0" smtClean="0"/>
              <a:t> </a:t>
            </a:r>
            <a:r>
              <a:rPr lang="en-US" altLang="id-ID" sz="2000" dirty="0" smtClean="0"/>
              <a:t> :</a:t>
            </a:r>
            <a:endParaRPr lang="en-US" altLang="id-ID" sz="2800" b="1" dirty="0" smtClean="0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id-ID" sz="2400" b="1" dirty="0" smtClean="0"/>
              <a:t>1. </a:t>
            </a:r>
            <a:r>
              <a:rPr lang="en-US" altLang="id-ID" sz="2400" b="1" dirty="0" err="1" smtClean="0"/>
              <a:t>Pelanggan</a:t>
            </a:r>
            <a:r>
              <a:rPr lang="en-US" altLang="id-ID" sz="2400" b="1" dirty="0" smtClean="0"/>
              <a:t>, </a:t>
            </a:r>
            <a:r>
              <a:rPr lang="en-US" altLang="id-ID" sz="2400" dirty="0" err="1" smtClean="0"/>
              <a:t>adalah</a:t>
            </a:r>
            <a:r>
              <a:rPr lang="en-US" altLang="id-ID" sz="2400" b="1" dirty="0" smtClean="0"/>
              <a:t> : </a:t>
            </a:r>
            <a:r>
              <a:rPr lang="en-US" altLang="id-ID" sz="2400" dirty="0" err="1" smtClean="0"/>
              <a:t>Menciptakan</a:t>
            </a:r>
            <a:r>
              <a:rPr lang="en-US" altLang="id-ID" sz="2400" dirty="0" smtClean="0"/>
              <a:t> program </a:t>
            </a:r>
            <a:r>
              <a:rPr lang="en-US" altLang="id-ID" sz="2400" dirty="0" err="1" smtClean="0"/>
              <a:t>menerima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memecahkan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keluhan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Melakukan</a:t>
            </a:r>
            <a:r>
              <a:rPr lang="en-US" altLang="id-ID" sz="2400" dirty="0" smtClean="0"/>
              <a:t> survey </a:t>
            </a:r>
            <a:r>
              <a:rPr lang="en-US" altLang="id-ID" sz="2400" dirty="0" err="1" smtClean="0"/>
              <a:t>untuk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mengeta</a:t>
            </a:r>
            <a:r>
              <a:rPr lang="en-US" altLang="id-ID" sz="2400" dirty="0" smtClean="0"/>
              <a:t> - </a:t>
            </a:r>
            <a:r>
              <a:rPr lang="en-US" altLang="id-ID" sz="2400" dirty="0" err="1" smtClean="0"/>
              <a:t>hui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kepuasan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pelanggan,Gugatan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hukum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oleh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pelanggan</a:t>
            </a:r>
            <a:r>
              <a:rPr lang="en-US" altLang="id-ID" sz="2400" dirty="0" smtClean="0"/>
              <a:t>	</a:t>
            </a:r>
            <a:endParaRPr lang="en-US" altLang="id-ID" sz="2400" dirty="0" smtClean="0">
              <a:latin typeface="Arial" charset="0"/>
            </a:endParaRP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altLang="id-ID" sz="2400" b="1" dirty="0" smtClean="0"/>
              <a:t>2. </a:t>
            </a:r>
            <a:r>
              <a:rPr lang="en-US" altLang="id-ID" sz="2400" b="1" dirty="0" err="1" smtClean="0"/>
              <a:t>Karyawan</a:t>
            </a:r>
            <a:r>
              <a:rPr lang="en-US" altLang="id-ID" sz="2400" b="1" dirty="0" smtClean="0"/>
              <a:t>, </a:t>
            </a:r>
            <a:r>
              <a:rPr lang="en-US" altLang="id-ID" sz="2400" dirty="0" err="1" smtClean="0"/>
              <a:t>adalah</a:t>
            </a:r>
            <a:r>
              <a:rPr lang="en-US" altLang="id-ID" sz="2400" dirty="0" smtClean="0"/>
              <a:t> </a:t>
            </a:r>
            <a:r>
              <a:rPr lang="en-US" altLang="id-ID" sz="2400" b="1" dirty="0" smtClean="0"/>
              <a:t>: </a:t>
            </a:r>
            <a:r>
              <a:rPr lang="en-US" altLang="id-ID" sz="2400" dirty="0" err="1" smtClean="0"/>
              <a:t>Menciptakan</a:t>
            </a:r>
            <a:r>
              <a:rPr lang="en-US" altLang="id-ID" sz="2400" dirty="0" smtClean="0"/>
              <a:t> program </a:t>
            </a:r>
            <a:r>
              <a:rPr lang="en-US" altLang="id-ID" sz="2400" dirty="0" err="1" smtClean="0"/>
              <a:t>menerima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memecahkan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keluhan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Melakukan</a:t>
            </a:r>
            <a:r>
              <a:rPr lang="en-US" altLang="id-ID" sz="2400" dirty="0" smtClean="0"/>
              <a:t> survey </a:t>
            </a:r>
            <a:r>
              <a:rPr lang="en-US" altLang="id-ID" sz="2400" dirty="0" err="1" smtClean="0"/>
              <a:t>untuk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mengeta</a:t>
            </a:r>
            <a:r>
              <a:rPr lang="en-US" altLang="id-ID" sz="2400" dirty="0" smtClean="0"/>
              <a:t> -</a:t>
            </a:r>
            <a:r>
              <a:rPr lang="en-US" altLang="id-ID" sz="2400" dirty="0" err="1" smtClean="0"/>
              <a:t>hui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kepuasan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karyawan</a:t>
            </a:r>
            <a:r>
              <a:rPr lang="en-US" altLang="id-ID" sz="2400" dirty="0" smtClean="0"/>
              <a:t>,  </a:t>
            </a:r>
            <a:r>
              <a:rPr lang="en-US" altLang="id-ID" sz="2400" dirty="0" err="1" smtClean="0"/>
              <a:t>Gugatan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hukum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oleh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karyawan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karena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diskriminasi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atau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tuduhan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tanpa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bukti</a:t>
            </a:r>
            <a:r>
              <a:rPr lang="en-US" altLang="id-ID" sz="2400" dirty="0" smtClean="0"/>
              <a:t>	</a:t>
            </a:r>
            <a:endParaRPr lang="en-US" altLang="id-ID" sz="2400" dirty="0" smtClean="0">
              <a:latin typeface="Arial" charset="0"/>
            </a:endParaRP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altLang="id-ID" sz="2400" b="1" dirty="0" smtClean="0"/>
              <a:t>3. </a:t>
            </a:r>
            <a:r>
              <a:rPr lang="en-US" altLang="id-ID" sz="2400" b="1" dirty="0" err="1" smtClean="0"/>
              <a:t>Pemegang</a:t>
            </a:r>
            <a:r>
              <a:rPr lang="en-US" altLang="id-ID" sz="2400" b="1" dirty="0" smtClean="0"/>
              <a:t> </a:t>
            </a:r>
            <a:r>
              <a:rPr lang="en-US" altLang="id-ID" sz="2400" b="1" dirty="0" err="1" smtClean="0"/>
              <a:t>Saham</a:t>
            </a:r>
            <a:r>
              <a:rPr lang="en-US" altLang="id-ID" sz="2400" b="1" dirty="0" smtClean="0"/>
              <a:t>,  </a:t>
            </a:r>
            <a:r>
              <a:rPr lang="en-US" altLang="id-ID" sz="2400" dirty="0" err="1" smtClean="0"/>
              <a:t>adalah</a:t>
            </a:r>
            <a:r>
              <a:rPr lang="en-US" altLang="id-ID" sz="2400" dirty="0" smtClean="0"/>
              <a:t> : </a:t>
            </a:r>
            <a:r>
              <a:rPr lang="en-US" altLang="id-ID" sz="2400" dirty="0" err="1" smtClean="0"/>
              <a:t>Mengumumkan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Informasi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Keuangan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secara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periodik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Gugatan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hukum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atas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tuduhan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bahwa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manajer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perusahaan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tidak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memenuhi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tanggung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jawabnya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kepada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para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pemegang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saham</a:t>
            </a:r>
            <a:r>
              <a:rPr lang="en-US" altLang="id-ID" sz="2400" dirty="0" smtClean="0"/>
              <a:t> 	</a:t>
            </a:r>
            <a:endParaRPr lang="en-US" altLang="id-ID" sz="2400" dirty="0" smtClean="0">
              <a:latin typeface="Arial" charset="0"/>
            </a:endParaRP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altLang="id-ID" sz="2400" b="1" dirty="0" smtClean="0"/>
              <a:t>4. </a:t>
            </a:r>
            <a:r>
              <a:rPr lang="en-US" altLang="id-ID" sz="2400" b="1" dirty="0" err="1" smtClean="0"/>
              <a:t>Lingkungan</a:t>
            </a:r>
            <a:r>
              <a:rPr lang="en-US" altLang="id-ID" sz="2400" b="1" dirty="0" smtClean="0"/>
              <a:t>, </a:t>
            </a:r>
            <a:r>
              <a:rPr lang="en-US" altLang="id-ID" sz="2400" dirty="0" err="1" smtClean="0"/>
              <a:t>adalah</a:t>
            </a:r>
            <a:r>
              <a:rPr lang="en-US" altLang="id-ID" sz="2400" dirty="0" smtClean="0"/>
              <a:t>:</a:t>
            </a:r>
            <a:r>
              <a:rPr lang="en-US" altLang="id-ID" sz="2400" b="1" dirty="0" smtClean="0"/>
              <a:t> </a:t>
            </a:r>
            <a:r>
              <a:rPr lang="en-US" altLang="id-ID" sz="2400" dirty="0" err="1" smtClean="0"/>
              <a:t>Memenuhi</a:t>
            </a:r>
            <a:r>
              <a:rPr lang="en-US" altLang="id-ID" dirty="0" smtClean="0"/>
              <a:t> </a:t>
            </a:r>
            <a:r>
              <a:rPr lang="en-US" altLang="id-ID" sz="2400" dirty="0" err="1" smtClean="0"/>
              <a:t>regulasi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pemerintah</a:t>
            </a:r>
            <a:r>
              <a:rPr lang="en-US" altLang="id-ID" dirty="0" smtClean="0"/>
              <a:t> </a:t>
            </a:r>
            <a:r>
              <a:rPr lang="en-US" altLang="id-ID" sz="2400" dirty="0" err="1" smtClean="0"/>
              <a:t>akan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lingkungan</a:t>
            </a:r>
            <a:r>
              <a:rPr lang="en-US" altLang="id-ID" sz="2400" dirty="0" smtClean="0"/>
              <a:t>, </a:t>
            </a:r>
            <a:r>
              <a:rPr lang="en-US" altLang="id-ID" sz="2400" dirty="0" err="1" smtClean="0"/>
              <a:t>Memenuhi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janji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akan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petunjuk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lingkungan</a:t>
            </a:r>
            <a:r>
              <a:rPr lang="en-US" altLang="id-ID" sz="2400" dirty="0" smtClean="0"/>
              <a:t> yang </a:t>
            </a:r>
            <a:r>
              <a:rPr lang="en-US" altLang="id-ID" sz="2400" dirty="0" err="1" smtClean="0"/>
              <a:t>dibuat</a:t>
            </a:r>
            <a:r>
              <a:rPr lang="en-US" altLang="id-ID" sz="2400" dirty="0" smtClean="0"/>
              <a:t> </a:t>
            </a:r>
            <a:r>
              <a:rPr lang="en-US" altLang="id-ID" sz="2400" dirty="0" err="1" smtClean="0"/>
              <a:t>perusahaan</a:t>
            </a:r>
            <a:r>
              <a:rPr lang="en-US" altLang="id-ID" sz="2400" dirty="0" smtClean="0"/>
              <a:t>	</a:t>
            </a:r>
            <a:endParaRPr lang="en-US" altLang="id-ID" sz="2400" dirty="0" smtClean="0">
              <a:latin typeface="Arial" charset="0"/>
            </a:endParaRPr>
          </a:p>
          <a:p>
            <a:pPr lvl="1" algn="just">
              <a:buFont typeface="Monotype Sorts" pitchFamily="2" charset="2"/>
              <a:buNone/>
            </a:pPr>
            <a:r>
              <a:rPr lang="en-US" altLang="id-ID" dirty="0" smtClean="0"/>
              <a:t> </a:t>
            </a:r>
          </a:p>
          <a:p>
            <a:pPr>
              <a:buFont typeface="Monotype Sorts" pitchFamily="2" charset="2"/>
              <a:buNone/>
            </a:pPr>
            <a:endParaRPr lang="en-US" alt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Soal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Tugas</a:t>
            </a:r>
            <a:endParaRPr lang="id-ID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5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Carilah 3 artikel bisnis (berbeda jenis bisnis) yang menunjukkan bentuk dari tanggung jawab sosial suatu bisnis dan berilah komentar mengenai bentuk tanggung jawab sosialnya, apakah sesuai peraturan yang ada atau tidak.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 noChangeArrowheads="1"/>
          </p:cNvSpPr>
          <p:nvPr>
            <p:ph type="title"/>
          </p:nvPr>
        </p:nvSpPr>
        <p:spPr>
          <a:xfrm>
            <a:off x="762000" y="2590800"/>
            <a:ext cx="7772400" cy="1143000"/>
          </a:xfrm>
        </p:spPr>
        <p:txBody>
          <a:bodyPr/>
          <a:lstStyle/>
          <a:p>
            <a:r>
              <a:rPr lang="id-ID" b="1" dirty="0" smtClean="0">
                <a:solidFill>
                  <a:schemeClr val="accent1">
                    <a:lumMod val="75000"/>
                  </a:schemeClr>
                </a:solidFill>
                <a:latin typeface="Bradley Hand ITC" pitchFamily="66" charset="0"/>
              </a:rPr>
              <a:t>Terima Kasih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153400" cy="1143000"/>
          </a:xfrm>
        </p:spPr>
        <p:txBody>
          <a:bodyPr/>
          <a:lstStyle/>
          <a:p>
            <a:r>
              <a:rPr lang="en-US" altLang="id-ID" sz="3600" b="1" dirty="0" smtClean="0">
                <a:solidFill>
                  <a:schemeClr val="accent1">
                    <a:lumMod val="50000"/>
                  </a:schemeClr>
                </a:solidFill>
              </a:rPr>
              <a:t>PENGERTIAN ETIKA MANAJEMEN</a:t>
            </a:r>
            <a:endParaRPr lang="en-US" altLang="id-ID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Monotype Sorts" pitchFamily="2" charset="2"/>
              <a:buNone/>
            </a:pPr>
            <a:r>
              <a:rPr lang="en-US" altLang="id-ID" sz="2800" b="1" dirty="0" err="1" smtClean="0"/>
              <a:t>Etika</a:t>
            </a:r>
            <a:r>
              <a:rPr lang="en-US" altLang="id-ID" sz="2800" b="1" dirty="0" smtClean="0"/>
              <a:t> </a:t>
            </a:r>
            <a:r>
              <a:rPr lang="en-US" altLang="id-ID" sz="2800" b="1" dirty="0" smtClean="0"/>
              <a:t>:</a:t>
            </a:r>
            <a:r>
              <a:rPr lang="en-US" altLang="id-ID" b="1" dirty="0" smtClean="0"/>
              <a:t> </a:t>
            </a:r>
            <a:endParaRPr lang="en-US" altLang="id-ID" b="1" dirty="0" smtClean="0"/>
          </a:p>
          <a:p>
            <a:pPr lvl="0" algn="just">
              <a:lnSpc>
                <a:spcPct val="80000"/>
              </a:lnSpc>
            </a:pP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Etika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adakah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pandangan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keyakinan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nilai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akan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sesuatu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yang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baik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buruk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benar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salah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(Griffin).</a:t>
            </a:r>
          </a:p>
          <a:p>
            <a:pPr marL="521208" indent="-457200" eaLnBrk="1" fontAlgn="auto" hangingPunct="1">
              <a:spcAft>
                <a:spcPts val="0"/>
              </a:spcAft>
              <a:buClr>
                <a:srgbClr val="FF388C"/>
              </a:buClr>
              <a:buSzPct val="80000"/>
            </a:pP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Etika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Manajemen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adalah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standar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kelayakan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pengelolaan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organisasi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yang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memenuhi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kriteria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30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etika</a:t>
            </a:r>
            <a:r>
              <a:rPr kumimoji="0" lang="en-US" sz="3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</a:p>
          <a:p>
            <a:pPr>
              <a:buFont typeface="Monotype Sorts" pitchFamily="2" charset="2"/>
              <a:buNone/>
            </a:pPr>
            <a:endParaRPr lang="en-US" altLang="id-ID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Kreitner</a:t>
            </a:r>
            <a:r>
              <a:rPr lang="en-US" dirty="0" smtClean="0"/>
              <a:t>,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moral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Kreitner</a:t>
            </a:r>
            <a:r>
              <a:rPr lang="en-US" dirty="0" smtClean="0"/>
              <a:t> </a:t>
            </a:r>
            <a:r>
              <a:rPr lang="en-US" dirty="0" err="1" smtClean="0"/>
              <a:t>mengingatkan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dianut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dijalankannya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09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b="1" dirty="0" smtClean="0"/>
              <a:t>KONFLIK NILAI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419600"/>
          </a:xfrm>
        </p:spPr>
        <p:txBody>
          <a:bodyPr/>
          <a:lstStyle/>
          <a:p>
            <a:pPr algn="just"/>
            <a:r>
              <a:rPr lang="en-US" sz="2600" dirty="0" err="1" smtClean="0"/>
              <a:t>Konflik</a:t>
            </a:r>
            <a:r>
              <a:rPr lang="en-US" sz="2600" dirty="0" smtClean="0"/>
              <a:t> Interpersonal :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umumnya</a:t>
            </a:r>
            <a:r>
              <a:rPr lang="en-US" sz="2600" dirty="0" smtClean="0"/>
              <a:t> </a:t>
            </a:r>
            <a:r>
              <a:rPr lang="en-US" sz="2600" dirty="0" err="1" smtClean="0"/>
              <a:t>terjadi</a:t>
            </a:r>
            <a:r>
              <a:rPr lang="en-US" sz="2600" dirty="0" smtClean="0"/>
              <a:t>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</a:t>
            </a:r>
            <a:r>
              <a:rPr lang="en-US" sz="2600" dirty="0" err="1" smtClean="0"/>
              <a:t>lainnya</a:t>
            </a:r>
            <a:r>
              <a:rPr lang="en-US" sz="2600" dirty="0" smtClean="0"/>
              <a:t> </a:t>
            </a:r>
            <a:r>
              <a:rPr lang="en-US" sz="2600" dirty="0" err="1" smtClean="0"/>
              <a:t>karena</a:t>
            </a:r>
            <a:r>
              <a:rPr lang="en-US" sz="2600" dirty="0" smtClean="0"/>
              <a:t> </a:t>
            </a:r>
            <a:r>
              <a:rPr lang="en-US" sz="2600" dirty="0" err="1" smtClean="0"/>
              <a:t>memiliki</a:t>
            </a:r>
            <a:r>
              <a:rPr lang="en-US" sz="2600" dirty="0" smtClean="0"/>
              <a:t> </a:t>
            </a:r>
            <a:r>
              <a:rPr lang="en-US" sz="2600" dirty="0" err="1" smtClean="0"/>
              <a:t>pandangan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cara</a:t>
            </a:r>
            <a:r>
              <a:rPr lang="en-US" sz="2600" dirty="0" smtClean="0"/>
              <a:t> </a:t>
            </a:r>
            <a:r>
              <a:rPr lang="en-US" sz="2600" dirty="0" err="1" smtClean="0"/>
              <a:t>berfikir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berbeda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err="1" smtClean="0"/>
              <a:t>Konflik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Individu-Organisasi</a:t>
            </a:r>
            <a:r>
              <a:rPr lang="en-US" sz="2600" dirty="0" smtClean="0"/>
              <a:t> : </a:t>
            </a:r>
            <a:r>
              <a:rPr lang="en-US" sz="2600" dirty="0" err="1" smtClean="0"/>
              <a:t>konflik</a:t>
            </a:r>
            <a:r>
              <a:rPr lang="en-US" sz="2600" dirty="0" smtClean="0"/>
              <a:t> yang </a:t>
            </a:r>
            <a:r>
              <a:rPr lang="en-US" sz="2600" dirty="0" err="1" smtClean="0"/>
              <a:t>terjadi</a:t>
            </a:r>
            <a:r>
              <a:rPr lang="en-US" sz="2600" dirty="0" smtClean="0"/>
              <a:t>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</a:t>
            </a:r>
            <a:r>
              <a:rPr lang="en-US" sz="2600" dirty="0" err="1" smtClean="0"/>
              <a:t>nilai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dianut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</a:t>
            </a:r>
            <a:r>
              <a:rPr lang="en-US" sz="2600" dirty="0" err="1" smtClean="0"/>
              <a:t>berbenturan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nilai</a:t>
            </a:r>
            <a:r>
              <a:rPr lang="en-US" sz="2600" dirty="0" smtClean="0"/>
              <a:t> yang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ditanamkan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perusahaan</a:t>
            </a:r>
            <a:r>
              <a:rPr lang="en-US" sz="2600" dirty="0" smtClean="0"/>
              <a:t>. </a:t>
            </a:r>
          </a:p>
          <a:p>
            <a:pPr algn="just"/>
            <a:r>
              <a:rPr lang="en-US" sz="2600" dirty="0" err="1" smtClean="0"/>
              <a:t>Konflik</a:t>
            </a:r>
            <a:r>
              <a:rPr lang="en-US" sz="2600" dirty="0" smtClean="0"/>
              <a:t> </a:t>
            </a:r>
            <a:r>
              <a:rPr lang="en-US" sz="2600" dirty="0" err="1" smtClean="0"/>
              <a:t>Antar</a:t>
            </a:r>
            <a:r>
              <a:rPr lang="en-US" sz="2600" dirty="0" smtClean="0"/>
              <a:t> </a:t>
            </a:r>
            <a:r>
              <a:rPr lang="en-US" sz="2600" dirty="0" err="1" smtClean="0"/>
              <a:t>Budaya</a:t>
            </a:r>
            <a:r>
              <a:rPr lang="en-US" sz="2600" dirty="0" smtClean="0"/>
              <a:t> :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konflik</a:t>
            </a:r>
            <a:r>
              <a:rPr lang="en-US" sz="2600" dirty="0" smtClean="0"/>
              <a:t> </a:t>
            </a:r>
            <a:r>
              <a:rPr lang="en-US" sz="2600" dirty="0" err="1" smtClean="0"/>
              <a:t>antar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</a:t>
            </a:r>
            <a:r>
              <a:rPr lang="en-US" sz="2600" dirty="0" err="1" smtClean="0"/>
              <a:t>maupun</a:t>
            </a:r>
            <a:r>
              <a:rPr lang="en-US" sz="2600" dirty="0" smtClean="0"/>
              <a:t> </a:t>
            </a:r>
            <a:r>
              <a:rPr lang="en-US" sz="2600" dirty="0" err="1" smtClean="0"/>
              <a:t>antar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organisasi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disebabkan</a:t>
            </a:r>
            <a:r>
              <a:rPr lang="en-US" sz="2600" dirty="0" smtClean="0"/>
              <a:t> </a:t>
            </a:r>
            <a:r>
              <a:rPr lang="en-US" sz="2600" dirty="0" err="1" smtClean="0"/>
              <a:t>adanya</a:t>
            </a:r>
            <a:r>
              <a:rPr lang="en-US" sz="2600" dirty="0" smtClean="0"/>
              <a:t> </a:t>
            </a:r>
            <a:r>
              <a:rPr lang="en-US" sz="2600" dirty="0" err="1" smtClean="0"/>
              <a:t>perbedaan</a:t>
            </a:r>
            <a:r>
              <a:rPr lang="en-US" sz="2600" dirty="0" smtClean="0"/>
              <a:t> </a:t>
            </a:r>
            <a:r>
              <a:rPr lang="en-US" sz="2600" dirty="0" err="1" smtClean="0"/>
              <a:t>budaya</a:t>
            </a:r>
            <a:r>
              <a:rPr lang="en-US" sz="2600" dirty="0" smtClean="0"/>
              <a:t> di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bersangkutan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juga</a:t>
            </a:r>
            <a:r>
              <a:rPr lang="en-US" sz="2600" dirty="0" smtClean="0"/>
              <a:t> </a:t>
            </a:r>
            <a:r>
              <a:rPr lang="en-US" sz="2600" dirty="0" err="1" smtClean="0"/>
              <a:t>organisasi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bersangkutan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5888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kumimoji="0" lang="en-US" sz="42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Beberapa</a:t>
            </a:r>
            <a:r>
              <a:rPr kumimoji="0" lang="en-US" sz="42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lsu</a:t>
            </a:r>
            <a:r>
              <a:rPr kumimoji="0" lang="en-US" sz="42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Seputar</a:t>
            </a:r>
            <a:r>
              <a:rPr kumimoji="0" lang="en-US" sz="42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Etika</a:t>
            </a: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/>
            </a:r>
            <a:b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419600"/>
          </a:xfrm>
        </p:spPr>
        <p:txBody>
          <a:bodyPr/>
          <a:lstStyle/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Penggunaan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obat-obatan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terlarang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Pencurian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oleh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para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pekerja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atau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korupsi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Konflik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kepentingan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Pengawasan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kualitas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atau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quality control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Penyalahgunaan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informasi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bersifat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rahasia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Penyelewengan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dalam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pencatatan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keuangan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Penyalahgunaan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penggunaan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aset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Pemecatan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tenaga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kerja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Polusi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lingkungan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Cara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bersaing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dari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dianggap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tidak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etis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448056" lvl="0" indent="-384048" eaLnBrk="1" fontAlgn="auto" hangingPunct="1">
              <a:spcAft>
                <a:spcPts val="0"/>
              </a:spcAft>
              <a:buClr>
                <a:srgbClr val="FF388C"/>
              </a:buClr>
              <a:buSzPct val="80000"/>
              <a:buFont typeface="Wingdings 2"/>
              <a:buChar char=""/>
            </a:pP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 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Pemberian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hadiah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kepada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pihak-pihak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tertentu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terkait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dengan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pemegang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kebijakan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746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MENGUKUR  ETIKA 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algn="just"/>
            <a:r>
              <a:rPr lang="en-US" sz="2000" b="1" dirty="0" smtClean="0">
                <a:latin typeface="Bahnschrift" pitchFamily="34" charset="0"/>
              </a:rPr>
              <a:t>Griffin (2000) </a:t>
            </a:r>
            <a:r>
              <a:rPr lang="en-US" sz="2000" b="1" dirty="0" err="1" smtClean="0">
                <a:latin typeface="Bahnschrift" pitchFamily="34" charset="0"/>
              </a:rPr>
              <a:t>mengenalkan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sebuah</a:t>
            </a:r>
            <a:r>
              <a:rPr lang="en-US" sz="2000" b="1" dirty="0" smtClean="0">
                <a:latin typeface="Bahnschrift" pitchFamily="34" charset="0"/>
              </a:rPr>
              <a:t> model </a:t>
            </a:r>
            <a:r>
              <a:rPr lang="en-US" sz="2000" b="1" dirty="0" err="1" smtClean="0">
                <a:latin typeface="Bahnschrift" pitchFamily="34" charset="0"/>
              </a:rPr>
              <a:t>untuk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menilai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etika</a:t>
            </a:r>
            <a:r>
              <a:rPr lang="en-US" sz="2000" b="1" dirty="0" smtClean="0">
                <a:latin typeface="Bahnschrift" pitchFamily="34" charset="0"/>
              </a:rPr>
              <a:t>. Model </a:t>
            </a:r>
            <a:r>
              <a:rPr lang="en-US" sz="2000" b="1" dirty="0" err="1" smtClean="0">
                <a:latin typeface="Bahnschrift" pitchFamily="34" charset="0"/>
              </a:rPr>
              <a:t>penilaian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etika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tersebut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memberikan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panduan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apakah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sesuatu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tindakan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atau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kegiatan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memenuhi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kriteria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atau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tidak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dan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dapat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dinilai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dari</a:t>
            </a:r>
            <a:r>
              <a:rPr lang="en-US" sz="2000" b="1" dirty="0" smtClean="0">
                <a:latin typeface="Bahnschrift" pitchFamily="34" charset="0"/>
              </a:rPr>
              <a:t> 4 </a:t>
            </a:r>
            <a:r>
              <a:rPr lang="en-US" sz="2000" b="1" dirty="0" err="1" smtClean="0">
                <a:latin typeface="Bahnschrift" pitchFamily="34" charset="0"/>
              </a:rPr>
              <a:t>kriteria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etika</a:t>
            </a:r>
            <a:r>
              <a:rPr lang="en-US" sz="2000" b="1" dirty="0" smtClean="0">
                <a:latin typeface="Bahnschrift" pitchFamily="34" charset="0"/>
              </a:rPr>
              <a:t>, </a:t>
            </a:r>
            <a:r>
              <a:rPr lang="en-US" sz="2000" b="1" dirty="0" err="1" smtClean="0">
                <a:latin typeface="Bahnschrift" pitchFamily="34" charset="0"/>
              </a:rPr>
              <a:t>yaitu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dari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sisi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manfaat</a:t>
            </a:r>
            <a:r>
              <a:rPr lang="en-US" sz="2000" b="1" dirty="0" smtClean="0">
                <a:latin typeface="Bahnschrift" pitchFamily="34" charset="0"/>
              </a:rPr>
              <a:t> (benefits), </a:t>
            </a:r>
            <a:r>
              <a:rPr lang="en-US" sz="2000" b="1" dirty="0" err="1" smtClean="0">
                <a:latin typeface="Bahnschrift" pitchFamily="34" charset="0"/>
              </a:rPr>
              <a:t>pemenuhan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hak-hak</a:t>
            </a:r>
            <a:r>
              <a:rPr lang="en-US" sz="2000" b="1" dirty="0" smtClean="0">
                <a:latin typeface="Bahnschrift" pitchFamily="34" charset="0"/>
              </a:rPr>
              <a:t> (rights), </a:t>
            </a:r>
            <a:r>
              <a:rPr lang="en-US" sz="2000" b="1" dirty="0" err="1" smtClean="0">
                <a:latin typeface="Bahnschrift" pitchFamily="34" charset="0"/>
              </a:rPr>
              <a:t>prinsip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keadilan</a:t>
            </a:r>
            <a:r>
              <a:rPr lang="en-US" sz="2000" b="1" dirty="0" smtClean="0">
                <a:latin typeface="Bahnschrift" pitchFamily="34" charset="0"/>
              </a:rPr>
              <a:t> (justice), </a:t>
            </a:r>
            <a:r>
              <a:rPr lang="en-US" sz="2000" b="1" dirty="0" err="1" smtClean="0">
                <a:latin typeface="Bahnschrift" pitchFamily="34" charset="0"/>
              </a:rPr>
              <a:t>dari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sifat</a:t>
            </a:r>
            <a:r>
              <a:rPr lang="en-US" sz="2000" b="1" dirty="0" smtClean="0">
                <a:latin typeface="Bahnschrift" pitchFamily="34" charset="0"/>
              </a:rPr>
              <a:t> </a:t>
            </a:r>
            <a:r>
              <a:rPr lang="en-US" sz="2000" b="1" dirty="0" err="1" smtClean="0">
                <a:latin typeface="Bahnschrift" pitchFamily="34" charset="0"/>
              </a:rPr>
              <a:t>pemeliharaan</a:t>
            </a:r>
            <a:r>
              <a:rPr lang="en-US" sz="2000" b="1" dirty="0" smtClean="0">
                <a:latin typeface="Bahnschrift" pitchFamily="34" charset="0"/>
              </a:rPr>
              <a:t> (caring).</a:t>
            </a:r>
          </a:p>
          <a:p>
            <a:pPr algn="just"/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Sebagai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contoh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sebuah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tindakan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manajer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dalam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pemberian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insentif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kepada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pegawai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berprestasi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Tindakan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bisa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dikatakan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tindakan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etis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atau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memenuhi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kriteria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etika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Dari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sisi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manfaat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jelas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semua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pihak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bisa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merasakan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manfaat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dari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prestasi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dilakukan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pegawai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Perusahaan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memperoleh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manfaat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dari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hasil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kerja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keras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pegawainya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berprestasi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demikian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juga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bagi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21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pegawainya</a:t>
            </a: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760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8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Keterlibatan</a:t>
            </a:r>
            <a:r>
              <a:rPr kumimoji="0" lang="en-US" sz="3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38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Publik</a:t>
            </a:r>
            <a:r>
              <a:rPr kumimoji="0" lang="en-US" sz="3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38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dalam</a:t>
            </a:r>
            <a:r>
              <a:rPr kumimoji="0" lang="en-US" sz="3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38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Etika</a:t>
            </a:r>
            <a:r>
              <a:rPr kumimoji="0" lang="en-US" sz="3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3800" b="1" i="0" u="none" strike="noStrike" kern="1200" cap="none" spc="0" normalizeH="0" baseline="0" noProof="0" dirty="0" err="1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Manajemen</a:t>
            </a:r>
            <a:r>
              <a:rPr kumimoji="0" lang="en-US" sz="3800" b="1" i="0" u="none" strike="noStrike" kern="1200" cap="none" spc="0" normalizeH="0" baseline="0" noProof="0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entury Gothic"/>
                <a:ea typeface="+mj-ea"/>
                <a:cs typeface="+mj-cs"/>
              </a:rPr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pPr algn="just"/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Upaya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lain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untuk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menjamin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bahwa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menjalankan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kegiatannya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secara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lebih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beretika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adalah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dengan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melibatkan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publik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dalam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setiap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kegiatan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per­usahaan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dianggap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tidak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beretika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(</a:t>
            </a:r>
            <a:r>
              <a:rPr kumimoji="0" lang="en-US" sz="19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whistle-blowing </a:t>
            </a:r>
            <a:r>
              <a:rPr kumimoji="0" lang="en-US" sz="1900" b="1" kern="1200" dirty="0">
                <a:solidFill>
                  <a:prstClr val="black"/>
                </a:solidFill>
                <a:latin typeface="Century Gothic"/>
              </a:rPr>
              <a:t>/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meniup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peluit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).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Konteksnya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adalah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bahwa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jika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sebuah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menjalankan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suatu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kegiatan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tidak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memenuhi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standar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etika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cenderung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membiarkan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praktik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tersebut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untuk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terus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berjalan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kenyataan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kemudian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dilaporkan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oleh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anggota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kepada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pihak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publik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seperti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media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massa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lembaga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swadaya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masyarakat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ataupun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pemerintah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yang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representatif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untuk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menangani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kasus-kasus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seperti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.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Jika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kegiatan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tidak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etis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dilakukan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,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maka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perusahaan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akan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menghadapi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konsekuensi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logis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berupa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penilaian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buruk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dari</a:t>
            </a:r>
            <a:r>
              <a:rPr kumimoji="0" lang="en-US" sz="1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en-US" sz="19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89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ChangeArrowheads="1"/>
          </p:cNvSpPr>
          <p:nvPr/>
        </p:nvSpPr>
        <p:spPr bwMode="auto">
          <a:xfrm>
            <a:off x="1066800" y="1524000"/>
            <a:ext cx="1584325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id-ID" sz="1200" b="1" dirty="0" err="1"/>
              <a:t>Etika</a:t>
            </a:r>
            <a:r>
              <a:rPr lang="en-US" altLang="id-ID" sz="1200" b="1" dirty="0"/>
              <a:t> </a:t>
            </a:r>
            <a:r>
              <a:rPr lang="en-US" altLang="id-ID" sz="1200" b="1" dirty="0" err="1"/>
              <a:t>Bisnis</a:t>
            </a:r>
            <a:r>
              <a:rPr lang="en-US" altLang="id-ID" sz="1200" b="1" dirty="0"/>
              <a:t> &amp; </a:t>
            </a:r>
            <a:r>
              <a:rPr lang="en-US" altLang="id-ID" sz="1200" b="1" dirty="0" err="1"/>
              <a:t>tanggjawab</a:t>
            </a:r>
            <a:r>
              <a:rPr lang="en-US" altLang="id-ID" sz="1200" b="1" dirty="0"/>
              <a:t> </a:t>
            </a:r>
            <a:r>
              <a:rPr lang="en-US" altLang="id-ID" sz="1200" b="1" dirty="0" err="1"/>
              <a:t>Sosial</a:t>
            </a:r>
            <a:endParaRPr lang="en-US" altLang="id-ID" sz="1000" b="1" dirty="0"/>
          </a:p>
          <a:p>
            <a:endParaRPr lang="en-US" altLang="id-ID" sz="1000" dirty="0"/>
          </a:p>
        </p:txBody>
      </p:sp>
      <p:sp>
        <p:nvSpPr>
          <p:cNvPr id="6147" name="Rectangle 12"/>
          <p:cNvSpPr>
            <a:spLocks noChangeArrowheads="1"/>
          </p:cNvSpPr>
          <p:nvPr/>
        </p:nvSpPr>
        <p:spPr bwMode="auto">
          <a:xfrm>
            <a:off x="3094038" y="1524000"/>
            <a:ext cx="914400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id-ID" sz="1200" b="1" dirty="0" err="1"/>
              <a:t>Keputusn</a:t>
            </a:r>
            <a:endParaRPr lang="en-US" altLang="id-ID" sz="1200" b="1" dirty="0"/>
          </a:p>
          <a:p>
            <a:pPr algn="ctr"/>
            <a:r>
              <a:rPr lang="en-US" altLang="id-ID" sz="1200" b="1" dirty="0" err="1"/>
              <a:t>Bisnis</a:t>
            </a:r>
            <a:endParaRPr lang="en-US" altLang="id-ID" sz="1000" b="1" dirty="0"/>
          </a:p>
          <a:p>
            <a:endParaRPr lang="en-US" altLang="id-ID" sz="1000" dirty="0"/>
          </a:p>
          <a:p>
            <a:endParaRPr lang="en-US" altLang="id-ID" sz="1000" dirty="0"/>
          </a:p>
        </p:txBody>
      </p:sp>
      <p:sp>
        <p:nvSpPr>
          <p:cNvPr id="6148" name="Rectangle 13"/>
          <p:cNvSpPr>
            <a:spLocks noChangeArrowheads="1"/>
          </p:cNvSpPr>
          <p:nvPr/>
        </p:nvSpPr>
        <p:spPr bwMode="auto">
          <a:xfrm>
            <a:off x="4465638" y="1524000"/>
            <a:ext cx="1189037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id-ID" sz="1200" b="1" dirty="0" err="1"/>
              <a:t>Pendapatan</a:t>
            </a:r>
            <a:r>
              <a:rPr lang="en-US" altLang="id-ID" sz="1200" b="1" dirty="0"/>
              <a:t> Perusahaan</a:t>
            </a:r>
            <a:endParaRPr lang="en-US" altLang="id-ID" sz="1000" b="1" dirty="0"/>
          </a:p>
          <a:p>
            <a:endParaRPr lang="en-US" altLang="id-ID" sz="1000" dirty="0"/>
          </a:p>
          <a:p>
            <a:endParaRPr lang="en-US" altLang="id-ID" sz="1000" dirty="0"/>
          </a:p>
        </p:txBody>
      </p:sp>
      <p:sp>
        <p:nvSpPr>
          <p:cNvPr id="6149" name="Rectangle 14"/>
          <p:cNvSpPr>
            <a:spLocks noChangeArrowheads="1"/>
          </p:cNvSpPr>
          <p:nvPr/>
        </p:nvSpPr>
        <p:spPr bwMode="auto">
          <a:xfrm>
            <a:off x="6019800" y="1524000"/>
            <a:ext cx="1006475" cy="457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id-ID" sz="1200" b="1" dirty="0" err="1"/>
              <a:t>Nilai</a:t>
            </a:r>
            <a:r>
              <a:rPr lang="en-US" altLang="id-ID" sz="1200" b="1" dirty="0"/>
              <a:t> Perusahaan</a:t>
            </a:r>
            <a:endParaRPr lang="en-US" altLang="id-ID" sz="1000" b="1" dirty="0"/>
          </a:p>
          <a:p>
            <a:endParaRPr lang="en-US" altLang="id-ID" sz="1000" dirty="0"/>
          </a:p>
          <a:p>
            <a:endParaRPr lang="en-US" altLang="id-ID" sz="1000" dirty="0"/>
          </a:p>
        </p:txBody>
      </p:sp>
      <p:sp>
        <p:nvSpPr>
          <p:cNvPr id="6150" name="Line 15"/>
          <p:cNvSpPr>
            <a:spLocks noChangeShapeType="1"/>
          </p:cNvSpPr>
          <p:nvPr/>
        </p:nvSpPr>
        <p:spPr bwMode="auto">
          <a:xfrm>
            <a:off x="2727325" y="1752600"/>
            <a:ext cx="3667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16"/>
          <p:cNvSpPr>
            <a:spLocks noChangeShapeType="1"/>
          </p:cNvSpPr>
          <p:nvPr/>
        </p:nvSpPr>
        <p:spPr bwMode="auto">
          <a:xfrm>
            <a:off x="4098925" y="1752600"/>
            <a:ext cx="3667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7"/>
          <p:cNvSpPr>
            <a:spLocks noChangeShapeType="1"/>
          </p:cNvSpPr>
          <p:nvPr/>
        </p:nvSpPr>
        <p:spPr bwMode="auto">
          <a:xfrm>
            <a:off x="5745163" y="1752600"/>
            <a:ext cx="2746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5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177480"/>
              </p:ext>
            </p:extLst>
          </p:nvPr>
        </p:nvGraphicFramePr>
        <p:xfrm>
          <a:off x="835025" y="2206625"/>
          <a:ext cx="7042150" cy="431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Document" r:id="rId3" imgW="6058026" imgH="3726330" progId="Word.Document.8">
                  <p:embed/>
                </p:oleObj>
              </mc:Choice>
              <mc:Fallback>
                <p:oleObj name="Document" r:id="rId3" imgW="6058026" imgH="3726330" progId="Word.Document.8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025" y="2206625"/>
                        <a:ext cx="7042150" cy="431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" y="762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Century Gothic"/>
                <a:ea typeface="+mj-ea"/>
                <a:cs typeface="+mj-cs"/>
              </a:rPr>
              <a:t>II. TANGGUNG JAWAB SOSIAL </a:t>
            </a:r>
            <a:r>
              <a:rPr lang="en-US" sz="3600" b="1" dirty="0" smtClean="0">
                <a:ln w="6350">
                  <a:solidFill>
                    <a:srgbClr val="FF388C">
                      <a:shade val="43000"/>
                    </a:srgbClr>
                  </a:solidFill>
                </a:ln>
                <a:solidFill>
                  <a:srgbClr val="FF388C">
                    <a:tint val="83000"/>
                    <a:satMod val="150000"/>
                  </a:srgb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Century Gothic"/>
                <a:ea typeface="+mj-ea"/>
                <a:cs typeface="+mj-cs"/>
              </a:rPr>
              <a:t>PERUSAHAAN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382000" cy="5638800"/>
          </a:xfrm>
        </p:spPr>
        <p:txBody>
          <a:bodyPr/>
          <a:lstStyle/>
          <a:p>
            <a:pPr algn="just"/>
            <a:r>
              <a:rPr lang="en-US" sz="2400" b="1" dirty="0" err="1" smtClean="0"/>
              <a:t>Tanggung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jawab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Sosial</a:t>
            </a:r>
            <a:r>
              <a:rPr lang="en-US" sz="2400" b="1" dirty="0" smtClean="0"/>
              <a:t> Perusahaan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Corporate Social Responsibility (CSR)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kepedulian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eksternal</a:t>
            </a:r>
            <a:r>
              <a:rPr lang="en-US" sz="2400" dirty="0" smtClean="0"/>
              <a:t> 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rangka</a:t>
            </a:r>
            <a:r>
              <a:rPr lang="en-US" sz="2400" dirty="0" smtClean="0"/>
              <a:t> </a:t>
            </a:r>
            <a:r>
              <a:rPr lang="en-US" sz="2400" dirty="0" err="1" smtClean="0"/>
              <a:t>penjagaan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, </a:t>
            </a:r>
            <a:r>
              <a:rPr lang="en-US" sz="2400" dirty="0" err="1" smtClean="0"/>
              <a:t>norma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, </a:t>
            </a:r>
            <a:r>
              <a:rPr lang="en-US" sz="2400" dirty="0" err="1" smtClean="0"/>
              <a:t>partisipasi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,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lain.</a:t>
            </a:r>
          </a:p>
          <a:p>
            <a:pPr algn="just"/>
            <a:r>
              <a:rPr lang="en-US" sz="2400" dirty="0" smtClean="0"/>
              <a:t>2 </a:t>
            </a:r>
            <a:r>
              <a:rPr lang="en-US" sz="2400" dirty="0" err="1" smtClean="0"/>
              <a:t>pandangan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siapa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organisasi</a:t>
            </a:r>
            <a:r>
              <a:rPr lang="en-US" sz="2400" dirty="0" smtClean="0"/>
              <a:t> </a:t>
            </a:r>
            <a:r>
              <a:rPr lang="en-US" sz="2400" dirty="0" err="1" smtClean="0"/>
              <a:t>bertanggung</a:t>
            </a:r>
            <a:r>
              <a:rPr lang="en-US" sz="2400" dirty="0" smtClean="0"/>
              <a:t> </a:t>
            </a:r>
            <a:r>
              <a:rPr lang="en-US" sz="2400" dirty="0" err="1" smtClean="0"/>
              <a:t>jawab</a:t>
            </a:r>
            <a:r>
              <a:rPr lang="en-US" sz="2400" dirty="0" smtClean="0"/>
              <a:t> social,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:</a:t>
            </a:r>
          </a:p>
          <a:p>
            <a:pPr marL="457200" indent="-457200" algn="just">
              <a:buAutoNum type="arabicPeriod"/>
            </a:pPr>
            <a:r>
              <a:rPr lang="en-US" sz="2200" b="1" dirty="0" smtClean="0"/>
              <a:t>Model </a:t>
            </a:r>
            <a:r>
              <a:rPr lang="en-US" sz="2200" b="1" dirty="0" err="1" smtClean="0"/>
              <a:t>Pemegang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Saham</a:t>
            </a:r>
            <a:r>
              <a:rPr lang="en-US" sz="2200" b="1" dirty="0" smtClean="0"/>
              <a:t> (Share holder)</a:t>
            </a:r>
            <a:r>
              <a:rPr lang="en-US" sz="2200" dirty="0" smtClean="0"/>
              <a:t>; </a:t>
            </a:r>
            <a:r>
              <a:rPr lang="en-US" sz="2200" dirty="0" err="1" smtClean="0"/>
              <a:t>memaksimalkan</a:t>
            </a:r>
            <a:r>
              <a:rPr lang="en-US" sz="2200" dirty="0" smtClean="0"/>
              <a:t> </a:t>
            </a:r>
            <a:r>
              <a:rPr lang="en-US" sz="2200" dirty="0" err="1" smtClean="0"/>
              <a:t>keuntungan</a:t>
            </a:r>
            <a:r>
              <a:rPr lang="en-US" sz="2200" dirty="0" smtClean="0"/>
              <a:t> </a:t>
            </a:r>
            <a:r>
              <a:rPr lang="en-US" sz="2200" dirty="0" err="1" smtClean="0"/>
              <a:t>pemegang</a:t>
            </a:r>
            <a:r>
              <a:rPr lang="en-US" sz="2200" dirty="0" smtClean="0"/>
              <a:t> </a:t>
            </a:r>
            <a:r>
              <a:rPr lang="en-US" sz="2200" dirty="0" err="1" smtClean="0"/>
              <a:t>saham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demikian</a:t>
            </a:r>
            <a:r>
              <a:rPr lang="en-US" sz="2200" dirty="0" smtClean="0"/>
              <a:t> </a:t>
            </a:r>
            <a:r>
              <a:rPr lang="en-US" sz="2200" dirty="0" err="1" smtClean="0"/>
              <a:t>nilai</a:t>
            </a:r>
            <a:r>
              <a:rPr lang="en-US" sz="2200" dirty="0" smtClean="0"/>
              <a:t> </a:t>
            </a:r>
            <a:r>
              <a:rPr lang="en-US" sz="2200" dirty="0" err="1" smtClean="0"/>
              <a:t>saham</a:t>
            </a:r>
            <a:r>
              <a:rPr lang="en-US" sz="2200" dirty="0" smtClean="0"/>
              <a:t> </a:t>
            </a:r>
            <a:r>
              <a:rPr lang="en-US" sz="2200" dirty="0" err="1" smtClean="0"/>
              <a:t>perusahaan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dimiliki</a:t>
            </a:r>
            <a:r>
              <a:rPr lang="en-US" sz="2200" dirty="0" smtClean="0"/>
              <a:t> </a:t>
            </a:r>
            <a:r>
              <a:rPr lang="en-US" sz="2200" dirty="0" err="1" smtClean="0"/>
              <a:t>oleh</a:t>
            </a:r>
            <a:r>
              <a:rPr lang="en-US" sz="2200" dirty="0" smtClean="0"/>
              <a:t> </a:t>
            </a:r>
            <a:r>
              <a:rPr lang="en-US" sz="2200" dirty="0" err="1" smtClean="0"/>
              <a:t>pemegang</a:t>
            </a:r>
            <a:r>
              <a:rPr lang="en-US" sz="2200" dirty="0" smtClean="0"/>
              <a:t> </a:t>
            </a:r>
            <a:r>
              <a:rPr lang="en-US" sz="2200" dirty="0" err="1" smtClean="0"/>
              <a:t>saham</a:t>
            </a:r>
            <a:r>
              <a:rPr lang="en-US" sz="2200" dirty="0" smtClean="0"/>
              <a:t> </a:t>
            </a:r>
            <a:r>
              <a:rPr lang="en-US" sz="2200" dirty="0" err="1" smtClean="0"/>
              <a:t>akan</a:t>
            </a:r>
            <a:r>
              <a:rPr lang="en-US" sz="2200" dirty="0" smtClean="0"/>
              <a:t> </a:t>
            </a:r>
            <a:r>
              <a:rPr lang="en-US" sz="2200" dirty="0" err="1" smtClean="0"/>
              <a:t>meningkat</a:t>
            </a:r>
            <a:r>
              <a:rPr lang="en-US" sz="2200" dirty="0" smtClean="0"/>
              <a:t> </a:t>
            </a:r>
            <a:r>
              <a:rPr lang="en-US" sz="2200" dirty="0" err="1" smtClean="0"/>
              <a:t>juga</a:t>
            </a:r>
            <a:r>
              <a:rPr lang="en-US" sz="2200" dirty="0" smtClean="0"/>
              <a:t>.</a:t>
            </a:r>
          </a:p>
          <a:p>
            <a:pPr marL="0" indent="0" algn="just">
              <a:buNone/>
            </a:pPr>
            <a:r>
              <a:rPr lang="en-US" sz="2200" dirty="0" smtClean="0"/>
              <a:t>2. </a:t>
            </a:r>
            <a:r>
              <a:rPr lang="nb-NO" sz="2200" b="1" dirty="0" smtClean="0"/>
              <a:t>Model Pihak yang berkepentingan (Stakeholder)</a:t>
            </a:r>
            <a:r>
              <a:rPr lang="nb-NO" sz="2200" dirty="0" smtClean="0"/>
              <a:t>; tanggung jawab   manajemen yang terpenting, kelangsungan hidup jangka panjang dengan memuaskan keinginan berbagai pihak yang berkepentingan terhadap perusahaan.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91431261"/>
      </p:ext>
    </p:extLst>
  </p:cSld>
  <p:clrMapOvr>
    <a:masterClrMapping/>
  </p:clrMapOvr>
</p:sld>
</file>

<file path=ppt/theme/theme1.xml><?xml version="1.0" encoding="utf-8"?>
<a:theme xmlns:a="http://schemas.openxmlformats.org/drawingml/2006/main" name="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Seren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.pot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Designs\SERENE.POT</Template>
  <TotalTime>436</TotalTime>
  <Words>928</Words>
  <Application>Microsoft Office PowerPoint</Application>
  <PresentationFormat>On-screen Show (4:3)</PresentationFormat>
  <Paragraphs>69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Times New Roman</vt:lpstr>
      <vt:lpstr>Arial</vt:lpstr>
      <vt:lpstr>Monotype Sorts</vt:lpstr>
      <vt:lpstr>Calibri</vt:lpstr>
      <vt:lpstr>Symbol</vt:lpstr>
      <vt:lpstr>Wingdings</vt:lpstr>
      <vt:lpstr>Serene</vt:lpstr>
      <vt:lpstr>Microsoft Word 97 - 2003 Document</vt:lpstr>
      <vt:lpstr>ETIKA DAN TANGGUNG JAWAB SOSIAL   Pengantar Ilmu Manajemen 17 Oktober 2022</vt:lpstr>
      <vt:lpstr>PENGERTIAN ETIKA MANAJEMEN</vt:lpstr>
      <vt:lpstr>PowerPoint Presentation</vt:lpstr>
      <vt:lpstr>KONFLIK NILAI</vt:lpstr>
      <vt:lpstr>Beberapa lsu Seputar Etika </vt:lpstr>
      <vt:lpstr>MENGUKUR  ETIKA  MANAJEMEN</vt:lpstr>
      <vt:lpstr>Keterlibatan Publik dalam Etika Manajemen Perusahaan</vt:lpstr>
      <vt:lpstr>PowerPoint Presentation</vt:lpstr>
      <vt:lpstr>PowerPoint Presentation</vt:lpstr>
      <vt:lpstr>STRATEGI PENGELOLAAN TANGGUNG JAWAB SOSIAL</vt:lpstr>
      <vt:lpstr>PowerPoint Presentation</vt:lpstr>
      <vt:lpstr>PowerPoint Presentation</vt:lpstr>
      <vt:lpstr>MANFAAT TANGGUNG JAWAB SOSIAL</vt:lpstr>
      <vt:lpstr>PowerPoint Presentation</vt:lpstr>
      <vt:lpstr>Biaya Untuk  Memenuhi Tanggung  Jawab Sosial</vt:lpstr>
      <vt:lpstr>Soal Tugas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BISNIS  &amp;  TANGGUNG JAWAB SOSIAL</dc:title>
  <dc:creator>andri</dc:creator>
  <cp:lastModifiedBy>ok</cp:lastModifiedBy>
  <cp:revision>25</cp:revision>
  <dcterms:created xsi:type="dcterms:W3CDTF">2002-04-06T18:46:12Z</dcterms:created>
  <dcterms:modified xsi:type="dcterms:W3CDTF">2022-10-16T13:53:42Z</dcterms:modified>
</cp:coreProperties>
</file>