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83885E2-55BD-4939-A0D3-31C68CFEB9FB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7F1D6887-BC13-48AE-9AB2-758CBA38BC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75977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D6A60703-18F1-4469-81C0-4692BE4D6C8F}" type="datetimeFigureOut">
              <a:rPr lang="en-US" smtClean="0"/>
              <a:pPr/>
              <a:t>8/17/2020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427FE227-4884-4F81-BED6-0EB2BC61A4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02371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7FE227-4884-4F81-BED6-0EB2BC61A48C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9744549E-0C08-4518-ABEF-3E8A87125C5D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7A1C2-0A42-4A7C-86A9-B3B30D726BA7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A29B391B-DEC9-4232-997F-26A956500680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0F1D9-AF2C-47B6-9EB7-5B0C968631B3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E56A3-C26B-4341-A0B2-D0A42DD0505F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0CAD9DE-D5BC-4FEA-AFF9-92560140BC51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53DF3C76-782C-41E0-8C14-EE92F495874F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5C239-2585-4A47-AA2D-4BDB8DA63E8F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BE46-EE4E-442F-9773-8D6D202A2D0D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B267A-0E86-4900-AEBD-5185B518F393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9BB5D-73FA-4691-9323-E641D01CE516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F046B80-1418-4951-A539-C8BD33A229FC}" type="datetime1">
              <a:rPr lang="en-US" smtClean="0"/>
              <a:pPr/>
              <a:t>8/17/2020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AF9EE4A-AC02-407B-9FAF-AD367DC444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43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BABI </a:t>
            </a:r>
            <a:br>
              <a:rPr lang="en-US" b="1" dirty="0" smtClean="0"/>
            </a:br>
            <a:r>
              <a:rPr lang="en-US" b="1" dirty="0" err="1" smtClean="0"/>
              <a:t>Filsafat</a:t>
            </a:r>
            <a:r>
              <a:rPr lang="en-US" b="1" dirty="0" smtClean="0"/>
              <a:t> </a:t>
            </a:r>
            <a:r>
              <a:rPr lang="en-US" b="1" dirty="0" err="1" smtClean="0"/>
              <a:t>Sebagai</a:t>
            </a:r>
            <a:r>
              <a:rPr lang="en-US" b="1" dirty="0" smtClean="0"/>
              <a:t> </a:t>
            </a:r>
            <a:r>
              <a:rPr lang="en-US" b="1" dirty="0" err="1" smtClean="0"/>
              <a:t>Dasar</a:t>
            </a:r>
            <a:r>
              <a:rPr lang="en-US" b="1" dirty="0" smtClean="0"/>
              <a:t> </a:t>
            </a:r>
            <a:r>
              <a:rPr lang="en-US" b="1" dirty="0" err="1" smtClean="0"/>
              <a:t>Metodologi</a:t>
            </a:r>
            <a:r>
              <a:rPr lang="en-US" b="1" dirty="0" smtClean="0"/>
              <a:t> </a:t>
            </a:r>
            <a:r>
              <a:rPr lang="en-US" b="1" dirty="0" err="1" smtClean="0"/>
              <a:t>Penelitian</a:t>
            </a:r>
            <a:r>
              <a:rPr lang="en-US" b="1" dirty="0" smtClean="0"/>
              <a:t> </a:t>
            </a:r>
            <a:r>
              <a:rPr lang="en-US" b="1" dirty="0" err="1" smtClean="0"/>
              <a:t>Akuntansi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Maria </a:t>
            </a:r>
            <a:r>
              <a:rPr lang="en-US" dirty="0" err="1" smtClean="0"/>
              <a:t>Suryaningsih,SE,M.Ak</a:t>
            </a:r>
            <a:endParaRPr lang="en-US" dirty="0"/>
          </a:p>
        </p:txBody>
      </p:sp>
      <p:pic>
        <p:nvPicPr>
          <p:cNvPr id="1026" name="Picture 2" descr="E:\MATERI KULIAH MARIA\ANIMASI\bibie_assalamualaiku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0"/>
            <a:ext cx="4524375" cy="1990725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219200"/>
            <a:ext cx="8686800" cy="5486400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lphaLcPeriod"/>
            </a:pPr>
            <a:r>
              <a:rPr lang="en-US" dirty="0" err="1" smtClean="0"/>
              <a:t>Riset</a:t>
            </a:r>
            <a:r>
              <a:rPr lang="en-US" dirty="0" smtClean="0"/>
              <a:t> Program </a:t>
            </a:r>
            <a:r>
              <a:rPr lang="en-US" dirty="0" err="1" smtClean="0"/>
              <a:t>Imre</a:t>
            </a:r>
            <a:r>
              <a:rPr lang="en-US" dirty="0" smtClean="0"/>
              <a:t> </a:t>
            </a:r>
            <a:r>
              <a:rPr lang="en-US" dirty="0" err="1" smtClean="0"/>
              <a:t>Lakatos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	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dipandang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asumsi-asumsi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seperangkat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yang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desain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inti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falsifikasi</a:t>
            </a:r>
            <a:r>
              <a:rPr lang="en-US" dirty="0" smtClean="0"/>
              <a:t> ( </a:t>
            </a:r>
            <a:r>
              <a:rPr lang="en-US" dirty="0" err="1" smtClean="0"/>
              <a:t>penolakan</a:t>
            </a:r>
            <a:r>
              <a:rPr lang="en-US" dirty="0" smtClean="0"/>
              <a:t>).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riset</a:t>
            </a:r>
            <a:r>
              <a:rPr lang="en-US" dirty="0" smtClean="0"/>
              <a:t> program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Lakatos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:</a:t>
            </a:r>
          </a:p>
          <a:p>
            <a:pPr marL="514350" indent="-514350">
              <a:buNone/>
            </a:pPr>
            <a:r>
              <a:rPr lang="en-US" dirty="0" smtClean="0"/>
              <a:t>	1. Hard Core </a:t>
            </a:r>
            <a:r>
              <a:rPr lang="en-US" dirty="0" err="1" smtClean="0"/>
              <a:t>dan</a:t>
            </a:r>
            <a:r>
              <a:rPr lang="en-US" dirty="0" smtClean="0"/>
              <a:t> Negative Heuristic</a:t>
            </a:r>
          </a:p>
          <a:p>
            <a:pPr marL="514350" indent="-514350">
              <a:buNone/>
            </a:pPr>
            <a:r>
              <a:rPr lang="en-US" dirty="0" smtClean="0"/>
              <a:t>	2. Protective Belt of Auxiliary Hypotheses</a:t>
            </a:r>
          </a:p>
          <a:p>
            <a:pPr marL="514350" indent="-514350">
              <a:buNone/>
            </a:pPr>
            <a:r>
              <a:rPr lang="en-US" dirty="0" smtClean="0"/>
              <a:t>	3. Positive Heuristic</a:t>
            </a:r>
          </a:p>
          <a:p>
            <a:pPr marL="514350" indent="-514350">
              <a:buNone/>
            </a:pPr>
            <a:r>
              <a:rPr lang="en-US" dirty="0" smtClean="0"/>
              <a:t>	4.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kemunduran</a:t>
            </a:r>
            <a:r>
              <a:rPr lang="en-US" dirty="0" smtClean="0"/>
              <a:t> </a:t>
            </a:r>
            <a:r>
              <a:rPr lang="en-US" dirty="0" err="1" smtClean="0"/>
              <a:t>riset</a:t>
            </a:r>
            <a:r>
              <a:rPr lang="en-US" dirty="0" smtClean="0"/>
              <a:t> program.</a:t>
            </a:r>
          </a:p>
          <a:p>
            <a:pPr marL="514350" indent="-514350">
              <a:buAutoNum type="alphaLcPeriod" startAt="2"/>
            </a:pPr>
            <a:r>
              <a:rPr lang="en-US" dirty="0" err="1" smtClean="0"/>
              <a:t>Paradigma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Revolusi</a:t>
            </a:r>
            <a:r>
              <a:rPr lang="en-US" dirty="0" smtClean="0"/>
              <a:t> Thomas Kuhn</a:t>
            </a:r>
            <a:endParaRPr lang="en-US" dirty="0"/>
          </a:p>
          <a:p>
            <a:pPr marL="514350" indent="-514350">
              <a:buNone/>
            </a:pPr>
            <a:r>
              <a:rPr lang="en-US" dirty="0" smtClean="0"/>
              <a:t>		Kuhn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evolusi</a:t>
            </a:r>
            <a:r>
              <a:rPr lang="en-US" dirty="0" smtClean="0"/>
              <a:t> ( </a:t>
            </a:r>
            <a:r>
              <a:rPr lang="en-US" dirty="0" err="1" smtClean="0"/>
              <a:t>seperti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induktivisme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falsifikasionisme</a:t>
            </a:r>
            <a:r>
              <a:rPr lang="en-US" dirty="0" smtClean="0"/>
              <a:t> ).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kemajuan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revolusi</a:t>
            </a:r>
            <a:r>
              <a:rPr lang="en-US" dirty="0" smtClean="0"/>
              <a:t>.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diganti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lain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cocok</a:t>
            </a:r>
            <a:r>
              <a:rPr lang="en-US" dirty="0" smtClean="0"/>
              <a:t>.</a:t>
            </a:r>
          </a:p>
          <a:p>
            <a:pPr marL="514350" indent="-514350">
              <a:buNone/>
            </a:pP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792162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Filsafat</a:t>
            </a:r>
            <a:r>
              <a:rPr lang="en-US" sz="3600" dirty="0" smtClean="0"/>
              <a:t> </a:t>
            </a:r>
            <a:r>
              <a:rPr lang="en-US" sz="3600" dirty="0" err="1" smtClean="0"/>
              <a:t>Ilmu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Perkembangan</a:t>
            </a:r>
            <a:r>
              <a:rPr lang="en-US" sz="3600" dirty="0" smtClean="0"/>
              <a:t> </a:t>
            </a:r>
            <a:r>
              <a:rPr lang="en-US" sz="3600" dirty="0" err="1" smtClean="0"/>
              <a:t>Akuntansi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295400"/>
            <a:ext cx="8915400" cy="52578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Walaupun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awalnya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saat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dipinjam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 smtClean="0"/>
              <a:t>disiplin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lain.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metode</a:t>
            </a:r>
            <a:r>
              <a:rPr lang="en-US" dirty="0" smtClean="0"/>
              <a:t> scientific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proyek</a:t>
            </a:r>
            <a:r>
              <a:rPr lang="en-US" dirty="0" smtClean="0"/>
              <a:t> </a:t>
            </a:r>
            <a:r>
              <a:rPr lang="en-US" dirty="0" err="1" smtClean="0"/>
              <a:t>risetnya</a:t>
            </a:r>
            <a:r>
              <a:rPr lang="en-US" dirty="0" smtClean="0"/>
              <a:t>.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menggambarkan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Riset</a:t>
            </a:r>
            <a:r>
              <a:rPr lang="en-US" dirty="0" smtClean="0"/>
              <a:t>  </a:t>
            </a:r>
            <a:r>
              <a:rPr lang="en-US" dirty="0" err="1" smtClean="0"/>
              <a:t>akuntansi</a:t>
            </a:r>
            <a:r>
              <a:rPr lang="en-US" dirty="0" smtClean="0"/>
              <a:t> yang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lakukan</a:t>
            </a:r>
            <a:r>
              <a:rPr lang="en-US" dirty="0" smtClean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model yang </a:t>
            </a:r>
            <a:r>
              <a:rPr lang="en-US" dirty="0" err="1" smtClean="0"/>
              <a:t>berbeda-beda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model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menggantikan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research </a:t>
            </a:r>
            <a:r>
              <a:rPr lang="en-US" dirty="0" err="1" smtClean="0"/>
              <a:t>programmes</a:t>
            </a:r>
            <a:r>
              <a:rPr lang="en-US" dirty="0" smtClean="0"/>
              <a:t> yang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aktiva</a:t>
            </a:r>
            <a:r>
              <a:rPr lang="en-US" dirty="0" smtClean="0"/>
              <a:t>. Research </a:t>
            </a:r>
            <a:r>
              <a:rPr lang="en-US" dirty="0" err="1" smtClean="0"/>
              <a:t>programmes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keyakinan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: </a:t>
            </a:r>
          </a:p>
          <a:p>
            <a:pPr>
              <a:buNone/>
            </a:pPr>
            <a:r>
              <a:rPr lang="en-US" dirty="0" smtClean="0"/>
              <a:t>	1.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paling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2. </a:t>
            </a:r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r>
              <a:rPr lang="en-US" dirty="0" err="1" smtClean="0"/>
              <a:t>aktiva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kelemahan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perkembangannya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tinjau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ditinjau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berbagfai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melibatkan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/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saja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.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variasi</a:t>
            </a:r>
            <a:r>
              <a:rPr lang="en-US" dirty="0" smtClean="0"/>
              <a:t> yang </a:t>
            </a:r>
            <a:r>
              <a:rPr lang="en-US" dirty="0" err="1" smtClean="0"/>
              <a:t>berdekatan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pergeseran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mengacu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  : 1. </a:t>
            </a:r>
            <a:r>
              <a:rPr lang="en-US" dirty="0" err="1" smtClean="0"/>
              <a:t>Karyawan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suber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yang paling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Kegagalan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mengungkapkan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pic>
        <p:nvPicPr>
          <p:cNvPr id="2050" name="Picture 2" descr="E:\MATERI KULIAH MARIA\ANIMASI\thanks-mouse.gif"/>
          <p:cNvPicPr>
            <a:picLocks noGrp="1" noChangeAspect="1" noChangeArrowheads="1" noCrop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33601" y="3090862"/>
            <a:ext cx="5334000" cy="1514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Pergeseran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1970-an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pergeseran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. </a:t>
            </a:r>
            <a:r>
              <a:rPr lang="en-US" dirty="0" err="1" smtClean="0"/>
              <a:t>Alasan</a:t>
            </a:r>
            <a:r>
              <a:rPr lang="en-US" dirty="0" smtClean="0"/>
              <a:t> yang </a:t>
            </a:r>
            <a:r>
              <a:rPr lang="en-US" dirty="0" err="1" smtClean="0"/>
              <a:t>mendasari</a:t>
            </a:r>
            <a:r>
              <a:rPr lang="en-US" dirty="0" smtClean="0"/>
              <a:t> </a:t>
            </a:r>
            <a:r>
              <a:rPr lang="en-US" dirty="0" err="1" smtClean="0"/>
              <a:t>pergeseran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normatif</a:t>
            </a:r>
            <a:r>
              <a:rPr lang="en-US" dirty="0" smtClean="0"/>
              <a:t>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1 </a:t>
            </a:r>
            <a:r>
              <a:rPr lang="en-US" dirty="0" err="1" smtClean="0"/>
              <a:t>dekade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yang </a:t>
            </a:r>
            <a:r>
              <a:rPr lang="en-US" dirty="0" err="1" smtClean="0"/>
              <a:t>benar-benar</a:t>
            </a:r>
            <a:r>
              <a:rPr lang="en-US" dirty="0" smtClean="0"/>
              <a:t> </a:t>
            </a:r>
            <a:r>
              <a:rPr lang="en-US" dirty="0" err="1" smtClean="0"/>
              <a:t>siap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praktik</a:t>
            </a:r>
            <a:r>
              <a:rPr lang="en-US" dirty="0" smtClean="0"/>
              <a:t> </a:t>
            </a:r>
            <a:r>
              <a:rPr lang="en-US" dirty="0" err="1" smtClean="0"/>
              <a:t>sehari-hari</a:t>
            </a:r>
            <a:r>
              <a:rPr lang="en-US" dirty="0" smtClean="0"/>
              <a:t>. </a:t>
            </a:r>
            <a:r>
              <a:rPr lang="en-US" dirty="0" err="1" smtClean="0"/>
              <a:t>Alasan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yang </a:t>
            </a:r>
            <a:r>
              <a:rPr lang="en-US" dirty="0" err="1" smtClean="0"/>
              <a:t>mendasari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“move”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komuniti</a:t>
            </a:r>
            <a:r>
              <a:rPr lang="en-US" dirty="0" smtClean="0"/>
              <a:t> </a:t>
            </a:r>
            <a:r>
              <a:rPr lang="en-US" dirty="0" err="1" smtClean="0"/>
              <a:t>peneliti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yang </a:t>
            </a:r>
            <a:r>
              <a:rPr lang="en-US" dirty="0" err="1" smtClean="0"/>
              <a:t>menitikberatkan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( Behavior).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26" name="Picture 2" descr="E:\MATERI KULIAH MARIA\ANIMASI\ku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152400"/>
            <a:ext cx="2286000" cy="838200"/>
          </a:xfrm>
          <a:prstGeom prst="rect">
            <a:avLst/>
          </a:prstGeom>
          <a:noFill/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Klasifikasi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4 </a:t>
            </a:r>
            <a:r>
              <a:rPr lang="en-US" dirty="0" err="1" smtClean="0"/>
              <a:t>elemen</a:t>
            </a:r>
            <a:r>
              <a:rPr lang="en-US" dirty="0" smtClean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anggapan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:</a:t>
            </a:r>
          </a:p>
          <a:p>
            <a:pPr>
              <a:buNone/>
            </a:pPr>
            <a:r>
              <a:rPr lang="en-US" dirty="0" smtClean="0"/>
              <a:t>	1. </a:t>
            </a:r>
            <a:r>
              <a:rPr lang="en-US" dirty="0" err="1" smtClean="0"/>
              <a:t>Ontologi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2. </a:t>
            </a:r>
            <a:r>
              <a:rPr lang="en-US" dirty="0" err="1" smtClean="0"/>
              <a:t>Epistemologi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3. </a:t>
            </a:r>
            <a:r>
              <a:rPr lang="en-US" dirty="0" err="1" smtClean="0"/>
              <a:t>Aksiologi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4.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Keempat</a:t>
            </a:r>
            <a:r>
              <a:rPr lang="en-US" dirty="0" smtClean="0"/>
              <a:t> </a:t>
            </a:r>
            <a:r>
              <a:rPr lang="en-US" dirty="0" err="1" smtClean="0"/>
              <a:t>anggapan</a:t>
            </a:r>
            <a:r>
              <a:rPr lang="en-US" dirty="0" smtClean="0"/>
              <a:t> </a:t>
            </a:r>
            <a:r>
              <a:rPr lang="en-US" dirty="0" err="1" smtClean="0"/>
              <a:t>diatas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r>
              <a:rPr lang="en-US" dirty="0" smtClean="0"/>
              <a:t> yang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dipilih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pic>
        <p:nvPicPr>
          <p:cNvPr id="5" name="Picture 2" descr="E:\MATERI KULIAH MARIA\ANIMASI\ku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124200"/>
            <a:ext cx="3352800" cy="83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 smtClean="0"/>
              <a:t> </a:t>
            </a:r>
            <a:r>
              <a:rPr lang="en-US" dirty="0" err="1" smtClean="0"/>
              <a:t>pengujian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endParaRPr lang="en-US" dirty="0"/>
          </a:p>
          <a:p>
            <a:pPr>
              <a:buNone/>
            </a:pPr>
            <a:r>
              <a:rPr lang="en-US" dirty="0" err="1" smtClean="0"/>
              <a:t>dalam</a:t>
            </a:r>
            <a:r>
              <a:rPr lang="en-US" dirty="0" smtClean="0"/>
              <a:t> 2 </a:t>
            </a:r>
            <a:r>
              <a:rPr lang="en-US" dirty="0" err="1" smtClean="0"/>
              <a:t>cara</a:t>
            </a:r>
            <a:r>
              <a:rPr lang="en-US" dirty="0" smtClean="0"/>
              <a:t> ( Chua, 1986 ) :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aliran</a:t>
            </a:r>
            <a:r>
              <a:rPr lang="en-US" dirty="0" smtClean="0"/>
              <a:t> </a:t>
            </a:r>
            <a:r>
              <a:rPr lang="en-US" dirty="0" err="1" smtClean="0"/>
              <a:t>positivis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seperangkat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observasi</a:t>
            </a:r>
            <a:r>
              <a:rPr lang="en-US" dirty="0" smtClean="0"/>
              <a:t> </a:t>
            </a:r>
            <a:r>
              <a:rPr lang="en-US" dirty="0" err="1" smtClean="0"/>
              <a:t>independen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membenarkan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memverifikasi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.</a:t>
            </a:r>
          </a:p>
          <a:p>
            <a:pPr marL="514350" indent="-514350">
              <a:buAutoNum type="arabicPeriod"/>
            </a:pP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popperian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observasi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dependent </a:t>
            </a:r>
            <a:r>
              <a:rPr lang="en-US" dirty="0" err="1" smtClean="0"/>
              <a:t>dan</a:t>
            </a:r>
            <a:r>
              <a:rPr lang="en-US" dirty="0" smtClean="0"/>
              <a:t> fallible,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teori-teori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dibuktikan</a:t>
            </a:r>
            <a:r>
              <a:rPr lang="en-US" dirty="0" smtClean="0"/>
              <a:t> </a:t>
            </a:r>
            <a:r>
              <a:rPr lang="en-US" dirty="0" err="1" smtClean="0"/>
              <a:t>kebenarannya</a:t>
            </a:r>
            <a:r>
              <a:rPr lang="en-US" dirty="0" smtClean="0"/>
              <a:t>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memungkinkan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ditolak</a:t>
            </a:r>
            <a:r>
              <a:rPr lang="en-US" dirty="0" smtClean="0"/>
              <a:t> ( </a:t>
            </a:r>
            <a:r>
              <a:rPr lang="en-US" dirty="0" err="1" smtClean="0"/>
              <a:t>fallsified</a:t>
            </a:r>
            <a:r>
              <a:rPr lang="en-US" dirty="0" smtClean="0"/>
              <a:t> ).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pic>
        <p:nvPicPr>
          <p:cNvPr id="5" name="Picture 2" descr="E:\MATERI KULIAH MARIA\ANIMASI\animasi-bergerak-burung-merak-000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5257800"/>
            <a:ext cx="2133600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 smtClean="0"/>
              <a:t>Interpretive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Pendekatan</a:t>
            </a:r>
            <a:r>
              <a:rPr lang="en-US" dirty="0" smtClean="0"/>
              <a:t> interpretive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filsafat</a:t>
            </a:r>
            <a:r>
              <a:rPr lang="en-US" dirty="0"/>
              <a:t> </a:t>
            </a:r>
            <a:r>
              <a:rPr lang="en-US" dirty="0" err="1" smtClean="0"/>
              <a:t>jerman</a:t>
            </a:r>
            <a:r>
              <a:rPr lang="en-US" dirty="0" smtClean="0"/>
              <a:t> yang </a:t>
            </a:r>
            <a:r>
              <a:rPr lang="en-US" dirty="0" err="1" smtClean="0"/>
              <a:t>menitikberatkan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peranan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, </a:t>
            </a:r>
            <a:r>
              <a:rPr lang="en-US" dirty="0" err="1" smtClean="0"/>
              <a:t>interpretasi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pemahaman</a:t>
            </a:r>
            <a:r>
              <a:rPr lang="en-US" dirty="0" smtClean="0"/>
              <a:t> </a:t>
            </a:r>
            <a:r>
              <a:rPr lang="en-US" dirty="0" err="1" smtClean="0"/>
              <a:t>didalam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memfokuskan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subjektif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social world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memahaminya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kerangka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objek</a:t>
            </a:r>
            <a:r>
              <a:rPr lang="en-US" dirty="0" smtClean="0"/>
              <a:t> yang </a:t>
            </a:r>
            <a:r>
              <a:rPr lang="en-US" dirty="0" err="1" smtClean="0"/>
              <a:t>sedang</a:t>
            </a:r>
            <a:r>
              <a:rPr lang="en-US" dirty="0" smtClean="0"/>
              <a:t> </a:t>
            </a:r>
            <a:r>
              <a:rPr lang="en-US" dirty="0" err="1" smtClean="0"/>
              <a:t>dipelajari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interpretive </a:t>
            </a:r>
            <a:r>
              <a:rPr lang="en-US" dirty="0" err="1" smtClean="0"/>
              <a:t>tidak</a:t>
            </a:r>
            <a:r>
              <a:rPr lang="en-US" dirty="0" smtClean="0"/>
              <a:t> lain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menganalisis</a:t>
            </a:r>
            <a:r>
              <a:rPr lang="en-US" dirty="0" smtClean="0"/>
              <a:t> </a:t>
            </a:r>
            <a:r>
              <a:rPr lang="en-US" dirty="0" err="1" smtClean="0"/>
              <a:t>realita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semacam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realita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terbentuk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pic>
        <p:nvPicPr>
          <p:cNvPr id="4098" name="Picture 2" descr="E:\MATERI KULIAH MARIA\ANIMASI\animasi-bergerak-burung-merak-000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0" y="-228600"/>
            <a:ext cx="2133600" cy="140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Radical </a:t>
            </a:r>
            <a:r>
              <a:rPr lang="en-US" dirty="0" err="1" smtClean="0"/>
              <a:t>Humanis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Stukturalis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610600" cy="4953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radikal</a:t>
            </a:r>
            <a:r>
              <a:rPr lang="en-US" dirty="0" smtClean="0"/>
              <a:t> </a:t>
            </a:r>
            <a:r>
              <a:rPr lang="en-US" dirty="0" err="1" smtClean="0"/>
              <a:t>memandang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elemen-elemen</a:t>
            </a:r>
            <a:r>
              <a:rPr lang="en-US" dirty="0" smtClean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lain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yang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gilirannya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 smtClean="0"/>
              <a:t>ketidakadilan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keterasingan</a:t>
            </a:r>
            <a:r>
              <a:rPr lang="en-US" dirty="0" smtClean="0"/>
              <a:t> ( alienation )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Tema</a:t>
            </a:r>
            <a:r>
              <a:rPr lang="en-US" dirty="0" smtClean="0"/>
              <a:t> </a:t>
            </a:r>
            <a:r>
              <a:rPr lang="en-US" dirty="0" err="1" smtClean="0"/>
              <a:t>sentral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radikal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tercermin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terbentuk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Radikal</a:t>
            </a:r>
            <a:r>
              <a:rPr lang="en-US" dirty="0" smtClean="0"/>
              <a:t> </a:t>
            </a:r>
            <a:r>
              <a:rPr lang="en-US" dirty="0" err="1" smtClean="0"/>
              <a:t>strukturalis</a:t>
            </a:r>
            <a:r>
              <a:rPr lang="en-US" dirty="0" smtClean="0"/>
              <a:t> </a:t>
            </a:r>
            <a:r>
              <a:rPr lang="en-US" dirty="0" err="1" smtClean="0"/>
              <a:t>memfokuskan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r>
              <a:rPr lang="en-US" dirty="0" smtClean="0"/>
              <a:t> </a:t>
            </a:r>
            <a:r>
              <a:rPr lang="en-US" dirty="0" err="1" smtClean="0"/>
              <a:t>mendasar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stuktur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surplus value, </a:t>
            </a:r>
            <a:r>
              <a:rPr lang="en-US" dirty="0" err="1" smtClean="0"/>
              <a:t>hubungn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,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.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radikal</a:t>
            </a:r>
            <a:r>
              <a:rPr lang="en-US" dirty="0" smtClean="0"/>
              <a:t> </a:t>
            </a:r>
            <a:r>
              <a:rPr lang="en-US" dirty="0" err="1" smtClean="0"/>
              <a:t>humanis</a:t>
            </a:r>
            <a:r>
              <a:rPr lang="en-US" dirty="0" smtClean="0"/>
              <a:t> </a:t>
            </a:r>
            <a:r>
              <a:rPr lang="en-US" dirty="0" err="1" smtClean="0"/>
              <a:t>menitikberatkan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, </a:t>
            </a:r>
            <a:r>
              <a:rPr lang="en-US" dirty="0" err="1" smtClean="0"/>
              <a:t>keterasingan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didominasi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ideologi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Mainstrim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Positivis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hume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mengilhami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. </a:t>
            </a:r>
            <a:r>
              <a:rPr lang="en-US" dirty="0" err="1" smtClean="0"/>
              <a:t>Pertama</a:t>
            </a:r>
            <a:r>
              <a:rPr lang="en-US" dirty="0" smtClean="0"/>
              <a:t>, </a:t>
            </a:r>
            <a:r>
              <a:rPr lang="en-US" dirty="0" err="1" smtClean="0"/>
              <a:t>penyempurnaan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r>
              <a:rPr lang="en-US" dirty="0" smtClean="0"/>
              <a:t>. </a:t>
            </a:r>
            <a:r>
              <a:rPr lang="en-US" dirty="0" err="1" smtClean="0"/>
              <a:t>Kedua</a:t>
            </a:r>
            <a:r>
              <a:rPr lang="en-US" dirty="0" smtClean="0"/>
              <a:t>,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memodifikasi</a:t>
            </a:r>
            <a:r>
              <a:rPr lang="en-US" dirty="0" smtClean="0"/>
              <a:t> </a:t>
            </a:r>
            <a:r>
              <a:rPr lang="en-US" dirty="0" err="1" smtClean="0"/>
              <a:t>kesimpulan-kesimpulan</a:t>
            </a:r>
            <a:r>
              <a:rPr lang="en-US" dirty="0" smtClean="0"/>
              <a:t> agar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kompromi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menerima</a:t>
            </a:r>
            <a:r>
              <a:rPr lang="en-US" dirty="0" smtClean="0"/>
              <a:t> </a:t>
            </a:r>
            <a:r>
              <a:rPr lang="en-US" dirty="0" err="1" smtClean="0"/>
              <a:t>tuntutan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mencoba</a:t>
            </a:r>
            <a:r>
              <a:rPr lang="en-US" dirty="0" smtClean="0"/>
              <a:t> </a:t>
            </a:r>
            <a:r>
              <a:rPr lang="en-US" dirty="0" err="1" smtClean="0"/>
              <a:t>menyelamatkan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unsur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rasionalis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Golongan</a:t>
            </a:r>
            <a:r>
              <a:rPr lang="en-US" dirty="0" smtClean="0"/>
              <a:t> </a:t>
            </a:r>
            <a:r>
              <a:rPr lang="en-US" dirty="0" err="1" smtClean="0"/>
              <a:t>filsuf</a:t>
            </a:r>
            <a:r>
              <a:rPr lang="en-US" dirty="0" smtClean="0"/>
              <a:t> yang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menggabungkan</a:t>
            </a:r>
            <a:r>
              <a:rPr lang="en-US" dirty="0" smtClean="0"/>
              <a:t> </a:t>
            </a:r>
            <a:r>
              <a:rPr lang="en-US" dirty="0" err="1" smtClean="0"/>
              <a:t>empiris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rasionalisme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sering</a:t>
            </a:r>
            <a:r>
              <a:rPr lang="en-US" dirty="0" smtClean="0"/>
              <a:t>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positivisme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epistemologi</a:t>
            </a:r>
            <a:r>
              <a:rPr lang="en-US" dirty="0" smtClean="0"/>
              <a:t> </a:t>
            </a:r>
            <a:r>
              <a:rPr lang="en-US" dirty="0" err="1" smtClean="0"/>
              <a:t>kaum</a:t>
            </a:r>
            <a:r>
              <a:rPr lang="en-US" dirty="0" smtClean="0"/>
              <a:t> </a:t>
            </a:r>
            <a:r>
              <a:rPr lang="en-US" dirty="0" err="1" smtClean="0"/>
              <a:t>positivis</a:t>
            </a:r>
            <a:r>
              <a:rPr lang="en-US" dirty="0" smtClean="0"/>
              <a:t> yang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dikaitkan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metodologi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akuntuansi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logical empiricism </a:t>
            </a:r>
            <a:r>
              <a:rPr lang="en-US" dirty="0" err="1" smtClean="0"/>
              <a:t>atau</a:t>
            </a:r>
            <a:r>
              <a:rPr lang="en-US" dirty="0" smtClean="0"/>
              <a:t> logical positivism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falsificationism</a:t>
            </a:r>
            <a:r>
              <a:rPr lang="en-US" dirty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  <p:pic>
        <p:nvPicPr>
          <p:cNvPr id="5" name="Picture 2" descr="E:\MATERI KULIAH MARIA\ANIMASI\animasi-bergerak-burung-merak-000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5029200"/>
            <a:ext cx="2133600" cy="1409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Induktivisme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		</a:t>
            </a:r>
            <a:r>
              <a:rPr lang="en-US" dirty="0" err="1" smtClean="0"/>
              <a:t>Wujud</a:t>
            </a:r>
            <a:r>
              <a:rPr lang="en-US" dirty="0" smtClean="0"/>
              <a:t> </a:t>
            </a:r>
            <a:r>
              <a:rPr lang="en-US" dirty="0" err="1" smtClean="0"/>
              <a:t>interpretasi</a:t>
            </a:r>
            <a:r>
              <a:rPr lang="en-US" dirty="0" smtClean="0"/>
              <a:t> </a:t>
            </a:r>
            <a:r>
              <a:rPr lang="en-US" dirty="0" err="1" smtClean="0"/>
              <a:t>induktif</a:t>
            </a:r>
            <a:r>
              <a:rPr lang="en-US" dirty="0" smtClean="0"/>
              <a:t>, logical positivism </a:t>
            </a:r>
            <a:r>
              <a:rPr lang="en-US" dirty="0" err="1" smtClean="0"/>
              <a:t>menganggap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dibuktikan</a:t>
            </a:r>
            <a:r>
              <a:rPr lang="en-US" dirty="0" smtClean="0"/>
              <a:t> (confirmed)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.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dipecahkan</a:t>
            </a:r>
            <a:r>
              <a:rPr lang="en-US" dirty="0" smtClean="0"/>
              <a:t>.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pernyataan</a:t>
            </a:r>
            <a:r>
              <a:rPr lang="en-US" dirty="0" smtClean="0"/>
              <a:t> yang </a:t>
            </a:r>
            <a:r>
              <a:rPr lang="en-US" dirty="0" err="1" smtClean="0"/>
              <a:t>menunjukan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fenomena</a:t>
            </a:r>
            <a:r>
              <a:rPr lang="en-US" dirty="0" smtClean="0"/>
              <a:t>/</a:t>
            </a:r>
            <a:r>
              <a:rPr lang="en-US" dirty="0" err="1" smtClean="0"/>
              <a:t>variabel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.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dirumuskan</a:t>
            </a:r>
            <a:r>
              <a:rPr lang="en-US" dirty="0" smtClean="0"/>
              <a:t>, </a:t>
            </a:r>
            <a:r>
              <a:rPr lang="en-US" dirty="0" err="1" smtClean="0"/>
              <a:t>peneliti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membuktikan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membandingkan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observasi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Falsifikasianisme</a:t>
            </a:r>
            <a:r>
              <a:rPr lang="en-US" dirty="0" smtClean="0"/>
              <a:t> (</a:t>
            </a:r>
            <a:r>
              <a:rPr lang="en-US" dirty="0" err="1" smtClean="0"/>
              <a:t>Falsificationism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8229600" cy="4297363"/>
          </a:xfrm>
        </p:spPr>
        <p:txBody>
          <a:bodyPr>
            <a:normAutofit/>
          </a:bodyPr>
          <a:lstStyle/>
          <a:p>
            <a:r>
              <a:rPr lang="en-US" dirty="0" err="1" smtClean="0"/>
              <a:t>Menurut</a:t>
            </a:r>
            <a:r>
              <a:rPr lang="en-US" dirty="0" smtClean="0"/>
              <a:t> popper,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penelitian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membuktikan</a:t>
            </a:r>
            <a:r>
              <a:rPr lang="en-US" dirty="0" smtClean="0"/>
              <a:t> </a:t>
            </a:r>
            <a:r>
              <a:rPr lang="en-US" dirty="0" err="1" smtClean="0"/>
              <a:t>kesalahan</a:t>
            </a:r>
            <a:r>
              <a:rPr lang="en-US" dirty="0" smtClean="0"/>
              <a:t> (falsify) </a:t>
            </a:r>
            <a:r>
              <a:rPr lang="en-US" dirty="0" err="1" smtClean="0"/>
              <a:t>hipotesis</a:t>
            </a:r>
            <a:r>
              <a:rPr lang="en-US" dirty="0" smtClean="0"/>
              <a:t>, </a:t>
            </a:r>
            <a:r>
              <a:rPr lang="en-US" dirty="0" err="1" smtClean="0"/>
              <a:t>bukannya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membuktikan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 smtClean="0"/>
              <a:t>Falsifikasionisme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Falsifikasionisme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pendugaan</a:t>
            </a:r>
            <a:r>
              <a:rPr lang="en-US" dirty="0" smtClean="0"/>
              <a:t> (</a:t>
            </a:r>
            <a:r>
              <a:rPr lang="en-US" dirty="0" err="1" smtClean="0"/>
              <a:t>condecture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penolakan</a:t>
            </a:r>
            <a:r>
              <a:rPr lang="en-US" dirty="0" smtClean="0"/>
              <a:t> (refutation)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trial and error.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Maria Suryaningsih SE, M.Ak</a:t>
            </a:r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1285</TotalTime>
  <Words>295</Words>
  <Application>Microsoft Office PowerPoint</Application>
  <PresentationFormat>On-screen Show (4:3)</PresentationFormat>
  <Paragraphs>89</Paragraphs>
  <Slides>13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Median</vt:lpstr>
      <vt:lpstr>BABI  Filsafat Sebagai Dasar Metodologi Penelitian Akuntansi </vt:lpstr>
      <vt:lpstr>Pergeseran Arah Penelitian </vt:lpstr>
      <vt:lpstr>Klasifikasi Metodologi Penelitian</vt:lpstr>
      <vt:lpstr>PowerPoint Presentation</vt:lpstr>
      <vt:lpstr>Interpretive</vt:lpstr>
      <vt:lpstr>Radical Humanis dan Stukturalis</vt:lpstr>
      <vt:lpstr>Pendekatan Mainstrim Atau Positivis</vt:lpstr>
      <vt:lpstr>Induktivisme </vt:lpstr>
      <vt:lpstr>Falsifikasianisme (Falsificationism)</vt:lpstr>
      <vt:lpstr>Teori Sebagai Struktur</vt:lpstr>
      <vt:lpstr>Filsafat Ilmu dan Perkembangan Akuntansi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Filsafat Sebagai Dasar Metodologi Penelitian Akuntansi</dc:title>
  <dc:creator>asus</dc:creator>
  <cp:lastModifiedBy>USER</cp:lastModifiedBy>
  <cp:revision>97</cp:revision>
  <dcterms:created xsi:type="dcterms:W3CDTF">2014-09-24T03:43:32Z</dcterms:created>
  <dcterms:modified xsi:type="dcterms:W3CDTF">2020-08-17T13:58:03Z</dcterms:modified>
</cp:coreProperties>
</file>