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2" r:id="rId3"/>
    <p:sldId id="344" r:id="rId4"/>
    <p:sldId id="357" r:id="rId5"/>
    <p:sldId id="345" r:id="rId6"/>
    <p:sldId id="346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13" r:id="rId17"/>
  </p:sldIdLst>
  <p:sldSz cx="9144000" cy="6858000" type="screen4x3"/>
  <p:notesSz cx="7077075" cy="90043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63" d="100"/>
          <a:sy n="63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+mn-lt"/>
              </a:rPr>
              <a:t>Kode</a:t>
            </a:r>
            <a:r>
              <a:rPr lang="en-US" altLang="en-US" sz="3600" dirty="0">
                <a:latin typeface="+mn-lt"/>
              </a:rPr>
              <a:t> MK/SKS : /3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3600" b="1" dirty="0"/>
              <a:t>KRITERIA DAN TINGKAT KEPENTINGAN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078" t="23704" r="28974" b="53276"/>
          <a:stretch/>
        </p:blipFill>
        <p:spPr bwMode="auto">
          <a:xfrm>
            <a:off x="1763688" y="2204864"/>
            <a:ext cx="5793060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748347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RATING KECOCOKAN DARI SETIAP ALTERNATIF PADA SETIAP KRITERIA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077" t="29858" r="26410" b="33219"/>
          <a:stretch/>
        </p:blipFill>
        <p:spPr bwMode="auto">
          <a:xfrm>
            <a:off x="1043608" y="1844824"/>
            <a:ext cx="6984776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784569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PREFERENSI UNTUK MASING-MASING KRITERIA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pl-PL" dirty="0"/>
              <a:t>W = (2, 4, 3, 4)</a:t>
            </a:r>
            <a:endParaRPr lang="en-US" dirty="0"/>
          </a:p>
          <a:p>
            <a:r>
              <a:rPr lang="pl-PL" dirty="0"/>
              <a:t>∑W =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9744" t="28034" r="52051" b="49858"/>
          <a:stretch/>
        </p:blipFill>
        <p:spPr bwMode="auto">
          <a:xfrm>
            <a:off x="2339752" y="2963490"/>
            <a:ext cx="5040560" cy="3129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141917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MENGHITUNG VEKTOR S (DIMANA ∑</a:t>
            </a:r>
            <a:r>
              <a:rPr lang="en-US" b="1" dirty="0" err="1"/>
              <a:t>Wj</a:t>
            </a:r>
            <a:r>
              <a:rPr lang="en-US" b="1" dirty="0"/>
              <a:t> =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719" t="29401" r="37179" b="35726"/>
          <a:stretch/>
        </p:blipFill>
        <p:spPr bwMode="auto">
          <a:xfrm>
            <a:off x="1115616" y="1772816"/>
            <a:ext cx="712879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136533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 err="1"/>
              <a:t>Nilai</a:t>
            </a:r>
            <a:r>
              <a:rPr lang="en-US" b="1" dirty="0"/>
              <a:t> vector v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perangkingan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9102" t="36467" r="56283" b="31624"/>
          <a:stretch/>
        </p:blipFill>
        <p:spPr bwMode="auto">
          <a:xfrm>
            <a:off x="827584" y="1772816"/>
            <a:ext cx="2672791" cy="3282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49401" t="36389" r="36536" b="44009"/>
          <a:stretch/>
        </p:blipFill>
        <p:spPr bwMode="auto">
          <a:xfrm>
            <a:off x="4644008" y="1772816"/>
            <a:ext cx="2808312" cy="205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7391830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 err="1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perangkingan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V1 = 0,16.</a:t>
            </a:r>
          </a:p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A1 </a:t>
            </a:r>
            <a:r>
              <a:rPr lang="en-US" dirty="0" err="1"/>
              <a:t>sepeda</a:t>
            </a:r>
            <a:r>
              <a:rPr lang="en-US" dirty="0"/>
              <a:t> motor Shooter CW FV 110 LE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terpilih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terbaik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4833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dirty="0"/>
              <a:t>METODE </a:t>
            </a:r>
            <a:r>
              <a:rPr lang="id-ID" b="1" dirty="0"/>
              <a:t>WEIGHTED PRODUCT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WP (Weighted Product)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multi-</a:t>
            </a:r>
            <a:r>
              <a:rPr lang="en-US" sz="2800" dirty="0" err="1"/>
              <a:t>kriteria</a:t>
            </a:r>
            <a:r>
              <a:rPr lang="en-US" sz="2800" dirty="0"/>
              <a:t> yang popular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multi </a:t>
            </a:r>
            <a:r>
              <a:rPr lang="en-US" sz="2800" dirty="0" err="1"/>
              <a:t>kriteria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WP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berhingga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alternatif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yang </a:t>
            </a:r>
            <a:r>
              <a:rPr lang="en-US" sz="2800" dirty="0" err="1"/>
              <a:t>dijelaskan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kriteria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Metode</a:t>
            </a:r>
            <a:r>
              <a:rPr lang="en-US" sz="2800" dirty="0"/>
              <a:t> WP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perkalian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menghubungkan</a:t>
            </a:r>
            <a:r>
              <a:rPr lang="en-US" sz="2800" dirty="0"/>
              <a:t> rating </a:t>
            </a:r>
            <a:r>
              <a:rPr lang="en-US" sz="2800" dirty="0" err="1"/>
              <a:t>atribut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dipangkatkan</a:t>
            </a:r>
            <a:r>
              <a:rPr lang="en-US" sz="2800" dirty="0"/>
              <a:t> </a:t>
            </a:r>
            <a:r>
              <a:rPr lang="en-US" sz="2800" dirty="0" err="1"/>
              <a:t>terlebih</a:t>
            </a:r>
            <a:r>
              <a:rPr lang="en-US" sz="2800" dirty="0"/>
              <a:t> </a:t>
            </a:r>
            <a:r>
              <a:rPr lang="en-US" sz="2800" dirty="0" err="1"/>
              <a:t>dahulu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bobot</a:t>
            </a:r>
            <a:r>
              <a:rPr lang="en-US" sz="2800" dirty="0"/>
              <a:t> </a:t>
            </a:r>
            <a:r>
              <a:rPr lang="en-US" sz="2800" dirty="0" err="1"/>
              <a:t>atribut</a:t>
            </a:r>
            <a:r>
              <a:rPr lang="en-US" sz="2800" dirty="0"/>
              <a:t> yang </a:t>
            </a:r>
            <a:r>
              <a:rPr lang="en-US" sz="2800" dirty="0" err="1"/>
              <a:t>bersangkutan</a:t>
            </a:r>
            <a:r>
              <a:rPr lang="en-US" sz="2800" dirty="0"/>
              <a:t>. Proses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</a:t>
            </a:r>
            <a:r>
              <a:rPr lang="en-US" sz="2800" dirty="0" err="1"/>
              <a:t>normalisasi</a:t>
            </a:r>
            <a:r>
              <a:rPr lang="en-US" sz="2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5607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356C-A65A-3CA8-A29C-924E3801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Langkah-Langkah </a:t>
            </a:r>
            <a:r>
              <a:rPr lang="en-US" dirty="0" err="1"/>
              <a:t>Metode</a:t>
            </a:r>
            <a:r>
              <a:rPr lang="en-US" dirty="0"/>
              <a:t> 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B43D-3BD5-441A-BCE2-0AFB0F59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(</a:t>
            </a:r>
            <a:r>
              <a:rPr lang="en-US" dirty="0" err="1"/>
              <a:t>atribut</a:t>
            </a:r>
            <a:r>
              <a:rPr lang="en-US" dirty="0"/>
              <a:t>)  dan </a:t>
            </a:r>
            <a:r>
              <a:rPr lang="en-US" dirty="0" err="1"/>
              <a:t>alternatif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rating </a:t>
            </a:r>
            <a:r>
              <a:rPr lang="en-US" dirty="0" err="1"/>
              <a:t>kecocokan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masing-masing </a:t>
            </a:r>
            <a:r>
              <a:rPr lang="en-US" dirty="0" err="1"/>
              <a:t>kriteria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normalisasi</a:t>
            </a:r>
            <a:r>
              <a:rPr lang="en-US" dirty="0"/>
              <a:t> </a:t>
            </a:r>
            <a:r>
              <a:rPr lang="en-US" dirty="0" err="1"/>
              <a:t>bobot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S</a:t>
            </a:r>
          </a:p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vaktor</a:t>
            </a:r>
            <a:r>
              <a:rPr lang="en-US" dirty="0"/>
              <a:t> V</a:t>
            </a:r>
          </a:p>
          <a:p>
            <a:pPr marL="514350" indent="-514350"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rangking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6A43-8D19-D432-7868-F040FD99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8295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PEMBOBOTAN WP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Dihitung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kepentingan</a:t>
            </a:r>
            <a:r>
              <a:rPr lang="en-US" b="1" dirty="0"/>
              <a:t>, </a:t>
            </a:r>
            <a:r>
              <a:rPr lang="en-US" b="1" dirty="0" err="1"/>
              <a:t>yaitu</a:t>
            </a:r>
            <a:r>
              <a:rPr lang="en-US" b="1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Penting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5798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Proses </a:t>
            </a:r>
            <a:r>
              <a:rPr lang="en-US" b="1" dirty="0" err="1"/>
              <a:t>normalisasi</a:t>
            </a:r>
            <a:r>
              <a:rPr lang="en-US" b="1" dirty="0"/>
              <a:t> </a:t>
            </a:r>
            <a:r>
              <a:rPr lang="en-US" b="1" dirty="0" err="1"/>
              <a:t>bobot</a:t>
            </a:r>
            <a:r>
              <a:rPr lang="en-US" b="1" dirty="0"/>
              <a:t> </a:t>
            </a:r>
            <a:r>
              <a:rPr lang="en-US" b="1" dirty="0" err="1"/>
              <a:t>kriteria</a:t>
            </a:r>
            <a:r>
              <a:rPr lang="en-US" b="1" dirty="0"/>
              <a:t> (w) ∑W =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077" t="20969" r="55641" b="65584"/>
          <a:stretch/>
        </p:blipFill>
        <p:spPr bwMode="auto">
          <a:xfrm>
            <a:off x="1118746" y="2204864"/>
            <a:ext cx="2880320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28334" t="35099" r="40641" b="51909"/>
          <a:stretch/>
        </p:blipFill>
        <p:spPr bwMode="auto">
          <a:xfrm>
            <a:off x="3995936" y="4118818"/>
            <a:ext cx="3816424" cy="1326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29384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Preferensi relative dari setiap alternatif (V), diberikan: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8077" t="26894" r="61282" b="62166"/>
          <a:stretch/>
        </p:blipFill>
        <p:spPr bwMode="auto">
          <a:xfrm>
            <a:off x="1115616" y="1844824"/>
            <a:ext cx="1946026" cy="112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38333" t="27351" r="28590" b="44387"/>
          <a:stretch/>
        </p:blipFill>
        <p:spPr bwMode="auto">
          <a:xfrm>
            <a:off x="3779912" y="2492896"/>
            <a:ext cx="4295348" cy="2200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396" y="5438026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∑</a:t>
            </a:r>
            <a:r>
              <a:rPr lang="en-US" dirty="0" err="1"/>
              <a:t>Wj</a:t>
            </a:r>
            <a:r>
              <a:rPr lang="en-US" dirty="0"/>
              <a:t> = 1</a:t>
            </a:r>
          </a:p>
          <a:p>
            <a:r>
              <a:rPr lang="en-US" dirty="0" err="1"/>
              <a:t>Wj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50963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 </a:t>
            </a:r>
            <a:r>
              <a:rPr lang="it-IT" b="1" dirty="0"/>
              <a:t>Preferensi relative dari setiap alternatif (V), diberikan: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846" t="41551" r="29744" b="30484"/>
          <a:stretch/>
        </p:blipFill>
        <p:spPr bwMode="auto">
          <a:xfrm>
            <a:off x="539552" y="2924944"/>
            <a:ext cx="799288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5EEB1-05D6-E285-70DE-8F9F7765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76" y="1680692"/>
            <a:ext cx="5832648" cy="12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8981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8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 </a:t>
            </a:r>
            <a:r>
              <a:rPr lang="en-US" dirty="0" err="1"/>
              <a:t>berikut</a:t>
            </a:r>
            <a:r>
              <a:rPr lang="en-US" dirty="0"/>
              <a:t>, </a:t>
            </a:r>
            <a:r>
              <a:rPr lang="en-US" dirty="0" err="1"/>
              <a:t>manakah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 </a:t>
            </a:r>
            <a:r>
              <a:rPr lang="en-US" dirty="0" err="1"/>
              <a:t>terbaik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?</a:t>
            </a:r>
          </a:p>
          <a:p>
            <a:pPr lvl="1"/>
            <a:r>
              <a:rPr lang="en-US" sz="2400" dirty="0"/>
              <a:t>A1 = Shooter CW FV 110 LE</a:t>
            </a:r>
          </a:p>
          <a:p>
            <a:pPr lvl="1"/>
            <a:r>
              <a:rPr lang="en-US" sz="2400" dirty="0"/>
              <a:t>A2 = Shogun </a:t>
            </a:r>
            <a:r>
              <a:rPr lang="en-US" sz="2400" dirty="0" err="1"/>
              <a:t>Axelo</a:t>
            </a:r>
            <a:r>
              <a:rPr lang="en-US" sz="2400" dirty="0"/>
              <a:t> R FL 125 RCM</a:t>
            </a:r>
          </a:p>
          <a:p>
            <a:pPr lvl="1"/>
            <a:r>
              <a:rPr lang="en-US" sz="2400" dirty="0"/>
              <a:t>A3 = Smash Titan CW FW 110 EEZ</a:t>
            </a:r>
          </a:p>
          <a:p>
            <a:pPr lvl="1"/>
            <a:r>
              <a:rPr lang="en-US" sz="2400" dirty="0"/>
              <a:t>A4 = Shooter </a:t>
            </a:r>
            <a:r>
              <a:rPr lang="en-US" sz="2400" dirty="0" err="1"/>
              <a:t>Cakram</a:t>
            </a:r>
            <a:r>
              <a:rPr lang="en-US" sz="2400" dirty="0"/>
              <a:t> FV 110 LB</a:t>
            </a:r>
          </a:p>
          <a:p>
            <a:pPr lvl="1"/>
            <a:r>
              <a:rPr lang="en-US" sz="2400" dirty="0"/>
              <a:t>A5 = Shooter </a:t>
            </a:r>
            <a:r>
              <a:rPr lang="en-US" sz="2400" dirty="0" err="1"/>
              <a:t>Tromol</a:t>
            </a:r>
            <a:r>
              <a:rPr lang="en-US" sz="2400" dirty="0"/>
              <a:t> FV 110 LAZ</a:t>
            </a:r>
          </a:p>
          <a:p>
            <a:pPr lvl="1"/>
            <a:r>
              <a:rPr lang="en-US" sz="2400" dirty="0"/>
              <a:t>A6 = Smash Titan </a:t>
            </a:r>
            <a:r>
              <a:rPr lang="en-US" sz="2400" dirty="0" err="1"/>
              <a:t>Cakram</a:t>
            </a:r>
            <a:r>
              <a:rPr lang="en-US" sz="2400" dirty="0"/>
              <a:t> FW 110</a:t>
            </a:r>
          </a:p>
          <a:p>
            <a:pPr lvl="1"/>
            <a:r>
              <a:rPr lang="en-US" sz="2400" dirty="0"/>
              <a:t>A7 = Smash Titan CW FW 110 SCD</a:t>
            </a:r>
          </a:p>
          <a:p>
            <a:pPr lvl="1"/>
            <a:r>
              <a:rPr lang="en-US" sz="2400" dirty="0"/>
              <a:t>A8 = Shogun </a:t>
            </a:r>
            <a:r>
              <a:rPr lang="en-US" sz="2400" dirty="0" err="1"/>
              <a:t>Axelo</a:t>
            </a:r>
            <a:r>
              <a:rPr lang="en-US" sz="2400" dirty="0"/>
              <a:t> S FL 125 RCD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0350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367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Kode MK/SKS : /3</vt:lpstr>
      <vt:lpstr>METODE WEIGHTED PRODUCT</vt:lpstr>
      <vt:lpstr>DEFINISI</vt:lpstr>
      <vt:lpstr>Langkah-Langkah Metode WP</vt:lpstr>
      <vt:lpstr>PEMBOBOTAN WP </vt:lpstr>
      <vt:lpstr>Proses normalisasi bobot kriteria (w) ∑W = 1</vt:lpstr>
      <vt:lpstr>Preferensi relative dari setiap alternatif (V), diberikan:</vt:lpstr>
      <vt:lpstr> Preferensi relative dari setiap alternatif (V), diberikan:</vt:lpstr>
      <vt:lpstr>Studi kasus</vt:lpstr>
      <vt:lpstr> KRITERIA DAN TINGKAT KEPENTINGAN</vt:lpstr>
      <vt:lpstr>RATING KECOCOKAN DARI SETIAP ALTERNATIF PADA SETIAP KRITERIA</vt:lpstr>
      <vt:lpstr>PREFERENSI UNTUK MASING-MASING KRITERIA</vt:lpstr>
      <vt:lpstr> MENGHITUNG VEKTOR S (DIMANA ∑Wj = 1)</vt:lpstr>
      <vt:lpstr> Nilai vector v yang digunakan untuk perangkingan</vt:lpstr>
      <vt:lpstr> Kesimpulan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sri lestari</cp:lastModifiedBy>
  <cp:revision>306</cp:revision>
  <dcterms:created xsi:type="dcterms:W3CDTF">2010-04-18T12:06:30Z</dcterms:created>
  <dcterms:modified xsi:type="dcterms:W3CDTF">2023-12-15T16:58:33Z</dcterms:modified>
</cp:coreProperties>
</file>