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9" r:id="rId3"/>
    <p:sldId id="343" r:id="rId4"/>
    <p:sldId id="303" r:id="rId5"/>
    <p:sldId id="308" r:id="rId6"/>
    <p:sldId id="344" r:id="rId7"/>
    <p:sldId id="345" r:id="rId8"/>
    <p:sldId id="338" r:id="rId9"/>
    <p:sldId id="329" r:id="rId10"/>
    <p:sldId id="339" r:id="rId11"/>
    <p:sldId id="340" r:id="rId12"/>
    <p:sldId id="341" r:id="rId13"/>
    <p:sldId id="342" r:id="rId14"/>
    <p:sldId id="337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291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0C1D70-A3BC-4931-AB1E-C7BA1D19FE5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C17E0FDB-FB8C-4CA6-9F68-3737065465B1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i="1" dirty="0">
              <a:solidFill>
                <a:schemeClr val="tx1"/>
              </a:solidFill>
            </a:rPr>
            <a:t>Joint Venture</a:t>
          </a:r>
          <a:endParaRPr lang="en-ID" sz="2800" dirty="0"/>
        </a:p>
      </dgm:t>
    </dgm:pt>
    <dgm:pt modelId="{50ECDEB3-A949-4C4B-887F-DE957359A76F}" type="parTrans" cxnId="{8ABE8FC6-82FE-42E4-BC06-1F7347D4FA70}">
      <dgm:prSet/>
      <dgm:spPr/>
      <dgm:t>
        <a:bodyPr/>
        <a:lstStyle/>
        <a:p>
          <a:endParaRPr lang="en-ID"/>
        </a:p>
      </dgm:t>
    </dgm:pt>
    <dgm:pt modelId="{CA09CAAA-6A88-45A6-8491-072ED125BBA1}" type="sibTrans" cxnId="{8ABE8FC6-82FE-42E4-BC06-1F7347D4FA70}">
      <dgm:prSet/>
      <dgm:spPr/>
      <dgm:t>
        <a:bodyPr/>
        <a:lstStyle/>
        <a:p>
          <a:endParaRPr lang="en-ID"/>
        </a:p>
      </dgm:t>
    </dgm:pt>
    <dgm:pt modelId="{DEEE6AEF-AD27-42D2-8B5A-D551691EDF7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ID" sz="2400" i="1" dirty="0">
              <a:solidFill>
                <a:schemeClr val="tx1"/>
              </a:solidFill>
            </a:rPr>
            <a:t>Limited Partnership </a:t>
          </a:r>
          <a:endParaRPr lang="en-ID" sz="2400" dirty="0"/>
        </a:p>
      </dgm:t>
    </dgm:pt>
    <dgm:pt modelId="{2501527A-A011-4F81-A4CA-F6A22D4133A3}" type="parTrans" cxnId="{B0D38435-601B-4790-B1C9-CC4DD447801A}">
      <dgm:prSet/>
      <dgm:spPr/>
      <dgm:t>
        <a:bodyPr/>
        <a:lstStyle/>
        <a:p>
          <a:endParaRPr lang="en-ID"/>
        </a:p>
      </dgm:t>
    </dgm:pt>
    <dgm:pt modelId="{5C8B37D9-770E-4CF7-A49A-2DB91F1C6E11}" type="sibTrans" cxnId="{B0D38435-601B-4790-B1C9-CC4DD447801A}">
      <dgm:prSet/>
      <dgm:spPr/>
      <dgm:t>
        <a:bodyPr/>
        <a:lstStyle/>
        <a:p>
          <a:endParaRPr lang="en-ID"/>
        </a:p>
      </dgm:t>
    </dgm:pt>
    <dgm:pt modelId="{23B0D886-07A0-43B1-9BBD-FD77B1CA7CED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ID" sz="2400" i="1" dirty="0">
              <a:solidFill>
                <a:schemeClr val="tx1"/>
              </a:solidFill>
            </a:rPr>
            <a:t>Limited Partnership Association</a:t>
          </a:r>
          <a:r>
            <a:rPr lang="en-ID" sz="2400" dirty="0">
              <a:solidFill>
                <a:schemeClr val="tx1"/>
              </a:solidFill>
            </a:rPr>
            <a:t> </a:t>
          </a:r>
          <a:endParaRPr lang="en-ID" sz="2400" dirty="0"/>
        </a:p>
      </dgm:t>
    </dgm:pt>
    <dgm:pt modelId="{AE00E624-8A35-40A3-BB67-D68A0ABB7A23}" type="parTrans" cxnId="{1690CB52-ED65-437E-B01F-BEAFEF4AF006}">
      <dgm:prSet/>
      <dgm:spPr/>
      <dgm:t>
        <a:bodyPr/>
        <a:lstStyle/>
        <a:p>
          <a:endParaRPr lang="en-ID"/>
        </a:p>
      </dgm:t>
    </dgm:pt>
    <dgm:pt modelId="{5D54823B-A080-4161-B48F-DBC14DCEB610}" type="sibTrans" cxnId="{1690CB52-ED65-437E-B01F-BEAFEF4AF006}">
      <dgm:prSet/>
      <dgm:spPr/>
      <dgm:t>
        <a:bodyPr/>
        <a:lstStyle/>
        <a:p>
          <a:endParaRPr lang="en-ID"/>
        </a:p>
      </dgm:t>
    </dgm:pt>
    <dgm:pt modelId="{D7BA45AC-6471-422F-A53B-703146CD6BEA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2400" i="1" dirty="0">
              <a:solidFill>
                <a:schemeClr val="tx1"/>
              </a:solidFill>
            </a:rPr>
            <a:t>Joint Stock Company </a:t>
          </a:r>
          <a:endParaRPr lang="en-ID" sz="2400" dirty="0"/>
        </a:p>
      </dgm:t>
    </dgm:pt>
    <dgm:pt modelId="{B7A4F3FA-662E-4F46-81F9-A15A52267E74}" type="parTrans" cxnId="{6B4DD56C-FB4A-445F-9639-DCE686B2039C}">
      <dgm:prSet/>
      <dgm:spPr/>
      <dgm:t>
        <a:bodyPr/>
        <a:lstStyle/>
        <a:p>
          <a:endParaRPr lang="en-ID"/>
        </a:p>
      </dgm:t>
    </dgm:pt>
    <dgm:pt modelId="{07451943-FBB2-47E9-A72B-838E7A2BB29F}" type="sibTrans" cxnId="{6B4DD56C-FB4A-445F-9639-DCE686B2039C}">
      <dgm:prSet/>
      <dgm:spPr/>
      <dgm:t>
        <a:bodyPr/>
        <a:lstStyle/>
        <a:p>
          <a:endParaRPr lang="en-ID"/>
        </a:p>
      </dgm:t>
    </dgm:pt>
    <dgm:pt modelId="{4B2F0844-F323-4924-B05E-18D360AA110F}" type="pres">
      <dgm:prSet presAssocID="{DF0C1D70-A3BC-4931-AB1E-C7BA1D19FE5F}" presName="diagram" presStyleCnt="0">
        <dgm:presLayoutVars>
          <dgm:dir/>
          <dgm:resizeHandles val="exact"/>
        </dgm:presLayoutVars>
      </dgm:prSet>
      <dgm:spPr/>
    </dgm:pt>
    <dgm:pt modelId="{B9A20ED9-5D1E-4C55-A289-9C50053000F0}" type="pres">
      <dgm:prSet presAssocID="{C17E0FDB-FB8C-4CA6-9F68-3737065465B1}" presName="node" presStyleLbl="node1" presStyleIdx="0" presStyleCnt="4">
        <dgm:presLayoutVars>
          <dgm:bulletEnabled val="1"/>
        </dgm:presLayoutVars>
      </dgm:prSet>
      <dgm:spPr/>
    </dgm:pt>
    <dgm:pt modelId="{0961EF88-DBA3-44F4-9598-705711887033}" type="pres">
      <dgm:prSet presAssocID="{CA09CAAA-6A88-45A6-8491-072ED125BBA1}" presName="sibTrans" presStyleCnt="0"/>
      <dgm:spPr/>
    </dgm:pt>
    <dgm:pt modelId="{B7691102-EB31-4DB3-85C5-7720EE8D97D9}" type="pres">
      <dgm:prSet presAssocID="{DEEE6AEF-AD27-42D2-8B5A-D551691EDF73}" presName="node" presStyleLbl="node1" presStyleIdx="1" presStyleCnt="4">
        <dgm:presLayoutVars>
          <dgm:bulletEnabled val="1"/>
        </dgm:presLayoutVars>
      </dgm:prSet>
      <dgm:spPr/>
    </dgm:pt>
    <dgm:pt modelId="{940B64F3-CD14-4FF9-A2B9-059EA489C1CC}" type="pres">
      <dgm:prSet presAssocID="{5C8B37D9-770E-4CF7-A49A-2DB91F1C6E11}" presName="sibTrans" presStyleCnt="0"/>
      <dgm:spPr/>
    </dgm:pt>
    <dgm:pt modelId="{DE11B3CA-A465-4E66-A052-EAC29ABE44FE}" type="pres">
      <dgm:prSet presAssocID="{23B0D886-07A0-43B1-9BBD-FD77B1CA7CED}" presName="node" presStyleLbl="node1" presStyleIdx="2" presStyleCnt="4">
        <dgm:presLayoutVars>
          <dgm:bulletEnabled val="1"/>
        </dgm:presLayoutVars>
      </dgm:prSet>
      <dgm:spPr/>
    </dgm:pt>
    <dgm:pt modelId="{7D7FB39A-0F45-4B91-9A1B-986F64F84302}" type="pres">
      <dgm:prSet presAssocID="{5D54823B-A080-4161-B48F-DBC14DCEB610}" presName="sibTrans" presStyleCnt="0"/>
      <dgm:spPr/>
    </dgm:pt>
    <dgm:pt modelId="{C5F62FDF-8C3C-472C-BCB9-589A9EED477E}" type="pres">
      <dgm:prSet presAssocID="{D7BA45AC-6471-422F-A53B-703146CD6BEA}" presName="node" presStyleLbl="node1" presStyleIdx="3" presStyleCnt="4">
        <dgm:presLayoutVars>
          <dgm:bulletEnabled val="1"/>
        </dgm:presLayoutVars>
      </dgm:prSet>
      <dgm:spPr/>
    </dgm:pt>
  </dgm:ptLst>
  <dgm:cxnLst>
    <dgm:cxn modelId="{E2619000-E16A-4B64-AC85-E347FD505A32}" type="presOf" srcId="{D7BA45AC-6471-422F-A53B-703146CD6BEA}" destId="{C5F62FDF-8C3C-472C-BCB9-589A9EED477E}" srcOrd="0" destOrd="0" presId="urn:microsoft.com/office/officeart/2005/8/layout/default"/>
    <dgm:cxn modelId="{5882C10B-12FF-44E1-8CC6-FFA17FE5E792}" type="presOf" srcId="{23B0D886-07A0-43B1-9BBD-FD77B1CA7CED}" destId="{DE11B3CA-A465-4E66-A052-EAC29ABE44FE}" srcOrd="0" destOrd="0" presId="urn:microsoft.com/office/officeart/2005/8/layout/default"/>
    <dgm:cxn modelId="{E72C4A15-40D1-49DB-AFC6-17DDD0BAA4D3}" type="presOf" srcId="{DEEE6AEF-AD27-42D2-8B5A-D551691EDF73}" destId="{B7691102-EB31-4DB3-85C5-7720EE8D97D9}" srcOrd="0" destOrd="0" presId="urn:microsoft.com/office/officeart/2005/8/layout/default"/>
    <dgm:cxn modelId="{B0D38435-601B-4790-B1C9-CC4DD447801A}" srcId="{DF0C1D70-A3BC-4931-AB1E-C7BA1D19FE5F}" destId="{DEEE6AEF-AD27-42D2-8B5A-D551691EDF73}" srcOrd="1" destOrd="0" parTransId="{2501527A-A011-4F81-A4CA-F6A22D4133A3}" sibTransId="{5C8B37D9-770E-4CF7-A49A-2DB91F1C6E11}"/>
    <dgm:cxn modelId="{07019D5F-BCF2-4696-ACD8-69DEC6185133}" type="presOf" srcId="{DF0C1D70-A3BC-4931-AB1E-C7BA1D19FE5F}" destId="{4B2F0844-F323-4924-B05E-18D360AA110F}" srcOrd="0" destOrd="0" presId="urn:microsoft.com/office/officeart/2005/8/layout/default"/>
    <dgm:cxn modelId="{6B4DD56C-FB4A-445F-9639-DCE686B2039C}" srcId="{DF0C1D70-A3BC-4931-AB1E-C7BA1D19FE5F}" destId="{D7BA45AC-6471-422F-A53B-703146CD6BEA}" srcOrd="3" destOrd="0" parTransId="{B7A4F3FA-662E-4F46-81F9-A15A52267E74}" sibTransId="{07451943-FBB2-47E9-A72B-838E7A2BB29F}"/>
    <dgm:cxn modelId="{1690CB52-ED65-437E-B01F-BEAFEF4AF006}" srcId="{DF0C1D70-A3BC-4931-AB1E-C7BA1D19FE5F}" destId="{23B0D886-07A0-43B1-9BBD-FD77B1CA7CED}" srcOrd="2" destOrd="0" parTransId="{AE00E624-8A35-40A3-BB67-D68A0ABB7A23}" sibTransId="{5D54823B-A080-4161-B48F-DBC14DCEB610}"/>
    <dgm:cxn modelId="{2381F5AF-6396-4D10-A46C-7EDA2A6DD9E1}" type="presOf" srcId="{C17E0FDB-FB8C-4CA6-9F68-3737065465B1}" destId="{B9A20ED9-5D1E-4C55-A289-9C50053000F0}" srcOrd="0" destOrd="0" presId="urn:microsoft.com/office/officeart/2005/8/layout/default"/>
    <dgm:cxn modelId="{8ABE8FC6-82FE-42E4-BC06-1F7347D4FA70}" srcId="{DF0C1D70-A3BC-4931-AB1E-C7BA1D19FE5F}" destId="{C17E0FDB-FB8C-4CA6-9F68-3737065465B1}" srcOrd="0" destOrd="0" parTransId="{50ECDEB3-A949-4C4B-887F-DE957359A76F}" sibTransId="{CA09CAAA-6A88-45A6-8491-072ED125BBA1}"/>
    <dgm:cxn modelId="{87078FDB-E35C-4C13-B156-1AE71540E6E3}" type="presParOf" srcId="{4B2F0844-F323-4924-B05E-18D360AA110F}" destId="{B9A20ED9-5D1E-4C55-A289-9C50053000F0}" srcOrd="0" destOrd="0" presId="urn:microsoft.com/office/officeart/2005/8/layout/default"/>
    <dgm:cxn modelId="{1B089CCA-DF38-4DCB-920A-334681E910AB}" type="presParOf" srcId="{4B2F0844-F323-4924-B05E-18D360AA110F}" destId="{0961EF88-DBA3-44F4-9598-705711887033}" srcOrd="1" destOrd="0" presId="urn:microsoft.com/office/officeart/2005/8/layout/default"/>
    <dgm:cxn modelId="{B6C34538-DCC8-49BE-877F-64F25F00952E}" type="presParOf" srcId="{4B2F0844-F323-4924-B05E-18D360AA110F}" destId="{B7691102-EB31-4DB3-85C5-7720EE8D97D9}" srcOrd="2" destOrd="0" presId="urn:microsoft.com/office/officeart/2005/8/layout/default"/>
    <dgm:cxn modelId="{E35B2BB8-8734-494C-A8D6-1B3B9B17EFC7}" type="presParOf" srcId="{4B2F0844-F323-4924-B05E-18D360AA110F}" destId="{940B64F3-CD14-4FF9-A2B9-059EA489C1CC}" srcOrd="3" destOrd="0" presId="urn:microsoft.com/office/officeart/2005/8/layout/default"/>
    <dgm:cxn modelId="{CA10E4EE-0E14-48E0-88F1-C90401962435}" type="presParOf" srcId="{4B2F0844-F323-4924-B05E-18D360AA110F}" destId="{DE11B3CA-A465-4E66-A052-EAC29ABE44FE}" srcOrd="4" destOrd="0" presId="urn:microsoft.com/office/officeart/2005/8/layout/default"/>
    <dgm:cxn modelId="{FD43E486-2201-4C3C-B455-6B84E6CDF5F3}" type="presParOf" srcId="{4B2F0844-F323-4924-B05E-18D360AA110F}" destId="{7D7FB39A-0F45-4B91-9A1B-986F64F84302}" srcOrd="5" destOrd="0" presId="urn:microsoft.com/office/officeart/2005/8/layout/default"/>
    <dgm:cxn modelId="{59E31612-2D6A-4479-8C35-1D9A50FF0216}" type="presParOf" srcId="{4B2F0844-F323-4924-B05E-18D360AA110F}" destId="{C5F62FDF-8C3C-472C-BCB9-589A9EED477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20ED9-5D1E-4C55-A289-9C50053000F0}">
      <dsp:nvSpPr>
        <dsp:cNvPr id="0" name=""/>
        <dsp:cNvSpPr/>
      </dsp:nvSpPr>
      <dsp:spPr>
        <a:xfrm>
          <a:off x="653" y="151841"/>
          <a:ext cx="2548071" cy="152884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1" kern="1200" dirty="0">
              <a:solidFill>
                <a:schemeClr val="tx1"/>
              </a:solidFill>
            </a:rPr>
            <a:t>Joint Venture</a:t>
          </a:r>
          <a:endParaRPr lang="en-ID" sz="2800" kern="1200" dirty="0"/>
        </a:p>
      </dsp:txBody>
      <dsp:txXfrm>
        <a:off x="653" y="151841"/>
        <a:ext cx="2548071" cy="1528842"/>
      </dsp:txXfrm>
    </dsp:sp>
    <dsp:sp modelId="{B7691102-EB31-4DB3-85C5-7720EE8D97D9}">
      <dsp:nvSpPr>
        <dsp:cNvPr id="0" name=""/>
        <dsp:cNvSpPr/>
      </dsp:nvSpPr>
      <dsp:spPr>
        <a:xfrm>
          <a:off x="2803531" y="151841"/>
          <a:ext cx="2548071" cy="152884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ID" sz="2400" i="1" kern="1200" dirty="0">
              <a:solidFill>
                <a:schemeClr val="tx1"/>
              </a:solidFill>
            </a:rPr>
            <a:t>Limited Partnership </a:t>
          </a:r>
          <a:endParaRPr lang="en-ID" sz="2400" kern="1200" dirty="0"/>
        </a:p>
      </dsp:txBody>
      <dsp:txXfrm>
        <a:off x="2803531" y="151841"/>
        <a:ext cx="2548071" cy="1528842"/>
      </dsp:txXfrm>
    </dsp:sp>
    <dsp:sp modelId="{DE11B3CA-A465-4E66-A052-EAC29ABE44FE}">
      <dsp:nvSpPr>
        <dsp:cNvPr id="0" name=""/>
        <dsp:cNvSpPr/>
      </dsp:nvSpPr>
      <dsp:spPr>
        <a:xfrm>
          <a:off x="653" y="1935491"/>
          <a:ext cx="2548071" cy="152884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ID" sz="2400" i="1" kern="1200" dirty="0">
              <a:solidFill>
                <a:schemeClr val="tx1"/>
              </a:solidFill>
            </a:rPr>
            <a:t>Limited Partnership Association</a:t>
          </a:r>
          <a:r>
            <a:rPr lang="en-ID" sz="2400" kern="1200" dirty="0">
              <a:solidFill>
                <a:schemeClr val="tx1"/>
              </a:solidFill>
            </a:rPr>
            <a:t> </a:t>
          </a:r>
          <a:endParaRPr lang="en-ID" sz="2400" kern="1200" dirty="0"/>
        </a:p>
      </dsp:txBody>
      <dsp:txXfrm>
        <a:off x="653" y="1935491"/>
        <a:ext cx="2548071" cy="1528842"/>
      </dsp:txXfrm>
    </dsp:sp>
    <dsp:sp modelId="{C5F62FDF-8C3C-472C-BCB9-589A9EED477E}">
      <dsp:nvSpPr>
        <dsp:cNvPr id="0" name=""/>
        <dsp:cNvSpPr/>
      </dsp:nvSpPr>
      <dsp:spPr>
        <a:xfrm>
          <a:off x="2803531" y="1935491"/>
          <a:ext cx="2548071" cy="152884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2400" i="1" kern="1200" dirty="0">
              <a:solidFill>
                <a:schemeClr val="tx1"/>
              </a:solidFill>
            </a:rPr>
            <a:t>Joint Stock Company </a:t>
          </a:r>
          <a:endParaRPr lang="en-ID" sz="2400" kern="1200" dirty="0"/>
        </a:p>
      </dsp:txBody>
      <dsp:txXfrm>
        <a:off x="2803531" y="1935491"/>
        <a:ext cx="2548071" cy="1528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8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COMANDITAIRE VENNOTSCHAP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COMANDITAIRE VENNOTSCHAP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</a:p>
          <a:p>
            <a:pPr algn="ctr"/>
            <a:r>
              <a:rPr lang="en-US" sz="3600" b="1" i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COMANDITAIRE VENNOTSCHAP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PERSEROAN KOMANDITER 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D5D6561-FBDD-C221-4530-7E847AD820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1124744"/>
            <a:ext cx="8424936" cy="4248472"/>
          </a:xfrm>
        </p:spPr>
        <p:txBody>
          <a:bodyPr>
            <a:normAutofit fontScale="85000"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i="1" dirty="0">
                <a:solidFill>
                  <a:schemeClr val="tx1"/>
                </a:solidFill>
              </a:rPr>
              <a:t>Joint Venture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mengarah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terbentuknya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badan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sedangkan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perwujudannya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tampak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kerjasama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i="1" dirty="0">
                <a:solidFill>
                  <a:schemeClr val="tx1"/>
                </a:solidFill>
              </a:rPr>
              <a:t>contractual joint venture)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bidang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manajemen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i="1" dirty="0">
                <a:solidFill>
                  <a:schemeClr val="tx1"/>
                </a:solidFill>
              </a:rPr>
              <a:t>management contract</a:t>
            </a:r>
            <a:r>
              <a:rPr lang="en-ID" dirty="0">
                <a:solidFill>
                  <a:schemeClr val="tx1"/>
                </a:solidFill>
              </a:rPr>
              <a:t>), </a:t>
            </a:r>
            <a:r>
              <a:rPr lang="en-ID" dirty="0" err="1">
                <a:solidFill>
                  <a:schemeClr val="tx1"/>
                </a:solidFill>
              </a:rPr>
              <a:t>pemberian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lisensi</a:t>
            </a:r>
            <a:r>
              <a:rPr lang="en-ID" dirty="0">
                <a:solidFill>
                  <a:schemeClr val="tx1"/>
                </a:solidFill>
              </a:rPr>
              <a:t> (license agreement), </a:t>
            </a:r>
            <a:r>
              <a:rPr lang="en-ID" dirty="0" err="1">
                <a:solidFill>
                  <a:schemeClr val="tx1"/>
                </a:solidFill>
              </a:rPr>
              <a:t>bantuan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teknik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keahlian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i="1" dirty="0">
                <a:solidFill>
                  <a:schemeClr val="tx1"/>
                </a:solidFill>
              </a:rPr>
              <a:t>technical assistance and know-how agreement), </a:t>
            </a:r>
            <a:r>
              <a:rPr lang="en-ID" dirty="0">
                <a:solidFill>
                  <a:schemeClr val="tx1"/>
                </a:solidFill>
              </a:rPr>
              <a:t>dan </a:t>
            </a:r>
            <a:r>
              <a:rPr lang="en-ID" dirty="0" err="1">
                <a:solidFill>
                  <a:schemeClr val="tx1"/>
                </a:solidFill>
              </a:rPr>
              <a:t>sebagainya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Merupakan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baru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bersama-sama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didirikan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beberapa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 lain.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Kekuasaan dan hak suara didasarkan pada banyaknya saham yang ditanam.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09048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5A9D03E-3869-F4F0-AE7D-ECBA184FC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640960" cy="437004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i="1" dirty="0">
                <a:solidFill>
                  <a:schemeClr val="tx1"/>
                </a:solidFill>
              </a:rPr>
              <a:t>Limited Partnership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>
                <a:solidFill>
                  <a:schemeClr val="tx1"/>
                </a:solidFill>
              </a:rPr>
              <a:t> Ada </a:t>
            </a:r>
            <a:r>
              <a:rPr lang="en-ID" dirty="0" err="1">
                <a:solidFill>
                  <a:schemeClr val="tx1"/>
                </a:solidFill>
              </a:rPr>
              <a:t>seseorang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tanggungjawabnya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terbatas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umum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jawab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partner </a:t>
            </a:r>
            <a:r>
              <a:rPr lang="en-ID" dirty="0" err="1">
                <a:solidFill>
                  <a:schemeClr val="tx1"/>
                </a:solidFill>
              </a:rPr>
              <a:t>terbatas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modal yang </a:t>
            </a:r>
            <a:r>
              <a:rPr lang="en-ID" dirty="0" err="1">
                <a:solidFill>
                  <a:schemeClr val="tx1"/>
                </a:solidFill>
              </a:rPr>
              <a:t>disetorkan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i="1" dirty="0">
                <a:solidFill>
                  <a:schemeClr val="tx1"/>
                </a:solidFill>
              </a:rPr>
              <a:t>Limited Partnership Association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campuran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partnership dan PT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>
                <a:solidFill>
                  <a:schemeClr val="tx1"/>
                </a:solidFill>
              </a:rPr>
              <a:t>Saham-</a:t>
            </a:r>
            <a:r>
              <a:rPr lang="en-ID" dirty="0" err="1">
                <a:solidFill>
                  <a:schemeClr val="tx1"/>
                </a:solidFill>
              </a:rPr>
              <a:t>saham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dikeluarkan</a:t>
            </a:r>
            <a:r>
              <a:rPr lang="en-ID" dirty="0">
                <a:solidFill>
                  <a:schemeClr val="tx1"/>
                </a:solidFill>
              </a:rPr>
              <a:t>/</a:t>
            </a:r>
            <a:r>
              <a:rPr lang="en-ID" dirty="0" err="1">
                <a:solidFill>
                  <a:schemeClr val="tx1"/>
                </a:solidFill>
              </a:rPr>
              <a:t>diambil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sekutu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diperjualbelikan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38268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8CD12A2-E243-1A61-04D4-FAFDC88C1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35968"/>
            <a:ext cx="8964488" cy="4586064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i="1" dirty="0">
                <a:solidFill>
                  <a:schemeClr val="tx1"/>
                </a:solidFill>
              </a:rPr>
              <a:t>Joint Stock Company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>
                <a:solidFill>
                  <a:schemeClr val="tx1"/>
                </a:solidFill>
              </a:rPr>
              <a:t>Persekutuan </a:t>
            </a:r>
            <a:r>
              <a:rPr lang="en-ID" dirty="0" err="1">
                <a:solidFill>
                  <a:schemeClr val="tx1"/>
                </a:solidFill>
              </a:rPr>
              <a:t>comanditer</a:t>
            </a:r>
            <a:r>
              <a:rPr lang="en-ID" dirty="0">
                <a:solidFill>
                  <a:schemeClr val="tx1"/>
                </a:solidFill>
              </a:rPr>
              <a:t> (CV) yang </a:t>
            </a:r>
            <a:r>
              <a:rPr lang="en-ID" dirty="0" err="1">
                <a:solidFill>
                  <a:schemeClr val="tx1"/>
                </a:solidFill>
              </a:rPr>
              <a:t>mengeluarkan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saham</a:t>
            </a:r>
            <a:r>
              <a:rPr lang="en-ID" dirty="0">
                <a:solidFill>
                  <a:schemeClr val="tx1"/>
                </a:solidFill>
              </a:rPr>
              <a:t> •Saham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bebas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dijual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>
                <a:solidFill>
                  <a:schemeClr val="tx1"/>
                </a:solidFill>
              </a:rPr>
              <a:t>•</a:t>
            </a:r>
            <a:r>
              <a:rPr lang="en-ID" dirty="0" err="1">
                <a:solidFill>
                  <a:schemeClr val="tx1"/>
                </a:solidFill>
              </a:rPr>
              <a:t>Pemegang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saham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bertanggung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jawab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terbatas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78777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E6B9B8B-7356-C2CF-96D0-DF6B4D9A1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8892480" cy="5184576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</a:rPr>
              <a:t>Jenis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Jenis</a:t>
            </a:r>
            <a:r>
              <a:rPr lang="en-US" sz="2400" dirty="0">
                <a:solidFill>
                  <a:schemeClr val="tx1"/>
                </a:solidFill>
              </a:rPr>
              <a:t> Persekutuan </a:t>
            </a:r>
            <a:r>
              <a:rPr lang="en-US" sz="2400" dirty="0" err="1">
                <a:solidFill>
                  <a:schemeClr val="tx1"/>
                </a:solidFill>
              </a:rPr>
              <a:t>Komanditer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Persekutuan </a:t>
            </a:r>
            <a:r>
              <a:rPr lang="en-US" sz="2400" dirty="0" err="1">
                <a:solidFill>
                  <a:schemeClr val="tx1"/>
                </a:solidFill>
              </a:rPr>
              <a:t>Komanditer</a:t>
            </a:r>
            <a:r>
              <a:rPr lang="en-US" sz="2400" dirty="0">
                <a:solidFill>
                  <a:schemeClr val="tx1"/>
                </a:solidFill>
              </a:rPr>
              <a:t> Diam : yang mana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ketiga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belum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mengetahui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pemisahan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sekutu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komanditer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sekutu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komplementer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Persekutuan </a:t>
            </a:r>
            <a:r>
              <a:rPr lang="en-US" sz="2400" dirty="0" err="1">
                <a:solidFill>
                  <a:schemeClr val="tx1"/>
                </a:solidFill>
              </a:rPr>
              <a:t>Komanditer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Terang-Terangan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Persekutuan </a:t>
            </a:r>
            <a:r>
              <a:rPr lang="en-US" sz="2400" dirty="0" err="1">
                <a:solidFill>
                  <a:schemeClr val="tx1"/>
                </a:solidFill>
              </a:rPr>
              <a:t>komanditer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didirikan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pemeliharaan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ada</a:t>
            </a:r>
            <a:r>
              <a:rPr lang="en-US" sz="2400" dirty="0">
                <a:solidFill>
                  <a:schemeClr val="tx1"/>
                </a:solidFill>
              </a:rPr>
              <a:t> pada </a:t>
            </a:r>
            <a:r>
              <a:rPr lang="en-US" sz="2400" dirty="0" err="1">
                <a:solidFill>
                  <a:schemeClr val="tx1"/>
                </a:solidFill>
              </a:rPr>
              <a:t>KUHDagang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intern dan </a:t>
            </a:r>
            <a:r>
              <a:rPr lang="en-US" sz="2400" dirty="0" err="1">
                <a:solidFill>
                  <a:schemeClr val="tx1"/>
                </a:solidFill>
              </a:rPr>
              <a:t>ekstern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Persekutuan </a:t>
            </a:r>
            <a:r>
              <a:rPr lang="en-US" sz="2400" dirty="0" err="1">
                <a:solidFill>
                  <a:schemeClr val="tx1"/>
                </a:solidFill>
              </a:rPr>
              <a:t>Komanditer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Saham : modal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pemasukan</a:t>
            </a:r>
            <a:r>
              <a:rPr lang="en-US" sz="2400" dirty="0">
                <a:solidFill>
                  <a:schemeClr val="tx1"/>
                </a:solidFill>
              </a:rPr>
              <a:t> uang yang </a:t>
            </a:r>
            <a:r>
              <a:rPr lang="en-US" sz="2400" dirty="0" err="1">
                <a:solidFill>
                  <a:schemeClr val="tx1"/>
                </a:solidFill>
              </a:rPr>
              <a:t>menurut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dimasukan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Persekutuan </a:t>
            </a:r>
            <a:r>
              <a:rPr lang="en-US" sz="2400" dirty="0" err="1">
                <a:solidFill>
                  <a:schemeClr val="tx1"/>
                </a:solidFill>
              </a:rPr>
              <a:t>dibagi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beberapa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saham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tertentu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88940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11560" y="803735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PERSEROAN KOMANDITER (CV) = </a:t>
            </a:r>
            <a:r>
              <a:rPr lang="en-US" sz="36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COMANDITAIRE VENNOTSCHAP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E83063-113E-AD96-1783-C717C55E048B}"/>
              </a:ext>
            </a:extLst>
          </p:cNvPr>
          <p:cNvSpPr txBox="1"/>
          <p:nvPr/>
        </p:nvSpPr>
        <p:spPr>
          <a:xfrm>
            <a:off x="302840" y="1918350"/>
            <a:ext cx="764319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dirty="0"/>
              <a:t>CV </a:t>
            </a:r>
            <a:r>
              <a:rPr lang="en-ID" sz="2800" dirty="0" err="1"/>
              <a:t>atau</a:t>
            </a:r>
            <a:r>
              <a:rPr lang="en-ID" sz="2800" dirty="0"/>
              <a:t> Persekutuan </a:t>
            </a:r>
            <a:r>
              <a:rPr lang="en-ID" sz="2800" dirty="0" err="1"/>
              <a:t>komanditer</a:t>
            </a:r>
            <a:r>
              <a:rPr lang="en-ID" sz="2800" dirty="0"/>
              <a:t> </a:t>
            </a:r>
            <a:r>
              <a:rPr lang="en-ID" sz="2800" i="1" dirty="0"/>
              <a:t>(silent partner)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sekutu</a:t>
            </a:r>
            <a:r>
              <a:rPr lang="en-ID" sz="2800" dirty="0"/>
              <a:t> yang </a:t>
            </a:r>
            <a:r>
              <a:rPr lang="en-ID" sz="2800" dirty="0" err="1"/>
              <a:t>hanya</a:t>
            </a:r>
            <a:r>
              <a:rPr lang="en-ID" sz="2800" dirty="0"/>
              <a:t> </a:t>
            </a:r>
            <a:r>
              <a:rPr lang="en-ID" sz="2800" dirty="0" err="1"/>
              <a:t>menyerahkan</a:t>
            </a:r>
            <a:r>
              <a:rPr lang="en-ID" sz="2800" dirty="0"/>
              <a:t> uang, </a:t>
            </a:r>
            <a:r>
              <a:rPr lang="en-ID" sz="2800" dirty="0" err="1"/>
              <a:t>barang</a:t>
            </a:r>
            <a:r>
              <a:rPr lang="en-ID" sz="2800" dirty="0"/>
              <a:t>,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tenaga</a:t>
            </a:r>
            <a:r>
              <a:rPr lang="en-ID" sz="2800" dirty="0"/>
              <a:t> </a:t>
            </a:r>
            <a:r>
              <a:rPr lang="en-ID" sz="2800" dirty="0" err="1"/>
              <a:t>sebagai</a:t>
            </a:r>
            <a:r>
              <a:rPr lang="en-ID" sz="2800" dirty="0"/>
              <a:t> </a:t>
            </a:r>
            <a:r>
              <a:rPr lang="en-ID" sz="2800" dirty="0" err="1"/>
              <a:t>pemasukan</a:t>
            </a:r>
            <a:r>
              <a:rPr lang="en-ID" sz="2800" dirty="0"/>
              <a:t> pada Persekutuan, dan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turut</a:t>
            </a:r>
            <a:r>
              <a:rPr lang="en-ID" sz="2800" dirty="0"/>
              <a:t> </a:t>
            </a:r>
            <a:r>
              <a:rPr lang="en-ID" sz="2800" dirty="0" err="1"/>
              <a:t>campur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pengurusan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penguasaan</a:t>
            </a:r>
            <a:r>
              <a:rPr lang="en-ID" sz="2800" dirty="0"/>
              <a:t> Persekutuan. Dia </a:t>
            </a:r>
            <a:r>
              <a:rPr lang="en-ID" sz="2800" dirty="0" err="1"/>
              <a:t>hanya</a:t>
            </a:r>
            <a:r>
              <a:rPr lang="en-ID" sz="2800" dirty="0"/>
              <a:t> </a:t>
            </a:r>
            <a:r>
              <a:rPr lang="en-ID" sz="2800" dirty="0" err="1"/>
              <a:t>memperoleh</a:t>
            </a:r>
            <a:r>
              <a:rPr lang="en-ID" sz="2800" dirty="0"/>
              <a:t> </a:t>
            </a:r>
            <a:r>
              <a:rPr lang="en-ID" sz="2800" dirty="0" err="1"/>
              <a:t>keuntungan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pemasukannya</a:t>
            </a:r>
            <a:r>
              <a:rPr lang="en-ID" sz="2800" dirty="0"/>
              <a:t> </a:t>
            </a:r>
            <a:r>
              <a:rPr lang="en-ID" sz="2800" dirty="0" err="1"/>
              <a:t>itu</a:t>
            </a:r>
            <a:r>
              <a:rPr lang="en-ID" sz="2800" dirty="0"/>
              <a:t>. </a:t>
            </a:r>
            <a:endParaRPr lang="en-ID" sz="2800" i="1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7F225BD-2288-AC38-B327-462177AC6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4730080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dikaji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Pasal 19- Pasal 21 KUHD yang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firma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jelaslah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Persekutuan </a:t>
            </a:r>
            <a:r>
              <a:rPr lang="en-US" dirty="0" err="1">
                <a:solidFill>
                  <a:schemeClr val="tx1"/>
                </a:solidFill>
              </a:rPr>
              <a:t>komanditer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firma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khusus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Kekhususannya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terletak</a:t>
            </a:r>
            <a:r>
              <a:rPr lang="en-US" dirty="0">
                <a:solidFill>
                  <a:schemeClr val="tx1"/>
                </a:solidFill>
              </a:rPr>
              <a:t> pada </a:t>
            </a:r>
            <a:r>
              <a:rPr lang="en-US" dirty="0" err="1">
                <a:solidFill>
                  <a:schemeClr val="tx1"/>
                </a:solidFill>
              </a:rPr>
              <a:t>eksistensi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sekutu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komanditer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pada </a:t>
            </a:r>
            <a:r>
              <a:rPr lang="en-US" dirty="0" err="1">
                <a:solidFill>
                  <a:schemeClr val="tx1"/>
                </a:solidFill>
              </a:rPr>
              <a:t>firma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Firma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mempunyai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sekutu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firmant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0324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E0CD-B475-9CB3-8DFC-E1400F53371F}"/>
              </a:ext>
            </a:extLst>
          </p:cNvPr>
          <p:cNvSpPr/>
          <p:nvPr/>
        </p:nvSpPr>
        <p:spPr>
          <a:xfrm>
            <a:off x="719572" y="624043"/>
            <a:ext cx="7704855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Keanggotaan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CV </a:t>
            </a:r>
            <a:endParaRPr lang="en-ID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543FF6-B225-96A7-C5DF-88F1BEC04959}"/>
              </a:ext>
            </a:extLst>
          </p:cNvPr>
          <p:cNvSpPr txBox="1"/>
          <p:nvPr/>
        </p:nvSpPr>
        <p:spPr>
          <a:xfrm>
            <a:off x="457200" y="948079"/>
            <a:ext cx="82296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400" dirty="0"/>
          </a:p>
          <a:p>
            <a:r>
              <a:rPr lang="en-ID" sz="2400" dirty="0" err="1"/>
              <a:t>Dalam</a:t>
            </a:r>
            <a:r>
              <a:rPr lang="en-ID" sz="2400" dirty="0"/>
              <a:t> CV </a:t>
            </a:r>
            <a:r>
              <a:rPr lang="en-ID" sz="2400" dirty="0" err="1"/>
              <a:t>terdapat</a:t>
            </a:r>
            <a:r>
              <a:rPr lang="en-ID" sz="2400" dirty="0"/>
              <a:t> </a:t>
            </a:r>
            <a:r>
              <a:rPr lang="en-ID" sz="2400" dirty="0" err="1"/>
              <a:t>anggota</a:t>
            </a:r>
            <a:r>
              <a:rPr lang="en-ID" sz="2400" dirty="0"/>
              <a:t>/</a:t>
            </a:r>
            <a:r>
              <a:rPr lang="en-ID" sz="2400" dirty="0" err="1"/>
              <a:t>sekutu</a:t>
            </a:r>
            <a:r>
              <a:rPr lang="en-ID" sz="2400" dirty="0"/>
              <a:t>/partner </a:t>
            </a:r>
            <a:r>
              <a:rPr lang="en-ID" sz="2400" dirty="0" err="1"/>
              <a:t>yaitu</a:t>
            </a:r>
            <a:r>
              <a:rPr lang="en-ID" sz="2400" dirty="0"/>
              <a:t>: </a:t>
            </a:r>
          </a:p>
          <a:p>
            <a:endParaRPr lang="en-ID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2400" dirty="0" err="1"/>
              <a:t>Sekutu</a:t>
            </a:r>
            <a:r>
              <a:rPr lang="en-ID" sz="2400" dirty="0"/>
              <a:t> </a:t>
            </a:r>
            <a:r>
              <a:rPr lang="en-ID" sz="2400" dirty="0" err="1"/>
              <a:t>pimpinan</a:t>
            </a:r>
            <a:r>
              <a:rPr lang="en-ID" sz="2400" dirty="0"/>
              <a:t> </a:t>
            </a:r>
            <a:r>
              <a:rPr lang="en-ID" sz="2400" i="1" dirty="0"/>
              <a:t>(General Partner</a:t>
            </a:r>
            <a:r>
              <a:rPr lang="en-ID" sz="2400" dirty="0"/>
              <a:t>) : </a:t>
            </a:r>
          </a:p>
          <a:p>
            <a:r>
              <a:rPr lang="en-ID" sz="2400" dirty="0"/>
              <a:t>• </a:t>
            </a:r>
            <a:r>
              <a:rPr lang="en-ID" sz="2400" dirty="0" err="1"/>
              <a:t>Anggota</a:t>
            </a:r>
            <a:r>
              <a:rPr lang="en-ID" sz="2400" dirty="0"/>
              <a:t> yang </a:t>
            </a:r>
            <a:r>
              <a:rPr lang="en-ID" sz="2400" dirty="0" err="1"/>
              <a:t>aktif</a:t>
            </a:r>
            <a:r>
              <a:rPr lang="en-ID" sz="2400" dirty="0"/>
              <a:t> dan duduk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pengurus</a:t>
            </a:r>
            <a:r>
              <a:rPr lang="en-ID" sz="2400" dirty="0"/>
              <a:t> </a:t>
            </a:r>
          </a:p>
          <a:p>
            <a:r>
              <a:rPr lang="en-ID" sz="2400" dirty="0"/>
              <a:t>• Modal yang </a:t>
            </a:r>
            <a:r>
              <a:rPr lang="en-ID" sz="2400" dirty="0" err="1"/>
              <a:t>disetorkan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besar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anggota</a:t>
            </a:r>
            <a:r>
              <a:rPr lang="en-ID" sz="2400" dirty="0"/>
              <a:t> lain •</a:t>
            </a:r>
            <a:r>
              <a:rPr lang="en-ID" sz="2400" dirty="0" err="1"/>
              <a:t>Bertanggung</a:t>
            </a:r>
            <a:r>
              <a:rPr lang="en-ID" sz="2400" dirty="0"/>
              <a:t> </a:t>
            </a:r>
            <a:r>
              <a:rPr lang="en-ID" sz="2400" dirty="0" err="1"/>
              <a:t>jawab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terbatas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utang- utang </a:t>
            </a:r>
            <a:r>
              <a:rPr lang="en-ID" sz="2400" dirty="0" err="1"/>
              <a:t>perusahaan</a:t>
            </a:r>
            <a:r>
              <a:rPr lang="en-ID" sz="2400" dirty="0"/>
              <a:t>. </a:t>
            </a:r>
          </a:p>
          <a:p>
            <a:endParaRPr lang="en-ID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D" sz="2400" dirty="0" err="1"/>
              <a:t>SekutuTerbatas</a:t>
            </a:r>
            <a:r>
              <a:rPr lang="en-ID" sz="2400" dirty="0"/>
              <a:t> (</a:t>
            </a:r>
            <a:r>
              <a:rPr lang="en-ID" sz="2400" i="1" dirty="0"/>
              <a:t>Limiter Partner) :</a:t>
            </a:r>
          </a:p>
          <a:p>
            <a:r>
              <a:rPr lang="en-ID" sz="2400" dirty="0"/>
              <a:t>• </a:t>
            </a:r>
            <a:r>
              <a:rPr lang="en-ID" sz="2400" dirty="0" err="1"/>
              <a:t>Tanggung</a:t>
            </a:r>
            <a:r>
              <a:rPr lang="en-ID" sz="2400" dirty="0"/>
              <a:t> </a:t>
            </a:r>
            <a:r>
              <a:rPr lang="en-ID" sz="2400" dirty="0" err="1"/>
              <a:t>jawab</a:t>
            </a:r>
            <a:r>
              <a:rPr lang="en-ID" sz="2400" dirty="0"/>
              <a:t> </a:t>
            </a:r>
            <a:r>
              <a:rPr lang="en-ID" sz="2400" dirty="0" err="1"/>
              <a:t>terbatas</a:t>
            </a:r>
            <a:r>
              <a:rPr lang="en-ID" sz="2400" dirty="0"/>
              <a:t> = </a:t>
            </a:r>
            <a:r>
              <a:rPr lang="en-ID" sz="2400" dirty="0" err="1"/>
              <a:t>sebesar</a:t>
            </a:r>
            <a:r>
              <a:rPr lang="en-ID" sz="2400" dirty="0"/>
              <a:t> modal yang </a:t>
            </a:r>
            <a:r>
              <a:rPr lang="en-ID" sz="2400" dirty="0" err="1"/>
              <a:t>disetorkan</a:t>
            </a:r>
            <a:r>
              <a:rPr lang="en-ID" sz="2400" dirty="0"/>
              <a:t> </a:t>
            </a:r>
          </a:p>
          <a:p>
            <a:r>
              <a:rPr lang="en-ID" sz="2400" dirty="0"/>
              <a:t>• </a:t>
            </a:r>
            <a:r>
              <a:rPr lang="en-ID" sz="2400" dirty="0" err="1"/>
              <a:t>Terlibat</a:t>
            </a:r>
            <a:r>
              <a:rPr lang="en-ID" sz="2400" dirty="0"/>
              <a:t> </a:t>
            </a:r>
            <a:r>
              <a:rPr lang="en-ID" sz="2400" dirty="0" err="1"/>
              <a:t>aktif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manajemen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24E74-9331-B52F-6CF7-87FDFF67852E}"/>
              </a:ext>
            </a:extLst>
          </p:cNvPr>
          <p:cNvSpPr txBox="1"/>
          <p:nvPr/>
        </p:nvSpPr>
        <p:spPr>
          <a:xfrm>
            <a:off x="395536" y="1124744"/>
            <a:ext cx="8136904" cy="27445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Sekutu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(Silent Partner)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diketahui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CV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Sekutu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Rahasia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Secreet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Partner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Sekutu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diketahui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manejemen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4C44F55-1E8A-023F-3361-088AA200F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496944" cy="4514056"/>
          </a:xfrm>
        </p:spPr>
        <p:txBody>
          <a:bodyPr>
            <a:normAutofit/>
          </a:bodyPr>
          <a:lstStyle/>
          <a:p>
            <a:pPr algn="l" fontAlgn="ctr">
              <a:lnSpc>
                <a:spcPts val="1800"/>
              </a:lnSpc>
              <a:spcAft>
                <a:spcPts val="750"/>
              </a:spcAft>
            </a:pPr>
            <a:r>
              <a:rPr lang="en-ID" dirty="0" err="1">
                <a:solidFill>
                  <a:schemeClr val="tx1"/>
                </a:solidFill>
                <a:latin typeface="Google Sans"/>
              </a:rPr>
              <a:t>Prosedur</a:t>
            </a:r>
            <a:r>
              <a:rPr lang="en-ID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Google Sans"/>
              </a:rPr>
              <a:t>mendirikan</a:t>
            </a:r>
            <a:r>
              <a:rPr lang="en-ID" dirty="0">
                <a:solidFill>
                  <a:schemeClr val="tx1"/>
                </a:solidFill>
                <a:latin typeface="Google Sans"/>
              </a:rPr>
              <a:t> CV </a:t>
            </a:r>
            <a:r>
              <a:rPr lang="en-ID" i="1" dirty="0">
                <a:solidFill>
                  <a:schemeClr val="tx1"/>
                </a:solidFill>
                <a:latin typeface="Google Sans"/>
              </a:rPr>
              <a:t>(Commanditaire </a:t>
            </a:r>
            <a:r>
              <a:rPr lang="en-ID" i="1" dirty="0" err="1">
                <a:solidFill>
                  <a:schemeClr val="tx1"/>
                </a:solidFill>
                <a:latin typeface="Google Sans"/>
              </a:rPr>
              <a:t>Venotchaap</a:t>
            </a:r>
            <a:r>
              <a:rPr lang="en-ID" i="1" dirty="0">
                <a:solidFill>
                  <a:schemeClr val="tx1"/>
                </a:solidFill>
                <a:latin typeface="Google Sans"/>
              </a:rPr>
              <a:t>) </a:t>
            </a:r>
            <a:r>
              <a:rPr lang="en-ID" dirty="0">
                <a:solidFill>
                  <a:schemeClr val="tx1"/>
                </a:solidFill>
                <a:latin typeface="Google Sans"/>
              </a:rPr>
              <a:t>Indonesia </a:t>
            </a:r>
            <a:r>
              <a:rPr lang="en-ID" dirty="0" err="1">
                <a:solidFill>
                  <a:schemeClr val="tx1"/>
                </a:solidFill>
                <a:latin typeface="Google Sans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Google Sans"/>
              </a:rPr>
              <a:t> : </a:t>
            </a:r>
            <a:endParaRPr lang="en-ID" i="1" dirty="0">
              <a:solidFill>
                <a:schemeClr val="tx1"/>
              </a:solidFill>
              <a:latin typeface="Google Sans"/>
            </a:endParaRPr>
          </a:p>
          <a:p>
            <a:pPr algn="l" fontAlgn="ctr">
              <a:lnSpc>
                <a:spcPts val="1800"/>
              </a:lnSpc>
              <a:spcAft>
                <a:spcPts val="750"/>
              </a:spcAft>
            </a:pPr>
            <a:endParaRPr lang="en-ID" b="0" i="0" dirty="0">
              <a:solidFill>
                <a:schemeClr val="tx1"/>
              </a:solidFill>
              <a:effectLst/>
              <a:latin typeface="Google Sans"/>
            </a:endParaRPr>
          </a:p>
          <a:p>
            <a:pPr algn="l" fontAlgn="ctr">
              <a:lnSpc>
                <a:spcPts val="1650"/>
              </a:lnSpc>
              <a:spcBef>
                <a:spcPts val="7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Mempersiapkan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data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pendirian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CV </a:t>
            </a:r>
          </a:p>
          <a:p>
            <a:pPr algn="l" fontAlgn="ctr">
              <a:lnSpc>
                <a:spcPts val="1650"/>
              </a:lnSpc>
              <a:spcBef>
                <a:spcPts val="7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Membuat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Akta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Pendirian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CV di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Notaris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 </a:t>
            </a:r>
          </a:p>
          <a:p>
            <a:pPr algn="l" fontAlgn="ctr">
              <a:lnSpc>
                <a:spcPts val="1650"/>
              </a:lnSpc>
              <a:spcBef>
                <a:spcPts val="7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Menandatangani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Akta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Pendirian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CV </a:t>
            </a:r>
          </a:p>
          <a:p>
            <a:pPr algn="l" fontAlgn="ctr">
              <a:lnSpc>
                <a:spcPts val="1650"/>
              </a:lnSpc>
              <a:spcBef>
                <a:spcPts val="7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Mengurus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Surat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Keterangan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Terdaftar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(SKT) Pajak </a:t>
            </a:r>
          </a:p>
          <a:p>
            <a:pPr algn="l" fontAlgn="ctr">
              <a:lnSpc>
                <a:spcPts val="1650"/>
              </a:lnSpc>
              <a:spcBef>
                <a:spcPts val="7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Mengurus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Nomor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Pokok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Wajib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Pajak (NPWP) </a:t>
            </a:r>
          </a:p>
          <a:p>
            <a:br>
              <a:rPr lang="en-ID" sz="2400" b="0" i="0" dirty="0">
                <a:solidFill>
                  <a:schemeClr val="tx1"/>
                </a:solidFill>
                <a:effectLst/>
                <a:latin typeface="Google Sans"/>
              </a:rPr>
            </a:b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10405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A2C4561-E664-4ECC-ED22-A07C7F198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820472" cy="5472608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Pembubaran</a:t>
            </a:r>
            <a:r>
              <a:rPr lang="en-US" dirty="0">
                <a:solidFill>
                  <a:schemeClr val="tx1"/>
                </a:solidFill>
              </a:rPr>
              <a:t> Persekutuan </a:t>
            </a:r>
            <a:r>
              <a:rPr lang="en-US" dirty="0" err="1">
                <a:solidFill>
                  <a:schemeClr val="tx1"/>
                </a:solidFill>
              </a:rPr>
              <a:t>komanditer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firma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otentik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dibuat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muka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notaris</a:t>
            </a:r>
            <a:r>
              <a:rPr lang="en-US" dirty="0">
                <a:solidFill>
                  <a:schemeClr val="tx1"/>
                </a:solidFill>
              </a:rPr>
              <a:t>, di </a:t>
            </a:r>
            <a:r>
              <a:rPr lang="en-US" dirty="0" err="1">
                <a:solidFill>
                  <a:schemeClr val="tx1"/>
                </a:solidFill>
              </a:rPr>
              <a:t>daftarkan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Kepaniteraan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Negeri, dan </a:t>
            </a:r>
            <a:r>
              <a:rPr lang="en-US" dirty="0" err="1">
                <a:solidFill>
                  <a:schemeClr val="tx1"/>
                </a:solidFill>
              </a:rPr>
              <a:t>diumumkan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Tambahan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Berita</a:t>
            </a:r>
            <a:r>
              <a:rPr lang="en-US" dirty="0">
                <a:solidFill>
                  <a:schemeClr val="tx1"/>
                </a:solidFill>
              </a:rPr>
              <a:t> Negara.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Adapun salah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dokumen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persyaratan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dilengkapi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algn="l" fontAlgn="ctr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Akta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pembubaran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dibuat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hadapan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notaris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Biro</a:t>
            </a:r>
          </a:p>
          <a:p>
            <a:pPr algn="l" fontAlgn="ctr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 Jasa </a:t>
            </a:r>
            <a:r>
              <a:rPr lang="en-US" dirty="0" err="1">
                <a:solidFill>
                  <a:schemeClr val="tx1"/>
                </a:solidFill>
              </a:rPr>
              <a:t>Perizinan</a:t>
            </a:r>
            <a:r>
              <a:rPr lang="en-US" dirty="0">
                <a:solidFill>
                  <a:schemeClr val="tx1"/>
                </a:solidFill>
              </a:rPr>
              <a:t> Usaha</a:t>
            </a:r>
            <a:endParaRPr lang="en-ID" b="0" i="0" dirty="0">
              <a:solidFill>
                <a:schemeClr val="tx1"/>
              </a:solidFill>
              <a:effectLst/>
              <a:latin typeface="Google Sans"/>
            </a:endParaRPr>
          </a:p>
          <a:p>
            <a:pPr algn="l" fontAlgn="ctr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Putusan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Pengadilan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menyatakan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pembubaran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 </a:t>
            </a:r>
          </a:p>
          <a:p>
            <a:pPr algn="l" fontAlgn="ctr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Dokumen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lain yang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menyatakan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bahwa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CV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telah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bubar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 </a:t>
            </a:r>
          </a:p>
          <a:p>
            <a:pPr algn="l">
              <a:lnSpc>
                <a:spcPts val="165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KTP dan NPWP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Direktur</a:t>
            </a:r>
            <a:r>
              <a:rPr lang="en-ID" b="0" i="0" dirty="0">
                <a:solidFill>
                  <a:schemeClr val="tx1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Google Sans"/>
              </a:rPr>
              <a:t>Komanditer</a:t>
            </a:r>
            <a:endParaRPr lang="en-ID" b="0" i="0" dirty="0">
              <a:solidFill>
                <a:schemeClr val="tx1"/>
              </a:solidFill>
              <a:effectLst/>
              <a:latin typeface="Google Sans"/>
            </a:endParaRP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1789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7AFF5D6-2E33-05BB-8FAF-2B3C42A82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80528" y="404664"/>
            <a:ext cx="9324528" cy="5234136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Keunggulan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Kebukuran</a:t>
            </a:r>
            <a:r>
              <a:rPr lang="en-US" dirty="0">
                <a:solidFill>
                  <a:schemeClr val="tx1"/>
                </a:solidFill>
              </a:rPr>
              <a:t> CV </a:t>
            </a:r>
            <a:endParaRPr lang="en-ID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34802EB-D643-8164-D44D-AC8E1EC222A3}"/>
              </a:ext>
            </a:extLst>
          </p:cNvPr>
          <p:cNvCxnSpPr/>
          <p:nvPr/>
        </p:nvCxnSpPr>
        <p:spPr>
          <a:xfrm flipH="1">
            <a:off x="1910989" y="1241902"/>
            <a:ext cx="2448272" cy="1512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18F640A-1B10-764C-3BCF-821705459BF1}"/>
              </a:ext>
            </a:extLst>
          </p:cNvPr>
          <p:cNvCxnSpPr>
            <a:cxnSpLocks/>
          </p:cNvCxnSpPr>
          <p:nvPr/>
        </p:nvCxnSpPr>
        <p:spPr>
          <a:xfrm>
            <a:off x="4373398" y="1241902"/>
            <a:ext cx="2592288" cy="1366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88BD7559-8402-C138-42A7-DD2B31004940}"/>
              </a:ext>
            </a:extLst>
          </p:cNvPr>
          <p:cNvSpPr/>
          <p:nvPr/>
        </p:nvSpPr>
        <p:spPr>
          <a:xfrm>
            <a:off x="2777" y="3049929"/>
            <a:ext cx="4356484" cy="26991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Keunggulan</a:t>
            </a:r>
            <a:r>
              <a:rPr lang="en-US" dirty="0"/>
              <a:t> CV 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/>
              <a:t>Modal yang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Pendirian</a:t>
            </a:r>
            <a:r>
              <a:rPr lang="en-US" dirty="0"/>
              <a:t> </a:t>
            </a:r>
            <a:r>
              <a:rPr lang="en-US" dirty="0" err="1"/>
              <a:t>mudah</a:t>
            </a:r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usaha</a:t>
            </a:r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ekspansi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manajemennya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 </a:t>
            </a:r>
            <a:endParaRPr lang="en-ID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3B70F1-6B61-2DCD-0FE8-0B992BED5F53}"/>
              </a:ext>
            </a:extLst>
          </p:cNvPr>
          <p:cNvSpPr/>
          <p:nvPr/>
        </p:nvSpPr>
        <p:spPr>
          <a:xfrm>
            <a:off x="101098" y="3068450"/>
            <a:ext cx="4356484" cy="26991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Keunggulan</a:t>
            </a:r>
            <a:r>
              <a:rPr lang="en-US" dirty="0"/>
              <a:t> CV 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/>
              <a:t>Modal yang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Pendirian</a:t>
            </a:r>
            <a:r>
              <a:rPr lang="en-US" dirty="0"/>
              <a:t> </a:t>
            </a:r>
            <a:r>
              <a:rPr lang="en-US" dirty="0" err="1"/>
              <a:t>mudah</a:t>
            </a:r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usaha</a:t>
            </a:r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ekspansi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manajemennya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 </a:t>
            </a:r>
            <a:endParaRPr lang="en-ID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05A101-7B0B-B09B-C0D1-FE288CF525CC}"/>
              </a:ext>
            </a:extLst>
          </p:cNvPr>
          <p:cNvSpPr/>
          <p:nvPr/>
        </p:nvSpPr>
        <p:spPr>
          <a:xfrm>
            <a:off x="4597084" y="3021732"/>
            <a:ext cx="4356484" cy="26991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Keburukan</a:t>
            </a:r>
            <a:r>
              <a:rPr lang="en-US" dirty="0"/>
              <a:t> CV 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/>
              <a:t>Sebagian </a:t>
            </a:r>
            <a:r>
              <a:rPr lang="en-US" dirty="0" err="1"/>
              <a:t>anggota</a:t>
            </a:r>
            <a:r>
              <a:rPr lang="en-US" dirty="0"/>
              <a:t>/</a:t>
            </a:r>
            <a:r>
              <a:rPr lang="en-US" dirty="0" err="1"/>
              <a:t>sekutu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hidupnya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menentu</a:t>
            </a:r>
            <a:r>
              <a:rPr lang="en-US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Sukar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investasinya</a:t>
            </a:r>
            <a:r>
              <a:rPr lang="en-US" dirty="0"/>
              <a:t> (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sekutu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/>
              <a:t>kekuasaan</a:t>
            </a:r>
            <a:r>
              <a:rPr lang="en-US" dirty="0"/>
              <a:t> dan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101202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E2F5109-FE74-EE7A-7732-E0C1AA7C0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20472" cy="545016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A24847-6FC1-6803-045E-45F089D3EFD5}"/>
              </a:ext>
            </a:extLst>
          </p:cNvPr>
          <p:cNvSpPr/>
          <p:nvPr/>
        </p:nvSpPr>
        <p:spPr>
          <a:xfrm>
            <a:off x="303711" y="719696"/>
            <a:ext cx="8280920" cy="474130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2400" i="1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BF200E7-1DAF-D421-BE68-C15F18E156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5731456"/>
              </p:ext>
            </p:extLst>
          </p:nvPr>
        </p:nvGraphicFramePr>
        <p:xfrm>
          <a:off x="1691680" y="1732868"/>
          <a:ext cx="5352256" cy="3616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6CBF299-27E8-945F-5B4C-7C7D7D1A10D3}"/>
              </a:ext>
            </a:extLst>
          </p:cNvPr>
          <p:cNvSpPr/>
          <p:nvPr/>
        </p:nvSpPr>
        <p:spPr>
          <a:xfrm>
            <a:off x="1691680" y="836712"/>
            <a:ext cx="5760640" cy="784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err="1"/>
              <a:t>Bentuk-bentuk</a:t>
            </a:r>
            <a:r>
              <a:rPr lang="en-US" sz="1800" dirty="0"/>
              <a:t> </a:t>
            </a:r>
            <a:r>
              <a:rPr lang="en-US" sz="1800" dirty="0" err="1"/>
              <a:t>khusus</a:t>
            </a:r>
            <a:r>
              <a:rPr lang="en-US" sz="1800" dirty="0"/>
              <a:t> </a:t>
            </a:r>
            <a:r>
              <a:rPr lang="en-US" sz="1800" i="1" dirty="0"/>
              <a:t>partnership</a:t>
            </a:r>
            <a:r>
              <a:rPr lang="en-US" sz="1800" dirty="0"/>
              <a:t> </a:t>
            </a:r>
            <a:r>
              <a:rPr lang="en-ID" sz="1800" dirty="0"/>
              <a:t>(Persekutuan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345910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3722</TotalTime>
  <Words>637</Words>
  <Application>Microsoft Office PowerPoint</Application>
  <PresentationFormat>On-screen Show (4:3)</PresentationFormat>
  <Paragraphs>82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508</cp:revision>
  <cp:lastPrinted>2017-08-29T02:54:51Z</cp:lastPrinted>
  <dcterms:created xsi:type="dcterms:W3CDTF">2010-04-18T12:06:30Z</dcterms:created>
  <dcterms:modified xsi:type="dcterms:W3CDTF">2024-11-04T04:33:40Z</dcterms:modified>
</cp:coreProperties>
</file>