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359" r:id="rId5"/>
    <p:sldId id="461" r:id="rId6"/>
    <p:sldId id="369" r:id="rId7"/>
    <p:sldId id="457" r:id="rId8"/>
    <p:sldId id="462" r:id="rId9"/>
    <p:sldId id="488" r:id="rId10"/>
    <p:sldId id="463" r:id="rId11"/>
    <p:sldId id="466" r:id="rId12"/>
    <p:sldId id="467" r:id="rId13"/>
    <p:sldId id="468" r:id="rId14"/>
    <p:sldId id="469" r:id="rId15"/>
    <p:sldId id="464" r:id="rId16"/>
    <p:sldId id="470" r:id="rId17"/>
    <p:sldId id="471" r:id="rId18"/>
    <p:sldId id="472" r:id="rId19"/>
    <p:sldId id="474" r:id="rId20"/>
    <p:sldId id="475" r:id="rId21"/>
    <p:sldId id="476" r:id="rId22"/>
    <p:sldId id="465" r:id="rId23"/>
    <p:sldId id="477" r:id="rId24"/>
    <p:sldId id="478" r:id="rId25"/>
    <p:sldId id="479" r:id="rId26"/>
    <p:sldId id="480" r:id="rId27"/>
    <p:sldId id="458" r:id="rId28"/>
    <p:sldId id="481" r:id="rId29"/>
    <p:sldId id="482" r:id="rId30"/>
    <p:sldId id="483" r:id="rId31"/>
    <p:sldId id="459" r:id="rId32"/>
    <p:sldId id="484" r:id="rId33"/>
    <p:sldId id="485" r:id="rId34"/>
    <p:sldId id="486" r:id="rId35"/>
    <p:sldId id="487" r:id="rId36"/>
    <p:sldId id="460" r:id="rId37"/>
    <p:sldId id="456" r:id="rId38"/>
  </p:sldIdLst>
  <p:sldSz cx="9144000" cy="5715000" type="screen16x10"/>
  <p:notesSz cx="6858000" cy="9144000"/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1" name="Autor" initials="A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570" autoAdjust="0"/>
  </p:normalViewPr>
  <p:slideViewPr>
    <p:cSldViewPr snapToGrid="0" showGuides="1">
      <p:cViewPr varScale="1">
        <p:scale>
          <a:sx n="125" d="100"/>
          <a:sy n="125" d="100"/>
        </p:scale>
        <p:origin x="620" y="6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16.02.2018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5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9425" y="768350"/>
            <a:ext cx="6138863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4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94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8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517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73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8447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A6F-A024-4C66-9C8B-8520E713256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Types </a:t>
            </a:r>
            <a:r>
              <a:rPr lang="en-US" sz="1400" dirty="0"/>
              <a:t>of Process-Aware Information </a:t>
            </a:r>
            <a:r>
              <a:rPr lang="en-US" sz="1400" dirty="0" smtClean="0"/>
              <a:t>Systems</a:t>
            </a:r>
            <a:endParaRPr lang="en-US" sz="1400" dirty="0"/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Domain-Specific </a:t>
            </a:r>
            <a:r>
              <a:rPr lang="en-US" sz="1400" dirty="0"/>
              <a:t>Process-Aware Information Systems </a:t>
            </a:r>
            <a:endParaRPr lang="en-US" sz="1400" dirty="0" smtClean="0"/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Business </a:t>
            </a:r>
            <a:r>
              <a:rPr lang="en-US" sz="1400" dirty="0"/>
              <a:t>Process Management Systems </a:t>
            </a:r>
            <a:endParaRPr lang="en-US" sz="1400" dirty="0" smtClean="0"/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Architecture </a:t>
            </a:r>
            <a:r>
              <a:rPr lang="en-US" sz="1400" dirty="0"/>
              <a:t>of a </a:t>
            </a:r>
            <a:r>
              <a:rPr lang="en-US" sz="1400" dirty="0" smtClean="0"/>
              <a:t>BPMS</a:t>
            </a:r>
            <a:endParaRPr lang="en-US" sz="1400" dirty="0"/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Case of </a:t>
            </a:r>
            <a:r>
              <a:rPr lang="en-US" sz="1400" dirty="0" smtClean="0"/>
              <a:t>ACNS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Advantages </a:t>
            </a:r>
            <a:r>
              <a:rPr lang="en-US" sz="1400" dirty="0"/>
              <a:t>of Introducing a </a:t>
            </a:r>
            <a:r>
              <a:rPr lang="en-US" sz="1400" dirty="0" smtClean="0"/>
              <a:t>BPMS</a:t>
            </a:r>
            <a:endParaRPr lang="en-US" sz="1400" dirty="0"/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Workload Reduction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Flexible </a:t>
            </a:r>
            <a:r>
              <a:rPr lang="en-US" sz="1400" dirty="0"/>
              <a:t>System </a:t>
            </a:r>
            <a:r>
              <a:rPr lang="en-US" sz="1400" dirty="0" smtClean="0"/>
              <a:t>Integration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Execution Transparency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Rule Enforcement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Challenges </a:t>
            </a:r>
            <a:r>
              <a:rPr lang="en-US" sz="1400" dirty="0"/>
              <a:t>of Introducing a </a:t>
            </a:r>
            <a:r>
              <a:rPr lang="en-US" sz="1400" dirty="0" smtClean="0"/>
              <a:t>BPMS</a:t>
            </a:r>
            <a:endParaRPr lang="en-US" sz="1400" dirty="0"/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Technical Challenges</a:t>
            </a:r>
            <a:endParaRPr lang="en-US" sz="1400" dirty="0"/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Organizational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9: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-Aware Information Systems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Production workflow systems: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prominent type of </a:t>
            </a:r>
            <a:r>
              <a:rPr lang="en-US" dirty="0" smtClean="0"/>
              <a:t>BPMS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Work is routed </a:t>
            </a:r>
            <a:r>
              <a:rPr lang="en-US" dirty="0"/>
              <a:t>strictly on </a:t>
            </a:r>
            <a:r>
              <a:rPr lang="en-US" dirty="0" smtClean="0"/>
              <a:t>basis </a:t>
            </a:r>
            <a:r>
              <a:rPr lang="en-US" dirty="0"/>
              <a:t>of </a:t>
            </a:r>
            <a:r>
              <a:rPr lang="en-US" dirty="0" smtClean="0"/>
              <a:t>process </a:t>
            </a:r>
            <a:r>
              <a:rPr lang="en-US" dirty="0"/>
              <a:t>models. </a:t>
            </a:r>
            <a:endParaRPr lang="en-US" dirty="0" smtClean="0"/>
          </a:p>
          <a:p>
            <a:r>
              <a:rPr lang="en-US" dirty="0" smtClean="0"/>
              <a:t>Operational </a:t>
            </a:r>
            <a:r>
              <a:rPr lang="en-US" dirty="0"/>
              <a:t>data </a:t>
            </a:r>
            <a:r>
              <a:rPr lang="en-US" dirty="0" smtClean="0"/>
              <a:t>typically </a:t>
            </a:r>
            <a:r>
              <a:rPr lang="en-US" dirty="0"/>
              <a:t>handled </a:t>
            </a:r>
            <a:r>
              <a:rPr lang="en-US" dirty="0" smtClean="0"/>
              <a:t>by complementary </a:t>
            </a:r>
            <a:r>
              <a:rPr lang="en-US" dirty="0"/>
              <a:t>DBMS. 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/>
              <a:t>allowed to deviate from </a:t>
            </a:r>
            <a:r>
              <a:rPr lang="en-US" dirty="0" smtClean="0"/>
              <a:t>process logic.</a:t>
            </a:r>
            <a:endParaRPr lang="en-US" dirty="0"/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Administrative</a:t>
            </a:r>
            <a:r>
              <a:rPr lang="en-US" dirty="0"/>
              <a:t> </a:t>
            </a:r>
            <a:r>
              <a:rPr lang="en-US" dirty="0" smtClean="0"/>
              <a:t>BPMSs used </a:t>
            </a:r>
            <a:r>
              <a:rPr lang="en-US" dirty="0"/>
              <a:t>in settings where </a:t>
            </a:r>
            <a:r>
              <a:rPr lang="en-US" dirty="0" smtClean="0"/>
              <a:t>work </a:t>
            </a:r>
            <a:r>
              <a:rPr lang="en-US" dirty="0"/>
              <a:t>is </a:t>
            </a:r>
            <a:r>
              <a:rPr lang="en-US" dirty="0" smtClean="0"/>
              <a:t>performed by </a:t>
            </a:r>
            <a:r>
              <a:rPr lang="en-US" dirty="0"/>
              <a:t>people; 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ransaction </a:t>
            </a:r>
            <a:r>
              <a:rPr lang="en-US" dirty="0"/>
              <a:t>processing BPMSs support </a:t>
            </a:r>
            <a:r>
              <a:rPr lang="en-US" dirty="0" smtClean="0"/>
              <a:t>processes that </a:t>
            </a:r>
            <a:r>
              <a:rPr lang="en-US" dirty="0"/>
              <a:t>are </a:t>
            </a:r>
            <a:r>
              <a:rPr lang="en-US" dirty="0" smtClean="0"/>
              <a:t>automated</a:t>
            </a:r>
            <a:r>
              <a:rPr lang="en-US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AT" dirty="0"/>
              <a:t>Business </a:t>
            </a:r>
            <a:r>
              <a:rPr lang="de-AT" dirty="0" err="1"/>
              <a:t>Process</a:t>
            </a:r>
            <a:r>
              <a:rPr lang="de-AT" dirty="0"/>
              <a:t> Management Systems (</a:t>
            </a:r>
            <a:r>
              <a:rPr lang="de-AT" dirty="0" err="1"/>
              <a:t>cont</a:t>
            </a:r>
            <a:r>
              <a:rPr lang="de-AT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170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Case management systems: </a:t>
            </a:r>
            <a:endParaRPr lang="en-US" b="1" dirty="0" smtClean="0"/>
          </a:p>
          <a:p>
            <a:r>
              <a:rPr lang="en-US" dirty="0" smtClean="0"/>
              <a:t>Also adaptive case </a:t>
            </a:r>
            <a:r>
              <a:rPr lang="en-US" dirty="0"/>
              <a:t>management system (ACM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</a:t>
            </a:r>
            <a:r>
              <a:rPr lang="en-US" dirty="0" smtClean="0"/>
              <a:t>upports </a:t>
            </a:r>
            <a:r>
              <a:rPr lang="en-US" dirty="0"/>
              <a:t>processes that are </a:t>
            </a:r>
            <a:r>
              <a:rPr lang="en-US" dirty="0" smtClean="0"/>
              <a:t>neither tightly </a:t>
            </a:r>
            <a:r>
              <a:rPr lang="en-US" dirty="0"/>
              <a:t>nor completely specified.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ase </a:t>
            </a:r>
            <a:r>
              <a:rPr lang="en-US" dirty="0"/>
              <a:t>management system is </a:t>
            </a:r>
            <a:r>
              <a:rPr lang="en-US" dirty="0" smtClean="0"/>
              <a:t>fully </a:t>
            </a:r>
            <a:r>
              <a:rPr lang="en-US" dirty="0"/>
              <a:t>aware of </a:t>
            </a:r>
            <a:r>
              <a:rPr lang="en-US" dirty="0" smtClean="0"/>
              <a:t>data </a:t>
            </a:r>
            <a:r>
              <a:rPr lang="en-US" dirty="0"/>
              <a:t>belonging to </a:t>
            </a:r>
            <a:r>
              <a:rPr lang="en-US" dirty="0" smtClean="0"/>
              <a:t>case</a:t>
            </a:r>
          </a:p>
          <a:p>
            <a:r>
              <a:rPr lang="en-US" dirty="0" smtClean="0"/>
              <a:t>A</a:t>
            </a:r>
            <a:r>
              <a:rPr lang="en-US" dirty="0" smtClean="0"/>
              <a:t>ble </a:t>
            </a:r>
            <a:r>
              <a:rPr lang="en-US" dirty="0"/>
              <a:t>to </a:t>
            </a:r>
            <a:r>
              <a:rPr lang="en-US" dirty="0" smtClean="0"/>
              <a:t>inform end </a:t>
            </a:r>
            <a:r>
              <a:rPr lang="en-US" dirty="0"/>
              <a:t>users about </a:t>
            </a:r>
            <a:r>
              <a:rPr lang="en-US" dirty="0" smtClean="0"/>
              <a:t>status </a:t>
            </a:r>
            <a:r>
              <a:rPr lang="en-US" dirty="0"/>
              <a:t>and </a:t>
            </a:r>
            <a:r>
              <a:rPr lang="en-US" dirty="0" smtClean="0"/>
              <a:t>history, and steps </a:t>
            </a:r>
            <a:r>
              <a:rPr lang="en-US" dirty="0"/>
              <a:t>to continue with.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157592" cy="903822"/>
          </a:xfrm>
        </p:spPr>
        <p:txBody>
          <a:bodyPr/>
          <a:lstStyle/>
          <a:p>
            <a:r>
              <a:rPr lang="de-AT" dirty="0"/>
              <a:t>Business </a:t>
            </a:r>
            <a:r>
              <a:rPr lang="de-AT" dirty="0" err="1"/>
              <a:t>Process</a:t>
            </a:r>
            <a:r>
              <a:rPr lang="de-AT" dirty="0"/>
              <a:t> Management Systems (</a:t>
            </a:r>
            <a:r>
              <a:rPr lang="de-AT" dirty="0" err="1"/>
              <a:t>cont</a:t>
            </a:r>
            <a:r>
              <a:rPr lang="de-AT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068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312" y="1519816"/>
            <a:ext cx="4821002" cy="350404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Spectrum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Business </a:t>
            </a:r>
            <a:r>
              <a:rPr lang="de-AT" dirty="0" err="1" smtClean="0"/>
              <a:t>Process</a:t>
            </a:r>
            <a:r>
              <a:rPr lang="de-AT" dirty="0" smtClean="0"/>
              <a:t> Management Systems (BPMS)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815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236" y="1679091"/>
            <a:ext cx="4911154" cy="318549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Architecture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BPMS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866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572" y="1344613"/>
            <a:ext cx="4862481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Process</a:t>
            </a:r>
            <a:r>
              <a:rPr lang="de-AT" dirty="0" smtClean="0"/>
              <a:t> Modeling Tool </a:t>
            </a:r>
            <a:r>
              <a:rPr lang="de-AT" dirty="0" err="1" smtClean="0"/>
              <a:t>of</a:t>
            </a:r>
            <a:r>
              <a:rPr lang="de-AT" dirty="0" smtClean="0"/>
              <a:t> Bonita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23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292" y="1344613"/>
            <a:ext cx="6709042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Worklist</a:t>
            </a:r>
            <a:r>
              <a:rPr lang="de-AT" dirty="0" smtClean="0"/>
              <a:t> Handler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Camunda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729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677" y="1354550"/>
            <a:ext cx="7054273" cy="254425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Monitoring Tool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Perceptive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1550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677" y="1354550"/>
            <a:ext cx="7054273" cy="254425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9.2: Monitoring Tool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Perceptive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527292" y="3933591"/>
            <a:ext cx="8099577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NimbusRomNo9L-Regu"/>
              </a:rPr>
              <a:t>The </a:t>
            </a:r>
            <a:r>
              <a:rPr lang="en-US" sz="1600" dirty="0">
                <a:latin typeface="NimbusRomNo9L-Regu"/>
              </a:rPr>
              <a:t>monitoring of user queues provides good transparency of the </a:t>
            </a:r>
            <a:r>
              <a:rPr lang="en-US" sz="1600" dirty="0" smtClean="0">
                <a:latin typeface="NimbusRomNo9L-Regu"/>
              </a:rPr>
              <a:t>current workload </a:t>
            </a:r>
            <a:r>
              <a:rPr lang="en-US" sz="1600" dirty="0">
                <a:latin typeface="NimbusRomNo9L-Regu"/>
              </a:rPr>
              <a:t>of the different process participants. However, any sort of chart </a:t>
            </a:r>
            <a:r>
              <a:rPr lang="en-US" sz="1600" dirty="0" smtClean="0">
                <a:latin typeface="NimbusRomNo9L-Regu"/>
              </a:rPr>
              <a:t>should be </a:t>
            </a:r>
            <a:r>
              <a:rPr lang="en-US" sz="1600" dirty="0">
                <a:latin typeface="NimbusRomNo9L-Regu"/>
              </a:rPr>
              <a:t>carefully reflected upon before decisions are made. Before interpreting the </a:t>
            </a:r>
            <a:r>
              <a:rPr lang="en-US" sz="1600" dirty="0" smtClean="0">
                <a:latin typeface="NimbusRomNo9L-Regu"/>
              </a:rPr>
              <a:t>above chart, answer </a:t>
            </a:r>
            <a:r>
              <a:rPr lang="en-US" sz="1600" dirty="0">
                <a:latin typeface="NimbusRomNo9L-Regu"/>
              </a:rPr>
              <a:t>the following questions.</a:t>
            </a:r>
          </a:p>
          <a:p>
            <a:r>
              <a:rPr lang="en-US" sz="1600" dirty="0">
                <a:latin typeface="NimbusRomNo9L-Regu"/>
              </a:rPr>
              <a:t>1. Which important information is not visible in the chart?</a:t>
            </a:r>
          </a:p>
          <a:p>
            <a:r>
              <a:rPr lang="en-US" sz="1600" dirty="0">
                <a:latin typeface="NimbusRomNo9L-Regu"/>
              </a:rPr>
              <a:t>2. Does the chart allow you to conclude who are good and bad employees?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52101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9.3: </a:t>
            </a:r>
            <a:r>
              <a:rPr lang="de-DE" dirty="0" err="1" smtClean="0"/>
              <a:t>Construction</a:t>
            </a:r>
            <a:r>
              <a:rPr lang="de-DE" dirty="0" smtClean="0"/>
              <a:t> Company </a:t>
            </a:r>
            <a:r>
              <a:rPr lang="de-DE" dirty="0" err="1" smtClean="0"/>
              <a:t>BuildIT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0" y="1344613"/>
            <a:ext cx="5139266" cy="3854450"/>
          </a:xfrm>
        </p:spPr>
      </p:pic>
      <p:sp>
        <p:nvSpPr>
          <p:cNvPr id="9" name="Textfeld 8"/>
          <p:cNvSpPr txBox="1"/>
          <p:nvPr/>
        </p:nvSpPr>
        <p:spPr>
          <a:xfrm>
            <a:off x="1773936" y="5203825"/>
            <a:ext cx="513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Construction</a:t>
            </a:r>
            <a:r>
              <a:rPr lang="de-DE" sz="1000" dirty="0" smtClean="0"/>
              <a:t> </a:t>
            </a:r>
            <a:r>
              <a:rPr lang="de-DE" sz="1000" dirty="0" err="1" smtClean="0"/>
              <a:t>Sight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</a:t>
            </a:r>
            <a:br>
              <a:rPr lang="de-DE" sz="1000" dirty="0" smtClean="0"/>
            </a:br>
            <a:r>
              <a:rPr lang="de-DE" sz="1000" dirty="0" smtClean="0"/>
              <a:t>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766473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Recall </a:t>
            </a:r>
            <a:r>
              <a:rPr lang="en-US" dirty="0" err="1"/>
              <a:t>BuildIT’s</a:t>
            </a:r>
            <a:r>
              <a:rPr lang="en-US" dirty="0"/>
              <a:t> business process for </a:t>
            </a:r>
            <a:r>
              <a:rPr lang="en-US" dirty="0" smtClean="0"/>
              <a:t>renting equipment </a:t>
            </a:r>
            <a:r>
              <a:rPr lang="en-US" dirty="0"/>
              <a:t>from Chapter 1. Let us suppose it is supported by a BPMS. </a:t>
            </a:r>
            <a:endParaRPr lang="en-US" dirty="0" smtClean="0"/>
          </a:p>
          <a:p>
            <a:pPr lvl="1"/>
            <a:r>
              <a:rPr lang="en-US" dirty="0" smtClean="0"/>
              <a:t>The execution engine </a:t>
            </a:r>
            <a:r>
              <a:rPr lang="en-US" dirty="0"/>
              <a:t>can track that for orders #1,220 and #1,230 site engineers have already </a:t>
            </a:r>
            <a:r>
              <a:rPr lang="en-US" dirty="0" smtClean="0"/>
              <a:t>filled out </a:t>
            </a:r>
            <a:r>
              <a:rPr lang="en-US" dirty="0"/>
              <a:t>the equipment rental requests. </a:t>
            </a:r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basis of a process model of the </a:t>
            </a:r>
            <a:r>
              <a:rPr lang="en-US" dirty="0" smtClean="0"/>
              <a:t>renting equipment </a:t>
            </a:r>
            <a:r>
              <a:rPr lang="en-US" dirty="0"/>
              <a:t>process, the execution engine can detect that for both of these cases </a:t>
            </a:r>
            <a:r>
              <a:rPr lang="en-US" dirty="0" smtClean="0"/>
              <a:t>the proper </a:t>
            </a:r>
            <a:r>
              <a:rPr lang="en-US" dirty="0"/>
              <a:t>piece of equipment must be determined.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needs to be done by any </a:t>
            </a:r>
            <a:r>
              <a:rPr lang="en-US" dirty="0" smtClean="0"/>
              <a:t>of the </a:t>
            </a:r>
            <a:r>
              <a:rPr lang="en-US" dirty="0"/>
              <a:t>clerks at the depot. </a:t>
            </a:r>
            <a:r>
              <a:rPr lang="en-US" dirty="0" smtClean="0"/>
              <a:t>Therefore</a:t>
            </a:r>
            <a:r>
              <a:rPr lang="en-US" dirty="0"/>
              <a:t>, the BPMS passes on the request to all </a:t>
            </a:r>
            <a:r>
              <a:rPr lang="en-US" dirty="0" smtClean="0"/>
              <a:t>worklist handlers </a:t>
            </a:r>
            <a:r>
              <a:rPr lang="en-US" dirty="0"/>
              <a:t>of all clerks for further processing.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order #1,240, on the other hand, </a:t>
            </a:r>
            <a:r>
              <a:rPr lang="en-US" dirty="0" smtClean="0"/>
              <a:t>the equipment </a:t>
            </a:r>
            <a:r>
              <a:rPr lang="en-US" dirty="0"/>
              <a:t>rental request is not available yet. So, the BPMS engine will not pass </a:t>
            </a:r>
            <a:r>
              <a:rPr lang="en-US" dirty="0" smtClean="0"/>
              <a:t>on a </a:t>
            </a:r>
            <a:r>
              <a:rPr lang="en-US" dirty="0"/>
              <a:t>similar request for this order yet. </a:t>
            </a:r>
            <a:endParaRPr lang="en-US" dirty="0" smtClean="0"/>
          </a:p>
          <a:p>
            <a:pPr lvl="1"/>
            <a:r>
              <a:rPr lang="en-US" dirty="0" smtClean="0"/>
              <a:t>Instead</a:t>
            </a:r>
            <a:r>
              <a:rPr lang="en-US" dirty="0"/>
              <a:t>, it will await the completion of this </a:t>
            </a:r>
            <a:r>
              <a:rPr lang="en-US" dirty="0" smtClean="0"/>
              <a:t>work item.</a:t>
            </a:r>
          </a:p>
          <a:p>
            <a:r>
              <a:rPr lang="en-US" dirty="0"/>
              <a:t>In which state is the process after all the actions of the rental </a:t>
            </a:r>
            <a:r>
              <a:rPr lang="en-US" dirty="0" smtClean="0"/>
              <a:t>process of </a:t>
            </a:r>
            <a:r>
              <a:rPr lang="en-US" dirty="0" err="1"/>
              <a:t>BuildIT</a:t>
            </a:r>
            <a:r>
              <a:rPr lang="en-US" dirty="0"/>
              <a:t> have been performed as described above? </a:t>
            </a: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/>
              <a:t>work items can </a:t>
            </a:r>
            <a:r>
              <a:rPr lang="en-US" dirty="0" smtClean="0"/>
              <a:t>you identify </a:t>
            </a:r>
            <a:r>
              <a:rPr lang="en-US" dirty="0"/>
              <a:t>that are under control of the BPMS?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sure to identify both the </a:t>
            </a:r>
            <a:r>
              <a:rPr lang="en-US" dirty="0" smtClean="0"/>
              <a:t>case and </a:t>
            </a:r>
            <a:r>
              <a:rPr lang="en-US" dirty="0"/>
              <a:t>the activity for each work item.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9.3: </a:t>
            </a:r>
            <a:r>
              <a:rPr lang="de-AT" dirty="0" err="1" smtClean="0"/>
              <a:t>Renting</a:t>
            </a:r>
            <a:r>
              <a:rPr lang="de-AT" dirty="0" smtClean="0"/>
              <a:t> Equipment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BuildIT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518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2731" y="33069"/>
            <a:ext cx="6842980" cy="8792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Process-Aware Information Systems in the 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4" y="4356406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7053" y="2506672"/>
            <a:ext cx="1329378" cy="1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88" y="3741119"/>
            <a:ext cx="1384214" cy="9782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1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2042160" y="3495040"/>
            <a:ext cx="3114040" cy="1889760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pic>
        <p:nvPicPr>
          <p:cNvPr id="14" name="Inhaltsplatzhalter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8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/>
              <a:t>you imagine that a BPMS can work on the basis of a business </a:t>
            </a:r>
            <a:r>
              <a:rPr lang="en-US" dirty="0" smtClean="0"/>
              <a:t>process model </a:t>
            </a:r>
            <a:r>
              <a:rPr lang="en-US" dirty="0"/>
              <a:t>without any information on the types of resources that are available </a:t>
            </a:r>
            <a:r>
              <a:rPr lang="en-US" dirty="0" smtClean="0"/>
              <a:t>to work </a:t>
            </a:r>
            <a:r>
              <a:rPr lang="en-US" dirty="0"/>
              <a:t>on the tasks? What problems would the BPMS run into when </a:t>
            </a:r>
            <a:r>
              <a:rPr lang="en-US" dirty="0" smtClean="0"/>
              <a:t>executing this </a:t>
            </a:r>
            <a:r>
              <a:rPr lang="en-US" dirty="0"/>
              <a:t>process?</a:t>
            </a:r>
          </a:p>
          <a:p>
            <a:r>
              <a:rPr lang="en-US" dirty="0" smtClean="0"/>
              <a:t>In </a:t>
            </a:r>
            <a:r>
              <a:rPr lang="en-US" dirty="0"/>
              <a:t>what situation will the execution engine generate multiple work items </a:t>
            </a:r>
            <a:r>
              <a:rPr lang="en-US" dirty="0" smtClean="0"/>
              <a:t>after the </a:t>
            </a:r>
            <a:r>
              <a:rPr lang="en-US" dirty="0"/>
              <a:t>completion of a single work item?</a:t>
            </a:r>
          </a:p>
          <a:p>
            <a:r>
              <a:rPr lang="en-US" dirty="0" smtClean="0"/>
              <a:t>Can </a:t>
            </a:r>
            <a:r>
              <a:rPr lang="en-US" dirty="0"/>
              <a:t>you provide examples of external services that may be useful to be </a:t>
            </a:r>
            <a:r>
              <a:rPr lang="en-US" dirty="0" smtClean="0"/>
              <a:t>invoked in </a:t>
            </a:r>
            <a:r>
              <a:rPr lang="en-US" dirty="0"/>
              <a:t>a loan application process?</a:t>
            </a:r>
          </a:p>
          <a:p>
            <a:r>
              <a:rPr lang="en-US" dirty="0" smtClean="0"/>
              <a:t>If </a:t>
            </a:r>
            <a:r>
              <a:rPr lang="en-US" dirty="0"/>
              <a:t>it is important that a BPMS hands out work items to available resources</a:t>
            </a:r>
            <a:r>
              <a:rPr lang="en-US" dirty="0" smtClean="0"/>
              <a:t>, can </a:t>
            </a:r>
            <a:r>
              <a:rPr lang="en-US" dirty="0"/>
              <a:t>you imagine information on resources that is useful to be captured by </a:t>
            </a:r>
            <a:r>
              <a:rPr lang="en-US" dirty="0" smtClean="0"/>
              <a:t>an administration </a:t>
            </a:r>
            <a:r>
              <a:rPr lang="en-US" dirty="0"/>
              <a:t>tool (apart from whether they are ill or on vacation)?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9.4: BPMS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1893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962" y="1345888"/>
            <a:ext cx="4633277" cy="3144673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5191760" y="1344613"/>
            <a:ext cx="3483928" cy="3859212"/>
          </a:xfrm>
        </p:spPr>
        <p:txBody>
          <a:bodyPr/>
          <a:lstStyle/>
          <a:p>
            <a:endParaRPr lang="en-US" dirty="0" smtClean="0"/>
          </a:p>
          <a:p>
            <a:endParaRPr lang="en-US" sz="1200" dirty="0"/>
          </a:p>
          <a:p>
            <a:endParaRPr lang="en-US" sz="800" dirty="0" smtClean="0"/>
          </a:p>
          <a:p>
            <a:r>
              <a:rPr lang="en-US" dirty="0" smtClean="0"/>
              <a:t>Ms</a:t>
            </a:r>
            <a:r>
              <a:rPr lang="en-US" dirty="0"/>
              <a:t>. Senora has been with ACNS for a long time and, for the past years, </a:t>
            </a:r>
            <a:r>
              <a:rPr lang="en-US" dirty="0" smtClean="0"/>
              <a:t>works as </a:t>
            </a:r>
            <a:r>
              <a:rPr lang="en-US" dirty="0"/>
              <a:t>a senior acceptor. </a:t>
            </a:r>
            <a:endParaRPr lang="en-US" dirty="0" smtClean="0"/>
          </a:p>
          <a:p>
            <a:r>
              <a:rPr lang="en-US" dirty="0" smtClean="0"/>
              <a:t>Mr</a:t>
            </a:r>
            <a:r>
              <a:rPr lang="en-US" dirty="0"/>
              <a:t>. </a:t>
            </a:r>
            <a:r>
              <a:rPr lang="en-US" dirty="0" err="1"/>
              <a:t>Regulo</a:t>
            </a:r>
            <a:r>
              <a:rPr lang="en-US" dirty="0"/>
              <a:t> has started his training and works </a:t>
            </a:r>
            <a:r>
              <a:rPr lang="en-US" dirty="0" smtClean="0"/>
              <a:t>as an </a:t>
            </a:r>
            <a:r>
              <a:rPr lang="en-US" dirty="0"/>
              <a:t>regular acceptor.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Claims Handling at ANCS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584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Car damage of € 12,500 claimed by Mr. </a:t>
            </a:r>
            <a:r>
              <a:rPr lang="en-US" b="1" dirty="0" err="1"/>
              <a:t>Bouman</a:t>
            </a:r>
            <a:endParaRPr lang="de-AT" b="1" dirty="0" smtClean="0"/>
          </a:p>
          <a:p>
            <a:r>
              <a:rPr lang="de-AT" dirty="0" smtClean="0"/>
              <a:t>BPMS </a:t>
            </a:r>
            <a:r>
              <a:rPr lang="de-AT" dirty="0" err="1" smtClean="0"/>
              <a:t>forwards</a:t>
            </a:r>
            <a:r>
              <a:rPr lang="de-AT" dirty="0" smtClean="0"/>
              <a:t> </a:t>
            </a:r>
            <a:r>
              <a:rPr lang="de-AT" dirty="0" err="1" smtClean="0"/>
              <a:t>claim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worklist</a:t>
            </a:r>
            <a:r>
              <a:rPr lang="de-AT" dirty="0" smtClean="0"/>
              <a:t> </a:t>
            </a:r>
            <a:r>
              <a:rPr lang="de-AT" dirty="0" err="1" smtClean="0"/>
              <a:t>handler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Ms. </a:t>
            </a:r>
            <a:r>
              <a:rPr lang="de-AT" dirty="0" err="1" smtClean="0"/>
              <a:t>Senora</a:t>
            </a:r>
            <a:r>
              <a:rPr lang="de-AT" dirty="0" smtClean="0"/>
              <a:t>.</a:t>
            </a:r>
          </a:p>
          <a:p>
            <a:r>
              <a:rPr lang="de-AT" dirty="0" smtClean="0"/>
              <a:t>Positive Assessment.</a:t>
            </a:r>
          </a:p>
          <a:p>
            <a:r>
              <a:rPr lang="de-AT" dirty="0" smtClean="0"/>
              <a:t>Work item </a:t>
            </a:r>
            <a:r>
              <a:rPr lang="de-AT" dirty="0" err="1" smtClean="0"/>
              <a:t>appears</a:t>
            </a:r>
            <a:r>
              <a:rPr lang="de-AT" dirty="0" smtClean="0"/>
              <a:t> in </a:t>
            </a:r>
            <a:r>
              <a:rPr lang="de-AT" dirty="0" err="1" smtClean="0"/>
              <a:t>worklist</a:t>
            </a:r>
            <a:r>
              <a:rPr lang="de-AT" dirty="0" smtClean="0"/>
              <a:t> </a:t>
            </a:r>
            <a:r>
              <a:rPr lang="de-AT" dirty="0" err="1" smtClean="0"/>
              <a:t>handler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financial</a:t>
            </a:r>
            <a:r>
              <a:rPr lang="de-AT" dirty="0" smtClean="0"/>
              <a:t> </a:t>
            </a:r>
            <a:r>
              <a:rPr lang="de-AT" dirty="0" err="1" smtClean="0"/>
              <a:t>officer</a:t>
            </a:r>
            <a:r>
              <a:rPr lang="de-AT" dirty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do </a:t>
            </a:r>
            <a:r>
              <a:rPr lang="de-AT" dirty="0" err="1" smtClean="0"/>
              <a:t>payment</a:t>
            </a:r>
            <a:r>
              <a:rPr lang="de-AT" dirty="0" smtClean="0"/>
              <a:t>.</a:t>
            </a:r>
          </a:p>
          <a:p>
            <a:r>
              <a:rPr lang="de-AT" dirty="0" err="1" smtClean="0"/>
              <a:t>Once</a:t>
            </a:r>
            <a:r>
              <a:rPr lang="de-AT" dirty="0" smtClean="0"/>
              <a:t> </a:t>
            </a:r>
            <a:r>
              <a:rPr lang="de-AT" dirty="0" err="1" smtClean="0"/>
              <a:t>done</a:t>
            </a:r>
            <a:r>
              <a:rPr lang="de-AT" dirty="0" smtClean="0"/>
              <a:t>,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completes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A car damage of e 500, as claimed by Mrs. Fillers</a:t>
            </a:r>
            <a:endParaRPr lang="de-AT" b="1" dirty="0"/>
          </a:p>
          <a:p>
            <a:r>
              <a:rPr lang="de-AT" dirty="0" smtClean="0"/>
              <a:t>BPMS </a:t>
            </a:r>
            <a:r>
              <a:rPr lang="de-AT" dirty="0" err="1" smtClean="0"/>
              <a:t>forwards</a:t>
            </a:r>
            <a:r>
              <a:rPr lang="de-AT" dirty="0" smtClean="0"/>
              <a:t> </a:t>
            </a:r>
            <a:r>
              <a:rPr lang="de-AT" dirty="0" err="1" smtClean="0"/>
              <a:t>claim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worklist</a:t>
            </a:r>
            <a:r>
              <a:rPr lang="de-AT" dirty="0" smtClean="0"/>
              <a:t> </a:t>
            </a:r>
            <a:r>
              <a:rPr lang="de-AT" dirty="0" err="1" smtClean="0"/>
              <a:t>handlers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Ms. </a:t>
            </a:r>
            <a:r>
              <a:rPr lang="de-AT" dirty="0" err="1" smtClean="0"/>
              <a:t>Senora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Mr. </a:t>
            </a:r>
            <a:r>
              <a:rPr lang="de-AT" dirty="0" err="1" smtClean="0"/>
              <a:t>Regulo</a:t>
            </a:r>
            <a:r>
              <a:rPr lang="de-AT" dirty="0" smtClean="0"/>
              <a:t>.</a:t>
            </a:r>
          </a:p>
          <a:p>
            <a:r>
              <a:rPr lang="de-AT" dirty="0" smtClean="0"/>
              <a:t>Mr. </a:t>
            </a:r>
            <a:r>
              <a:rPr lang="de-AT" dirty="0" err="1" smtClean="0"/>
              <a:t>Regulo</a:t>
            </a:r>
            <a:r>
              <a:rPr lang="de-AT" dirty="0" smtClean="0"/>
              <a:t> </a:t>
            </a:r>
            <a:r>
              <a:rPr lang="de-AT" dirty="0" err="1" smtClean="0"/>
              <a:t>selects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claim</a:t>
            </a:r>
            <a:r>
              <a:rPr lang="de-AT" dirty="0" smtClean="0"/>
              <a:t>, </a:t>
            </a:r>
            <a:r>
              <a:rPr lang="de-AT" dirty="0" err="1" smtClean="0"/>
              <a:t>which</a:t>
            </a:r>
            <a:r>
              <a:rPr lang="de-AT" dirty="0" smtClean="0"/>
              <a:t> </a:t>
            </a:r>
            <a:r>
              <a:rPr lang="de-AT" dirty="0" err="1" smtClean="0"/>
              <a:t>then</a:t>
            </a:r>
            <a:r>
              <a:rPr lang="de-AT" dirty="0" smtClean="0"/>
              <a:t> </a:t>
            </a:r>
            <a:r>
              <a:rPr lang="de-AT" dirty="0" err="1" smtClean="0"/>
              <a:t>disappears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list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Ms. </a:t>
            </a:r>
            <a:r>
              <a:rPr lang="de-AT" dirty="0" err="1" smtClean="0"/>
              <a:t>Senora</a:t>
            </a:r>
            <a:r>
              <a:rPr lang="de-AT" dirty="0" smtClean="0"/>
              <a:t>.</a:t>
            </a:r>
          </a:p>
          <a:p>
            <a:r>
              <a:rPr lang="de-AT" dirty="0" smtClean="0"/>
              <a:t>Mr. </a:t>
            </a:r>
            <a:r>
              <a:rPr lang="de-AT" dirty="0" err="1" smtClean="0"/>
              <a:t>Regulo</a:t>
            </a:r>
            <a:r>
              <a:rPr lang="de-AT" dirty="0" smtClean="0"/>
              <a:t> </a:t>
            </a:r>
            <a:r>
              <a:rPr lang="de-AT" dirty="0" err="1" smtClean="0"/>
              <a:t>rejects</a:t>
            </a:r>
            <a:r>
              <a:rPr lang="de-AT" dirty="0" smtClean="0"/>
              <a:t>, </a:t>
            </a:r>
            <a:r>
              <a:rPr lang="de-AT" dirty="0" err="1" smtClean="0"/>
              <a:t>case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handed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account</a:t>
            </a:r>
            <a:r>
              <a:rPr lang="de-AT" dirty="0" smtClean="0"/>
              <a:t> </a:t>
            </a:r>
            <a:r>
              <a:rPr lang="de-AT" dirty="0" err="1" smtClean="0"/>
              <a:t>manager</a:t>
            </a:r>
            <a:r>
              <a:rPr lang="de-AT" dirty="0" smtClean="0"/>
              <a:t>.</a:t>
            </a:r>
          </a:p>
          <a:p>
            <a:r>
              <a:rPr lang="de-AT" dirty="0" smtClean="0"/>
              <a:t>Client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informed</a:t>
            </a:r>
            <a:r>
              <a:rPr lang="de-AT" dirty="0" smtClean="0"/>
              <a:t>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50912" cy="903822"/>
          </a:xfrm>
        </p:spPr>
        <p:txBody>
          <a:bodyPr/>
          <a:lstStyle/>
          <a:p>
            <a:r>
              <a:rPr lang="de-AT" dirty="0" err="1" smtClean="0"/>
              <a:t>Two</a:t>
            </a:r>
            <a:r>
              <a:rPr lang="de-AT" dirty="0" smtClean="0"/>
              <a:t>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claims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handled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2273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</a:t>
            </a:r>
            <a:r>
              <a:rPr lang="en-US" dirty="0"/>
              <a:t>the following developments and indicate which </a:t>
            </a:r>
            <a:r>
              <a:rPr lang="en-US" dirty="0" smtClean="0"/>
              <a:t>components of </a:t>
            </a:r>
            <a:r>
              <a:rPr lang="en-US" dirty="0"/>
              <a:t>the BPMS architecture are </a:t>
            </a:r>
            <a:r>
              <a:rPr lang="en-US" dirty="0" smtClean="0"/>
              <a:t>affected: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new decision support system is developed to support acceptors in </a:t>
            </a:r>
            <a:r>
              <a:rPr lang="en-US" dirty="0" smtClean="0"/>
              <a:t>making their </a:t>
            </a:r>
            <a:r>
              <a:rPr lang="en-US" dirty="0"/>
              <a:t>assessment of claims.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Ms</a:t>
            </a:r>
            <a:r>
              <a:rPr lang="en-US" dirty="0"/>
              <a:t>. Senora </a:t>
            </a:r>
            <a:r>
              <a:rPr lang="en-US" dirty="0" smtClean="0"/>
              <a:t>retires.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new distinction between claims becomes relevant: regular acceptors are </a:t>
            </a:r>
            <a:r>
              <a:rPr lang="en-US" dirty="0" smtClean="0"/>
              <a:t>now also </a:t>
            </a:r>
            <a:r>
              <a:rPr lang="en-US" dirty="0"/>
              <a:t>qualified to deal with claims above e 1,000 as long as they worked </a:t>
            </a:r>
            <a:r>
              <a:rPr lang="en-US" dirty="0" smtClean="0"/>
              <a:t>on previous </a:t>
            </a:r>
            <a:r>
              <a:rPr lang="en-US" dirty="0"/>
              <a:t>claims by the same client.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Claims </a:t>
            </a:r>
            <a:r>
              <a:rPr lang="en-US" dirty="0"/>
              <a:t>that are issued on cars which are over 10 years old need to be </a:t>
            </a:r>
            <a:r>
              <a:rPr lang="en-US" dirty="0" smtClean="0"/>
              <a:t>continuously monitored </a:t>
            </a:r>
            <a:r>
              <a:rPr lang="en-US" dirty="0"/>
              <a:t>by management.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9.5: ANCS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6419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Types of Process-Aware Information Systems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Domain-Specific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Process-Aware Information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Business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Management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Architecture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of a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BPMS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Case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ACNS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Advantages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Workload Reduction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Flexible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System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Execution Transparency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Rule Enforcement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Challenges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Technical Challenges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Organizational Challenges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24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9: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-Aware Information Systems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906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smtClean="0"/>
              <a:t>Straight-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processing</a:t>
            </a:r>
            <a:endParaRPr lang="de-AT" dirty="0" smtClean="0"/>
          </a:p>
          <a:p>
            <a:r>
              <a:rPr lang="de-AT" dirty="0" err="1" smtClean="0"/>
              <a:t>Less</a:t>
            </a:r>
            <a:r>
              <a:rPr lang="de-AT" dirty="0" smtClean="0"/>
              <a:t> </a:t>
            </a:r>
            <a:r>
              <a:rPr lang="de-AT" dirty="0" err="1" smtClean="0"/>
              <a:t>coordination</a:t>
            </a:r>
            <a:endParaRPr lang="de-AT" dirty="0" smtClean="0"/>
          </a:p>
          <a:p>
            <a:r>
              <a:rPr lang="de-AT" dirty="0" err="1" smtClean="0"/>
              <a:t>Less</a:t>
            </a:r>
            <a:r>
              <a:rPr lang="de-AT" dirty="0" smtClean="0"/>
              <a:t> </a:t>
            </a:r>
            <a:r>
              <a:rPr lang="de-AT" dirty="0" err="1" smtClean="0"/>
              <a:t>gathering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relevant </a:t>
            </a:r>
            <a:r>
              <a:rPr lang="de-AT" dirty="0" err="1" smtClean="0"/>
              <a:t>information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 smtClean="0"/>
              <a:t>Generic</a:t>
            </a:r>
            <a:r>
              <a:rPr lang="de-AT" dirty="0" smtClean="0"/>
              <a:t> </a:t>
            </a:r>
            <a:r>
              <a:rPr lang="de-AT" dirty="0" err="1" smtClean="0"/>
              <a:t>functionality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layer</a:t>
            </a:r>
            <a:endParaRPr lang="de-AT" dirty="0" smtClean="0"/>
          </a:p>
          <a:p>
            <a:r>
              <a:rPr lang="de-AT" dirty="0" err="1" smtClean="0"/>
              <a:t>Easier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logic</a:t>
            </a:r>
            <a:endParaRPr lang="de-AT" dirty="0" smtClean="0"/>
          </a:p>
          <a:p>
            <a:r>
              <a:rPr lang="de-AT" dirty="0" smtClean="0"/>
              <a:t>Island </a:t>
            </a:r>
            <a:r>
              <a:rPr lang="de-AT" dirty="0" err="1" smtClean="0"/>
              <a:t>automation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AT" dirty="0" err="1">
                <a:latin typeface="Arial" panose="020B0604020202020204" pitchFamily="34" charset="0"/>
              </a:rPr>
              <a:t>Workload</a:t>
            </a:r>
            <a:r>
              <a:rPr lang="de-AT" dirty="0">
                <a:latin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</a:rPr>
              <a:t>Reduction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Introducing a </a:t>
            </a:r>
            <a:r>
              <a:rPr lang="en-US" dirty="0" smtClean="0"/>
              <a:t>BPMS (I)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</a:rPr>
              <a:t>Flexible System Integration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202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err="1" smtClean="0"/>
              <a:t>Transparency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operational </a:t>
            </a:r>
            <a:r>
              <a:rPr lang="de-AT" dirty="0" err="1" smtClean="0"/>
              <a:t>information</a:t>
            </a:r>
            <a:endParaRPr lang="de-AT" dirty="0" smtClean="0"/>
          </a:p>
          <a:p>
            <a:r>
              <a:rPr lang="de-AT" dirty="0" err="1" smtClean="0"/>
              <a:t>Transparency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historic</a:t>
            </a:r>
            <a:r>
              <a:rPr lang="de-AT" dirty="0" smtClean="0"/>
              <a:t> </a:t>
            </a:r>
            <a:r>
              <a:rPr lang="de-AT" dirty="0" err="1" smtClean="0"/>
              <a:t>information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err="1" smtClean="0"/>
              <a:t>Reducing</a:t>
            </a:r>
            <a:r>
              <a:rPr lang="de-AT" dirty="0" smtClean="0"/>
              <a:t> </a:t>
            </a:r>
            <a:r>
              <a:rPr lang="de-AT" dirty="0" err="1" smtClean="0"/>
              <a:t>freedom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executing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endParaRPr lang="de-AT" dirty="0" smtClean="0"/>
          </a:p>
          <a:p>
            <a:r>
              <a:rPr lang="de-AT" dirty="0" err="1" smtClean="0"/>
              <a:t>Enforce</a:t>
            </a:r>
            <a:r>
              <a:rPr lang="de-AT" dirty="0" smtClean="0"/>
              <a:t> </a:t>
            </a:r>
            <a:r>
              <a:rPr lang="de-AT" dirty="0" err="1" smtClean="0"/>
              <a:t>separation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duties</a:t>
            </a:r>
            <a:endParaRPr lang="de-AT" dirty="0" smtClean="0"/>
          </a:p>
          <a:p>
            <a:r>
              <a:rPr lang="de-AT" dirty="0" err="1" smtClean="0"/>
              <a:t>Implement</a:t>
            </a:r>
            <a:r>
              <a:rPr lang="de-AT" dirty="0" smtClean="0"/>
              <a:t> </a:t>
            </a:r>
            <a:r>
              <a:rPr lang="de-AT" dirty="0" err="1" smtClean="0"/>
              <a:t>control</a:t>
            </a:r>
            <a:r>
              <a:rPr lang="de-AT" dirty="0" smtClean="0"/>
              <a:t> </a:t>
            </a:r>
            <a:r>
              <a:rPr lang="de-AT" dirty="0" err="1" smtClean="0"/>
              <a:t>tasks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AT" dirty="0" err="1" smtClean="0">
                <a:latin typeface="Arial" panose="020B0604020202020204" pitchFamily="34" charset="0"/>
              </a:rPr>
              <a:t>Execution</a:t>
            </a:r>
            <a:r>
              <a:rPr lang="de-AT" dirty="0" smtClean="0">
                <a:latin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</a:rPr>
              <a:t>Transparency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Introducing a </a:t>
            </a:r>
            <a:r>
              <a:rPr lang="en-US" dirty="0" smtClean="0"/>
              <a:t>BPMS (II)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de-AT" dirty="0" err="1" smtClean="0">
                <a:latin typeface="Arial" panose="020B0604020202020204" pitchFamily="34" charset="0"/>
              </a:rPr>
              <a:t>Rule</a:t>
            </a:r>
            <a:r>
              <a:rPr lang="de-AT" dirty="0" smtClean="0">
                <a:latin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</a:rPr>
              <a:t>Enforcement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526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which categories would you classify </a:t>
            </a:r>
            <a:r>
              <a:rPr lang="en-US" dirty="0" smtClean="0"/>
              <a:t>incentives to introduce </a:t>
            </a:r>
            <a:r>
              <a:rPr lang="en-US" dirty="0"/>
              <a:t>a </a:t>
            </a:r>
            <a:r>
              <a:rPr lang="en-US" dirty="0" smtClean="0"/>
              <a:t>BPMS?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auditing agency has found out that the written procedures and actual </a:t>
            </a:r>
            <a:r>
              <a:rPr lang="en-US" dirty="0" smtClean="0"/>
              <a:t>execution of </a:t>
            </a:r>
            <a:r>
              <a:rPr lang="en-US" dirty="0"/>
              <a:t>business processes are not aligned. The management of that </a:t>
            </a:r>
            <a:r>
              <a:rPr lang="en-US" dirty="0" smtClean="0"/>
              <a:t>organization wishes </a:t>
            </a:r>
            <a:r>
              <a:rPr lang="en-US" dirty="0"/>
              <a:t>to enforce the written procedures and decides to introduce a BPMS.</a:t>
            </a:r>
          </a:p>
          <a:p>
            <a:r>
              <a:rPr lang="en-US" dirty="0" smtClean="0"/>
              <a:t>The </a:t>
            </a:r>
            <a:r>
              <a:rPr lang="en-US" dirty="0"/>
              <a:t>clients of a company complain that they can only get very shallow </a:t>
            </a:r>
            <a:r>
              <a:rPr lang="en-US" dirty="0" smtClean="0"/>
              <a:t>updates on </a:t>
            </a:r>
            <a:r>
              <a:rPr lang="en-US" dirty="0"/>
              <a:t>the progress of the orders they make. The IT manager of that </a:t>
            </a:r>
            <a:r>
              <a:rPr lang="en-US" dirty="0" smtClean="0"/>
              <a:t>organization looks </a:t>
            </a:r>
            <a:r>
              <a:rPr lang="en-US" dirty="0"/>
              <a:t>into the use of a BPMS to capture and provide status information on </a:t>
            </a:r>
            <a:r>
              <a:rPr lang="en-US" dirty="0" smtClean="0"/>
              <a:t>all these </a:t>
            </a:r>
            <a:r>
              <a:rPr lang="en-US" dirty="0"/>
              <a:t>orders.</a:t>
            </a:r>
          </a:p>
          <a:p>
            <a:r>
              <a:rPr lang="en-US" dirty="0" smtClean="0"/>
              <a:t>An </a:t>
            </a:r>
            <a:r>
              <a:rPr lang="en-US" dirty="0"/>
              <a:t>insurance organization finds out that there is an urgent need to quickly </a:t>
            </a:r>
            <a:r>
              <a:rPr lang="en-US" dirty="0" smtClean="0"/>
              <a:t>adjust their </a:t>
            </a:r>
            <a:r>
              <a:rPr lang="en-US" dirty="0"/>
              <a:t>claims processing to the offerings that its competitors bring to the market</a:t>
            </a:r>
            <a:r>
              <a:rPr lang="en-US" dirty="0" smtClean="0"/>
              <a:t>. Using </a:t>
            </a:r>
            <a:r>
              <a:rPr lang="en-US" dirty="0"/>
              <a:t>a BPMS is considered to address this demand.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9.6: Advantages of BPMS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0784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Types of Process-Aware Information Systems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Domain-Specific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Process-Aware Information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Business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Management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Architecture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of a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BPMS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Case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ACNS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Advantages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Workload Reduction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Flexible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System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Execution Transparency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Rule Enforcement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Challenges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Technical Challenges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Organizational Challenges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28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9: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-Aware Information Systems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970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err="1" smtClean="0"/>
              <a:t>Applications</a:t>
            </a:r>
            <a:r>
              <a:rPr lang="de-AT" dirty="0" smtClean="0"/>
              <a:t> </a:t>
            </a:r>
            <a:r>
              <a:rPr lang="de-AT" dirty="0" err="1" smtClean="0"/>
              <a:t>often</a:t>
            </a:r>
            <a:r>
              <a:rPr lang="de-AT" dirty="0" smtClean="0"/>
              <a:t> not </a:t>
            </a:r>
            <a:r>
              <a:rPr lang="de-AT" dirty="0" err="1" smtClean="0"/>
              <a:t>developed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a </a:t>
            </a:r>
            <a:r>
              <a:rPr lang="de-AT" dirty="0" err="1" smtClean="0"/>
              <a:t>business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perspective</a:t>
            </a:r>
            <a:endParaRPr lang="de-AT" dirty="0" smtClean="0"/>
          </a:p>
          <a:p>
            <a:r>
              <a:rPr lang="de-AT" dirty="0" smtClean="0"/>
              <a:t>Screen </a:t>
            </a:r>
            <a:r>
              <a:rPr lang="de-AT" dirty="0" err="1" smtClean="0"/>
              <a:t>scraping</a:t>
            </a:r>
            <a:r>
              <a:rPr lang="de-AT" dirty="0" smtClean="0"/>
              <a:t> </a:t>
            </a:r>
            <a:r>
              <a:rPr lang="de-AT" dirty="0" err="1" smtClean="0"/>
              <a:t>might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required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integrate</a:t>
            </a:r>
            <a:r>
              <a:rPr lang="de-AT" dirty="0" smtClean="0"/>
              <a:t> </a:t>
            </a:r>
            <a:r>
              <a:rPr lang="de-AT" dirty="0" err="1" smtClean="0"/>
              <a:t>input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output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legacy</a:t>
            </a:r>
            <a:endParaRPr lang="de-AT" dirty="0" smtClean="0"/>
          </a:p>
          <a:p>
            <a:r>
              <a:rPr lang="de-AT" dirty="0" smtClean="0"/>
              <a:t>Batch </a:t>
            </a:r>
            <a:r>
              <a:rPr lang="de-AT" dirty="0" err="1" smtClean="0"/>
              <a:t>processing</a:t>
            </a:r>
            <a:r>
              <a:rPr lang="de-AT" dirty="0" smtClean="0"/>
              <a:t> </a:t>
            </a:r>
            <a:r>
              <a:rPr lang="de-AT" dirty="0" err="1" smtClean="0"/>
              <a:t>systems</a:t>
            </a:r>
            <a:r>
              <a:rPr lang="de-AT" dirty="0" smtClean="0"/>
              <a:t> do not </a:t>
            </a:r>
            <a:r>
              <a:rPr lang="de-AT" dirty="0" err="1" smtClean="0"/>
              <a:t>work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a </a:t>
            </a:r>
            <a:r>
              <a:rPr lang="de-AT" dirty="0" err="1" smtClean="0"/>
              <a:t>case</a:t>
            </a:r>
            <a:r>
              <a:rPr lang="de-AT" dirty="0" smtClean="0"/>
              <a:t> </a:t>
            </a:r>
            <a:r>
              <a:rPr lang="de-AT" dirty="0" err="1" smtClean="0"/>
              <a:t>concept</a:t>
            </a:r>
            <a:endParaRPr lang="de-AT" dirty="0" smtClean="0"/>
          </a:p>
          <a:p>
            <a:r>
              <a:rPr lang="de-AT" dirty="0" smtClean="0"/>
              <a:t>Middleware, Enterprise </a:t>
            </a:r>
            <a:r>
              <a:rPr lang="de-AT" dirty="0" err="1" smtClean="0"/>
              <a:t>Application</a:t>
            </a:r>
            <a:r>
              <a:rPr lang="de-AT" dirty="0" smtClean="0"/>
              <a:t> Integration, Service-</a:t>
            </a:r>
            <a:r>
              <a:rPr lang="de-AT" dirty="0" err="1" smtClean="0"/>
              <a:t>oriented</a:t>
            </a:r>
            <a:r>
              <a:rPr lang="de-AT" dirty="0" smtClean="0"/>
              <a:t> </a:t>
            </a:r>
            <a:r>
              <a:rPr lang="de-AT" dirty="0" err="1" smtClean="0"/>
              <a:t>Architecture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Web Service </a:t>
            </a:r>
            <a:r>
              <a:rPr lang="de-AT" dirty="0" err="1" smtClean="0"/>
              <a:t>solutions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r>
              <a:rPr lang="de-AT" dirty="0" smtClean="0"/>
              <a:t> </a:t>
            </a:r>
            <a:r>
              <a:rPr lang="de-AT" dirty="0" err="1" smtClean="0"/>
              <a:t>integration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715688" y="1935991"/>
            <a:ext cx="4037152" cy="3267834"/>
          </a:xfrm>
        </p:spPr>
        <p:txBody>
          <a:bodyPr/>
          <a:lstStyle/>
          <a:p>
            <a:r>
              <a:rPr lang="de-AT" dirty="0" err="1" smtClean="0"/>
              <a:t>Complexity</a:t>
            </a:r>
            <a:r>
              <a:rPr lang="de-AT" dirty="0" smtClean="0"/>
              <a:t> due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exceptions</a:t>
            </a:r>
            <a:endParaRPr lang="de-AT" dirty="0" smtClean="0"/>
          </a:p>
          <a:p>
            <a:r>
              <a:rPr lang="de-AT" dirty="0" err="1" smtClean="0"/>
              <a:t>Adjust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pace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organizational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endParaRPr lang="de-AT" dirty="0" smtClean="0"/>
          </a:p>
          <a:p>
            <a:r>
              <a:rPr lang="de-AT" dirty="0" smtClean="0"/>
              <a:t>Potential </a:t>
            </a:r>
            <a:r>
              <a:rPr lang="de-AT" dirty="0" err="1" smtClean="0"/>
              <a:t>fears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participants</a:t>
            </a:r>
            <a:endParaRPr lang="de-AT" dirty="0" smtClean="0"/>
          </a:p>
          <a:p>
            <a:r>
              <a:rPr lang="de-AT" dirty="0" smtClean="0"/>
              <a:t>Strong </a:t>
            </a:r>
            <a:r>
              <a:rPr lang="de-AT" dirty="0" err="1" smtClean="0"/>
              <a:t>management</a:t>
            </a:r>
            <a:r>
              <a:rPr lang="de-AT" dirty="0" smtClean="0"/>
              <a:t> </a:t>
            </a:r>
            <a:r>
              <a:rPr lang="de-AT" dirty="0" err="1" smtClean="0"/>
              <a:t>commitment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</a:rPr>
              <a:t>Technical </a:t>
            </a:r>
            <a:r>
              <a:rPr lang="de-AT" dirty="0" err="1" smtClean="0">
                <a:latin typeface="Arial" panose="020B0604020202020204" pitchFamily="34" charset="0"/>
              </a:rPr>
              <a:t>Challenges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</a:t>
            </a:r>
            <a:r>
              <a:rPr lang="en-US" dirty="0"/>
              <a:t>Introducing a </a:t>
            </a:r>
            <a:r>
              <a:rPr lang="en-US" dirty="0" smtClean="0"/>
              <a:t>BPMS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de-AT" dirty="0" err="1" smtClean="0">
                <a:latin typeface="Arial" panose="020B0604020202020204" pitchFamily="34" charset="0"/>
              </a:rPr>
              <a:t>Organizational</a:t>
            </a:r>
            <a:r>
              <a:rPr lang="de-AT" dirty="0" smtClean="0">
                <a:latin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</a:rPr>
              <a:t>Challenges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155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chapter deals with information systems that support process automation.</a:t>
            </a:r>
          </a:p>
          <a:p>
            <a:r>
              <a:rPr lang="en-US" dirty="0" smtClean="0"/>
              <a:t>We explain </a:t>
            </a:r>
            <a:r>
              <a:rPr lang="en-US" dirty="0"/>
              <a:t>what an automated business process is, after which </a:t>
            </a:r>
            <a:r>
              <a:rPr lang="en-US" dirty="0" smtClean="0"/>
              <a:t>we focus </a:t>
            </a:r>
            <a:r>
              <a:rPr lang="en-US" dirty="0"/>
              <a:t>on a specific kind of technology that is </a:t>
            </a:r>
            <a:r>
              <a:rPr lang="en-US" dirty="0" smtClean="0"/>
              <a:t>suitable </a:t>
            </a:r>
            <a:r>
              <a:rPr lang="en-US" dirty="0"/>
              <a:t>to </a:t>
            </a:r>
            <a:r>
              <a:rPr lang="en-US" dirty="0" smtClean="0"/>
              <a:t>achieve process automation:</a:t>
            </a:r>
          </a:p>
          <a:p>
            <a:pPr lvl="1"/>
            <a:r>
              <a:rPr lang="en-US" dirty="0" smtClean="0"/>
              <a:t>Process-Aware </a:t>
            </a:r>
            <a:r>
              <a:rPr lang="en-US" dirty="0"/>
              <a:t>Information Systems (PAISs)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Business Process </a:t>
            </a:r>
            <a:r>
              <a:rPr lang="en-US" dirty="0"/>
              <a:t>Management Systems (BPMSs). </a:t>
            </a:r>
            <a:endParaRPr lang="en-US" dirty="0" smtClean="0"/>
          </a:p>
          <a:p>
            <a:r>
              <a:rPr lang="en-US" dirty="0" smtClean="0"/>
              <a:t>We discuss </a:t>
            </a:r>
            <a:r>
              <a:rPr lang="en-US" dirty="0"/>
              <a:t>some of the </a:t>
            </a:r>
            <a:endParaRPr lang="en-US" dirty="0" smtClean="0"/>
          </a:p>
          <a:p>
            <a:pPr lvl="1"/>
            <a:r>
              <a:rPr lang="en-US" dirty="0" smtClean="0"/>
              <a:t>Advantages and </a:t>
            </a:r>
          </a:p>
          <a:p>
            <a:pPr lvl="1"/>
            <a:r>
              <a:rPr lang="en-US" dirty="0" smtClean="0"/>
              <a:t>Challenges  </a:t>
            </a:r>
          </a:p>
          <a:p>
            <a:pPr marL="266700" lvl="1" indent="0">
              <a:buNone/>
            </a:pPr>
            <a:r>
              <a:rPr lang="en-US" dirty="0" smtClean="0"/>
              <a:t>that </a:t>
            </a:r>
            <a:r>
              <a:rPr lang="en-US" dirty="0"/>
              <a:t>are involved with introducing a BPMS in an organization..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Chapter </a:t>
            </a:r>
            <a:r>
              <a:rPr lang="de-DE" dirty="0" err="1" smtClean="0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3122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err="1" smtClean="0"/>
              <a:t>Novel</a:t>
            </a:r>
            <a:r>
              <a:rPr lang="de-AT" dirty="0" smtClean="0"/>
              <a:t> </a:t>
            </a:r>
            <a:r>
              <a:rPr lang="de-AT" dirty="0" err="1" smtClean="0"/>
              <a:t>class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systems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automate</a:t>
            </a:r>
            <a:r>
              <a:rPr lang="de-AT" dirty="0" smtClean="0"/>
              <a:t>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task</a:t>
            </a:r>
            <a:r>
              <a:rPr lang="de-AT" dirty="0" smtClean="0"/>
              <a:t> on </a:t>
            </a:r>
            <a:r>
              <a:rPr lang="de-AT" dirty="0" err="1" smtClean="0"/>
              <a:t>computers</a:t>
            </a:r>
            <a:endParaRPr lang="de-AT" dirty="0" smtClean="0"/>
          </a:p>
          <a:p>
            <a:r>
              <a:rPr lang="de-AT" dirty="0" smtClean="0"/>
              <a:t>RPA </a:t>
            </a:r>
            <a:r>
              <a:rPr lang="de-AT" dirty="0" err="1" smtClean="0"/>
              <a:t>scripts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developed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recording</a:t>
            </a:r>
            <a:r>
              <a:rPr lang="de-AT" dirty="0" smtClean="0"/>
              <a:t> repetitive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tasks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move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several</a:t>
            </a:r>
            <a:r>
              <a:rPr lang="de-AT" dirty="0" smtClean="0"/>
              <a:t> </a:t>
            </a:r>
            <a:r>
              <a:rPr lang="de-AT" dirty="0" err="1" smtClean="0"/>
              <a:t>computer</a:t>
            </a:r>
            <a:r>
              <a:rPr lang="de-AT" dirty="0" smtClean="0"/>
              <a:t> </a:t>
            </a:r>
            <a:r>
              <a:rPr lang="de-AT" dirty="0" err="1" smtClean="0"/>
              <a:t>screens</a:t>
            </a:r>
            <a:endParaRPr lang="de-AT" dirty="0" smtClean="0"/>
          </a:p>
          <a:p>
            <a:r>
              <a:rPr lang="de-AT" dirty="0" err="1" smtClean="0"/>
              <a:t>Robots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then</a:t>
            </a:r>
            <a:r>
              <a:rPr lang="de-AT" dirty="0" smtClean="0"/>
              <a:t> </a:t>
            </a:r>
            <a:r>
              <a:rPr lang="de-AT" dirty="0" err="1" smtClean="0"/>
              <a:t>work</a:t>
            </a:r>
            <a:r>
              <a:rPr lang="de-AT" dirty="0" smtClean="0"/>
              <a:t> on </a:t>
            </a:r>
            <a:r>
              <a:rPr lang="de-AT" dirty="0" err="1" smtClean="0"/>
              <a:t>task</a:t>
            </a:r>
            <a:r>
              <a:rPr lang="de-AT" dirty="0" smtClean="0"/>
              <a:t> </a:t>
            </a:r>
            <a:r>
              <a:rPr lang="de-AT" dirty="0" err="1" smtClean="0"/>
              <a:t>according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these</a:t>
            </a:r>
            <a:r>
              <a:rPr lang="de-AT" dirty="0" smtClean="0"/>
              <a:t> </a:t>
            </a:r>
            <a:r>
              <a:rPr lang="de-AT" dirty="0" err="1" smtClean="0"/>
              <a:t>scripts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Software </a:t>
            </a:r>
            <a:r>
              <a:rPr lang="de-AT" dirty="0" err="1" smtClean="0"/>
              <a:t>vendors</a:t>
            </a:r>
            <a:r>
              <a:rPr lang="de-AT" dirty="0" smtClean="0"/>
              <a:t> </a:t>
            </a:r>
            <a:r>
              <a:rPr lang="de-AT" dirty="0" err="1" smtClean="0"/>
              <a:t>specialized</a:t>
            </a:r>
            <a:r>
              <a:rPr lang="de-AT" dirty="0" smtClean="0"/>
              <a:t> in RPA </a:t>
            </a:r>
            <a:r>
              <a:rPr lang="de-AT" dirty="0" err="1" smtClean="0"/>
              <a:t>include</a:t>
            </a:r>
            <a:r>
              <a:rPr lang="de-AT" dirty="0" smtClean="0"/>
              <a:t>, </a:t>
            </a:r>
            <a:r>
              <a:rPr lang="de-AT" dirty="0" err="1" smtClean="0"/>
              <a:t>among</a:t>
            </a:r>
            <a:r>
              <a:rPr lang="de-AT" dirty="0" smtClean="0"/>
              <a:t> </a:t>
            </a:r>
            <a:r>
              <a:rPr lang="de-AT" dirty="0" err="1" smtClean="0"/>
              <a:t>others</a:t>
            </a:r>
            <a:r>
              <a:rPr lang="de-AT" dirty="0" smtClean="0"/>
              <a:t>:</a:t>
            </a:r>
          </a:p>
          <a:p>
            <a:r>
              <a:rPr lang="de-AT" dirty="0" smtClean="0"/>
              <a:t>Automation Anywhere</a:t>
            </a:r>
          </a:p>
          <a:p>
            <a:r>
              <a:rPr lang="de-AT" dirty="0" smtClean="0"/>
              <a:t>Blue </a:t>
            </a:r>
            <a:r>
              <a:rPr lang="de-AT" dirty="0" err="1" smtClean="0"/>
              <a:t>Prism</a:t>
            </a:r>
            <a:endParaRPr lang="de-AT" dirty="0" smtClean="0"/>
          </a:p>
          <a:p>
            <a:r>
              <a:rPr lang="de-AT" dirty="0" smtClean="0"/>
              <a:t>PEGA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30</a:t>
            </a:fld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Robotic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r>
              <a:rPr lang="de-AT" dirty="0" smtClean="0"/>
              <a:t> Automation (RPA)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3218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err="1" smtClean="0"/>
              <a:t>Introducing</a:t>
            </a:r>
            <a:r>
              <a:rPr lang="de-AT" dirty="0" smtClean="0"/>
              <a:t> a BPMS </a:t>
            </a:r>
            <a:r>
              <a:rPr lang="de-AT" dirty="0" err="1" smtClean="0"/>
              <a:t>is</a:t>
            </a:r>
            <a:r>
              <a:rPr lang="de-AT" dirty="0" smtClean="0"/>
              <a:t> a larger </a:t>
            </a:r>
            <a:r>
              <a:rPr lang="de-AT" dirty="0" err="1" smtClean="0"/>
              <a:t>transformation</a:t>
            </a:r>
            <a:r>
              <a:rPr lang="de-AT" dirty="0" smtClean="0"/>
              <a:t> initiative, </a:t>
            </a:r>
            <a:r>
              <a:rPr lang="de-AT" dirty="0" err="1" smtClean="0"/>
              <a:t>often</a:t>
            </a:r>
            <a:r>
              <a:rPr lang="de-AT" dirty="0" smtClean="0"/>
              <a:t> </a:t>
            </a:r>
            <a:r>
              <a:rPr lang="de-AT" dirty="0" err="1" smtClean="0"/>
              <a:t>taking</a:t>
            </a:r>
            <a:r>
              <a:rPr lang="de-AT" dirty="0" smtClean="0"/>
              <a:t> </a:t>
            </a:r>
            <a:r>
              <a:rPr lang="de-AT" dirty="0" err="1" smtClean="0"/>
              <a:t>dozens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months</a:t>
            </a:r>
            <a:endParaRPr lang="de-AT" dirty="0" smtClean="0"/>
          </a:p>
          <a:p>
            <a:r>
              <a:rPr lang="de-AT" dirty="0" err="1" smtClean="0"/>
              <a:t>Factors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influence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DICE:</a:t>
            </a:r>
          </a:p>
          <a:p>
            <a:pPr lvl="1"/>
            <a:r>
              <a:rPr lang="de-AT" b="1" i="1" dirty="0" smtClean="0"/>
              <a:t>D</a:t>
            </a:r>
            <a:r>
              <a:rPr lang="de-AT" dirty="0" smtClean="0"/>
              <a:t>uration </a:t>
            </a:r>
            <a:r>
              <a:rPr lang="de-AT" dirty="0" err="1" smtClean="0"/>
              <a:t>of</a:t>
            </a:r>
            <a:r>
              <a:rPr lang="de-AT" dirty="0" smtClean="0"/>
              <a:t> initiative,</a:t>
            </a:r>
          </a:p>
          <a:p>
            <a:pPr lvl="1"/>
            <a:r>
              <a:rPr lang="de-AT" b="1" i="1" dirty="0" err="1" smtClean="0"/>
              <a:t>I</a:t>
            </a:r>
            <a:r>
              <a:rPr lang="de-AT" dirty="0" err="1" smtClean="0"/>
              <a:t>ntegrity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team</a:t>
            </a:r>
            <a:r>
              <a:rPr lang="de-AT" dirty="0" smtClean="0"/>
              <a:t>,</a:t>
            </a:r>
          </a:p>
          <a:p>
            <a:pPr lvl="1"/>
            <a:r>
              <a:rPr lang="de-AT" b="1" i="1" dirty="0" err="1" smtClean="0"/>
              <a:t>C</a:t>
            </a:r>
            <a:r>
              <a:rPr lang="de-AT" dirty="0" err="1" smtClean="0"/>
              <a:t>ommitment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top </a:t>
            </a:r>
            <a:r>
              <a:rPr lang="de-AT" dirty="0" err="1" smtClean="0"/>
              <a:t>management</a:t>
            </a:r>
            <a:r>
              <a:rPr lang="de-AT" dirty="0" smtClean="0"/>
              <a:t>,</a:t>
            </a:r>
          </a:p>
          <a:p>
            <a:pPr lvl="1"/>
            <a:r>
              <a:rPr lang="de-AT" b="1" i="1" dirty="0" err="1" smtClean="0"/>
              <a:t>E</a:t>
            </a:r>
            <a:r>
              <a:rPr lang="de-AT" dirty="0" err="1" smtClean="0"/>
              <a:t>ffort</a:t>
            </a:r>
            <a:r>
              <a:rPr lang="de-AT" dirty="0" smtClean="0"/>
              <a:t> </a:t>
            </a:r>
            <a:r>
              <a:rPr lang="de-AT" dirty="0" err="1" smtClean="0"/>
              <a:t>demanded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employees</a:t>
            </a:r>
            <a:endParaRPr lang="de-AT" dirty="0" smtClean="0"/>
          </a:p>
          <a:p>
            <a:r>
              <a:rPr lang="de-AT" dirty="0" err="1" smtClean="0"/>
              <a:t>Risk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resistence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Potential lack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employees</a:t>
            </a:r>
            <a:endParaRPr lang="de-AT" dirty="0" smtClean="0"/>
          </a:p>
          <a:p>
            <a:pPr lvl="1"/>
            <a:r>
              <a:rPr lang="de-AT" dirty="0" smtClean="0"/>
              <a:t>Hidden </a:t>
            </a:r>
            <a:r>
              <a:rPr lang="de-AT" dirty="0" err="1" smtClean="0"/>
              <a:t>competing</a:t>
            </a:r>
            <a:r>
              <a:rPr lang="de-AT" dirty="0" smtClean="0"/>
              <a:t> </a:t>
            </a:r>
            <a:r>
              <a:rPr lang="de-AT" dirty="0" err="1" smtClean="0"/>
              <a:t>commitment</a:t>
            </a:r>
            <a:endParaRPr lang="de-AT" dirty="0" smtClean="0"/>
          </a:p>
          <a:p>
            <a:r>
              <a:rPr lang="de-AT" dirty="0" err="1" smtClean="0"/>
              <a:t>Matters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caution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/>
              <a:t>Avoid</a:t>
            </a:r>
            <a:r>
              <a:rPr lang="de-AT" dirty="0"/>
              <a:t> </a:t>
            </a:r>
            <a:r>
              <a:rPr lang="de-AT" dirty="0" err="1"/>
              <a:t>premature</a:t>
            </a:r>
            <a:r>
              <a:rPr lang="de-AT" dirty="0"/>
              <a:t> </a:t>
            </a:r>
            <a:r>
              <a:rPr lang="de-AT" dirty="0" err="1"/>
              <a:t>victory</a:t>
            </a:r>
            <a:r>
              <a:rPr lang="de-AT" dirty="0"/>
              <a:t> </a:t>
            </a:r>
            <a:r>
              <a:rPr lang="de-AT" dirty="0" err="1"/>
              <a:t>celebration</a:t>
            </a:r>
            <a:endParaRPr lang="de-AT" dirty="0"/>
          </a:p>
          <a:p>
            <a:pPr lvl="1"/>
            <a:r>
              <a:rPr lang="de-AT" dirty="0" err="1" smtClean="0"/>
              <a:t>Programmatic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fallacy</a:t>
            </a:r>
            <a:endParaRPr lang="de-AT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Change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5777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</a:t>
            </a:r>
            <a:r>
              <a:rPr lang="en-US" dirty="0"/>
              <a:t>the following issues that come up when introducing a </a:t>
            </a:r>
            <a:r>
              <a:rPr lang="en-US" dirty="0" smtClean="0"/>
              <a:t>BPMS in </a:t>
            </a:r>
            <a:r>
              <a:rPr lang="en-US" dirty="0"/>
              <a:t>a hospital to support preoperative care, i.e., the preparation and management of </a:t>
            </a:r>
            <a:r>
              <a:rPr lang="en-US" dirty="0" smtClean="0"/>
              <a:t>a patient </a:t>
            </a:r>
            <a:r>
              <a:rPr lang="en-US" dirty="0"/>
              <a:t>prior to surgery. Classify them as technical or organizational issues.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dirty="0"/>
              <a:t>hearing about the plans to introduce a BPMS, the surgeons flatly reject </a:t>
            </a:r>
            <a:r>
              <a:rPr lang="en-US" dirty="0" smtClean="0"/>
              <a:t>to cooperate </a:t>
            </a:r>
            <a:r>
              <a:rPr lang="en-US" dirty="0"/>
              <a:t>on this endeavor. Their claim is that each patient is an </a:t>
            </a:r>
            <a:r>
              <a:rPr lang="en-US" dirty="0" smtClean="0"/>
              <a:t>individual person </a:t>
            </a:r>
            <a:r>
              <a:rPr lang="en-US" dirty="0"/>
              <a:t>that cannot be trusted to the care of a one-size-fits-all system.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anesthetists in the hospital use a decision support system that monitors </a:t>
            </a:r>
            <a:r>
              <a:rPr lang="en-US" dirty="0" smtClean="0"/>
              <a:t>the proper </a:t>
            </a:r>
            <a:r>
              <a:rPr lang="en-US" dirty="0"/>
              <a:t>dosage of anesthetics to patients. The system is developed as a </a:t>
            </a:r>
            <a:r>
              <a:rPr lang="en-US" dirty="0" smtClean="0"/>
              <a:t>standalone system </a:t>
            </a:r>
            <a:r>
              <a:rPr lang="en-US" dirty="0"/>
              <a:t>that is difficult to synchronize with the BPMS, which has to </a:t>
            </a:r>
            <a:r>
              <a:rPr lang="en-US" dirty="0" smtClean="0"/>
              <a:t>feed the </a:t>
            </a:r>
            <a:r>
              <a:rPr lang="en-US" dirty="0"/>
              <a:t>decision support system with patient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nurses are provided with mobile devices, which they can use to access </a:t>
            </a:r>
            <a:r>
              <a:rPr lang="en-US" dirty="0" smtClean="0"/>
              <a:t>their worklist </a:t>
            </a:r>
            <a:r>
              <a:rPr lang="en-US" dirty="0"/>
              <a:t>handlers. However, they find it difficult to follow up on the </a:t>
            </a:r>
            <a:r>
              <a:rPr lang="en-US" dirty="0" smtClean="0"/>
              <a:t>automatic notifications</a:t>
            </a:r>
            <a:r>
              <a:rPr lang="en-US" dirty="0"/>
              <a:t>, which are signaled to them as gentle vibrations of the device.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9.7: BPMS at a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9866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Types of Process-Aware Information Systems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Domain-Specific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Process-Aware Information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Business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Management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Architecture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of a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BPMS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Case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ACNS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Advantages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Workload Reduction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Flexible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System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Execution Transparency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Rule Enforcement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Challenges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Technical Challenges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Organizational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33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9: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-Aware Information Systems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7434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 smtClean="0"/>
              <a:t>There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two</a:t>
            </a:r>
            <a:r>
              <a:rPr lang="de-AT" dirty="0" smtClean="0"/>
              <a:t> </a:t>
            </a:r>
            <a:r>
              <a:rPr lang="de-AT" dirty="0" err="1" smtClean="0"/>
              <a:t>types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r>
              <a:rPr lang="de-AT" dirty="0" smtClean="0"/>
              <a:t>-Aware Information Systems (PAIS).</a:t>
            </a:r>
          </a:p>
          <a:p>
            <a:r>
              <a:rPr lang="de-AT" dirty="0" smtClean="0"/>
              <a:t>Domain-</a:t>
            </a:r>
            <a:r>
              <a:rPr lang="de-AT" dirty="0" err="1" smtClean="0"/>
              <a:t>specific</a:t>
            </a:r>
            <a:r>
              <a:rPr lang="de-AT" dirty="0" smtClean="0"/>
              <a:t> PAIS </a:t>
            </a:r>
            <a:r>
              <a:rPr lang="de-AT" dirty="0" err="1" smtClean="0"/>
              <a:t>include</a:t>
            </a:r>
            <a:endParaRPr lang="de-AT" dirty="0" smtClean="0"/>
          </a:p>
          <a:p>
            <a:pPr lvl="1"/>
            <a:r>
              <a:rPr lang="de-AT" dirty="0" smtClean="0"/>
              <a:t>ERP Systems</a:t>
            </a:r>
          </a:p>
          <a:p>
            <a:pPr lvl="1"/>
            <a:r>
              <a:rPr lang="de-AT" dirty="0" smtClean="0"/>
              <a:t>CRM Systems</a:t>
            </a:r>
          </a:p>
          <a:p>
            <a:pPr lvl="1"/>
            <a:r>
              <a:rPr lang="de-AT" dirty="0" smtClean="0"/>
              <a:t>SCM Systems</a:t>
            </a:r>
          </a:p>
          <a:p>
            <a:pPr lvl="1"/>
            <a:r>
              <a:rPr lang="de-AT" dirty="0" smtClean="0"/>
              <a:t>PLM Systems</a:t>
            </a:r>
          </a:p>
          <a:p>
            <a:r>
              <a:rPr lang="de-AT" dirty="0" smtClean="0"/>
              <a:t>Business </a:t>
            </a:r>
            <a:r>
              <a:rPr lang="de-AT" dirty="0" err="1" smtClean="0"/>
              <a:t>Process</a:t>
            </a:r>
            <a:r>
              <a:rPr lang="de-AT" dirty="0" smtClean="0"/>
              <a:t> Management Systems </a:t>
            </a:r>
            <a:r>
              <a:rPr lang="de-AT" dirty="0" err="1" smtClean="0"/>
              <a:t>are</a:t>
            </a:r>
            <a:r>
              <a:rPr lang="de-AT" dirty="0" smtClean="0"/>
              <a:t> domain-</a:t>
            </a:r>
            <a:r>
              <a:rPr lang="de-AT" dirty="0" err="1" smtClean="0"/>
              <a:t>agnostic</a:t>
            </a:r>
            <a:r>
              <a:rPr lang="de-AT" dirty="0" smtClean="0"/>
              <a:t> PAIS </a:t>
            </a:r>
            <a:r>
              <a:rPr lang="de-AT" dirty="0" err="1" smtClean="0"/>
              <a:t>having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Execution</a:t>
            </a:r>
            <a:r>
              <a:rPr lang="de-AT" dirty="0" smtClean="0"/>
              <a:t> </a:t>
            </a:r>
            <a:r>
              <a:rPr lang="de-AT" dirty="0" err="1" smtClean="0"/>
              <a:t>engine</a:t>
            </a:r>
            <a:endParaRPr lang="de-AT" dirty="0" smtClean="0"/>
          </a:p>
          <a:p>
            <a:pPr lvl="1"/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modeling</a:t>
            </a:r>
            <a:r>
              <a:rPr lang="de-AT" dirty="0" smtClean="0"/>
              <a:t> </a:t>
            </a:r>
            <a:r>
              <a:rPr lang="de-AT" dirty="0" err="1" smtClean="0"/>
              <a:t>tool</a:t>
            </a:r>
            <a:endParaRPr lang="de-AT" dirty="0" smtClean="0"/>
          </a:p>
          <a:p>
            <a:pPr lvl="1"/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model</a:t>
            </a:r>
            <a:r>
              <a:rPr lang="de-AT" dirty="0" smtClean="0"/>
              <a:t> </a:t>
            </a:r>
            <a:r>
              <a:rPr lang="de-AT" dirty="0" err="1" smtClean="0"/>
              <a:t>repository</a:t>
            </a:r>
            <a:endParaRPr lang="de-AT" dirty="0" smtClean="0"/>
          </a:p>
          <a:p>
            <a:pPr lvl="1"/>
            <a:r>
              <a:rPr lang="de-AT" dirty="0" smtClean="0"/>
              <a:t>Administration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monitoring</a:t>
            </a:r>
            <a:r>
              <a:rPr lang="de-AT" dirty="0" smtClean="0"/>
              <a:t> </a:t>
            </a:r>
            <a:r>
              <a:rPr lang="de-AT" dirty="0" err="1" smtClean="0"/>
              <a:t>tools</a:t>
            </a:r>
            <a:endParaRPr lang="de-AT" dirty="0" smtClean="0"/>
          </a:p>
          <a:p>
            <a:pPr lvl="1"/>
            <a:r>
              <a:rPr lang="de-AT" dirty="0" err="1" smtClean="0"/>
              <a:t>Execution</a:t>
            </a:r>
            <a:r>
              <a:rPr lang="de-AT" dirty="0" smtClean="0"/>
              <a:t> </a:t>
            </a:r>
            <a:r>
              <a:rPr lang="de-AT" dirty="0" err="1" smtClean="0"/>
              <a:t>logs</a:t>
            </a:r>
            <a:endParaRPr lang="de-AT" dirty="0" smtClean="0"/>
          </a:p>
          <a:p>
            <a:pPr lvl="1"/>
            <a:r>
              <a:rPr lang="de-AT" dirty="0" err="1" smtClean="0"/>
              <a:t>Worklist</a:t>
            </a:r>
            <a:r>
              <a:rPr lang="de-AT" dirty="0" smtClean="0"/>
              <a:t> </a:t>
            </a:r>
            <a:r>
              <a:rPr lang="de-AT" dirty="0" err="1" smtClean="0"/>
              <a:t>handlers</a:t>
            </a:r>
            <a:endParaRPr lang="de-AT" dirty="0" smtClean="0"/>
          </a:p>
          <a:p>
            <a:pPr lvl="1"/>
            <a:r>
              <a:rPr lang="de-AT" dirty="0" err="1" smtClean="0"/>
              <a:t>External</a:t>
            </a:r>
            <a:r>
              <a:rPr lang="de-AT" dirty="0" smtClean="0"/>
              <a:t> </a:t>
            </a:r>
            <a:r>
              <a:rPr lang="de-AT" dirty="0" err="1" smtClean="0"/>
              <a:t>services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smtClean="0"/>
              <a:t>Advantages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introducing</a:t>
            </a:r>
            <a:r>
              <a:rPr lang="de-AT" dirty="0" smtClean="0"/>
              <a:t> a BPMS:</a:t>
            </a:r>
          </a:p>
          <a:p>
            <a:pPr lvl="1"/>
            <a:r>
              <a:rPr lang="de-AT" dirty="0" err="1" smtClean="0"/>
              <a:t>Workload</a:t>
            </a:r>
            <a:r>
              <a:rPr lang="de-AT" dirty="0" smtClean="0"/>
              <a:t> </a:t>
            </a:r>
            <a:r>
              <a:rPr lang="de-AT" dirty="0" err="1" smtClean="0"/>
              <a:t>reduction</a:t>
            </a:r>
            <a:endParaRPr lang="de-AT" dirty="0" smtClean="0"/>
          </a:p>
          <a:p>
            <a:pPr lvl="1"/>
            <a:r>
              <a:rPr lang="de-AT" dirty="0"/>
              <a:t>Flexible </a:t>
            </a:r>
            <a:r>
              <a:rPr lang="de-AT" dirty="0" err="1"/>
              <a:t>integration</a:t>
            </a:r>
            <a:endParaRPr lang="de-AT" dirty="0"/>
          </a:p>
          <a:p>
            <a:pPr lvl="1"/>
            <a:r>
              <a:rPr lang="de-AT" dirty="0" err="1" smtClean="0"/>
              <a:t>Execution</a:t>
            </a:r>
            <a:r>
              <a:rPr lang="de-AT" dirty="0" smtClean="0"/>
              <a:t> </a:t>
            </a:r>
            <a:r>
              <a:rPr lang="de-AT" dirty="0" err="1" smtClean="0"/>
              <a:t>transparency</a:t>
            </a:r>
            <a:endParaRPr lang="de-AT" dirty="0" smtClean="0"/>
          </a:p>
          <a:p>
            <a:pPr lvl="1"/>
            <a:r>
              <a:rPr lang="de-AT" dirty="0" err="1" smtClean="0"/>
              <a:t>Rule</a:t>
            </a:r>
            <a:r>
              <a:rPr lang="de-AT" dirty="0" smtClean="0"/>
              <a:t> </a:t>
            </a:r>
            <a:r>
              <a:rPr lang="de-AT" dirty="0" err="1" smtClean="0"/>
              <a:t>enforcement</a:t>
            </a:r>
            <a:endParaRPr lang="de-AT" dirty="0" smtClean="0"/>
          </a:p>
          <a:p>
            <a:r>
              <a:rPr lang="de-AT" dirty="0" err="1" smtClean="0"/>
              <a:t>Challenges</a:t>
            </a:r>
            <a:r>
              <a:rPr lang="de-AT" dirty="0"/>
              <a:t> </a:t>
            </a:r>
            <a:r>
              <a:rPr lang="de-AT" dirty="0" err="1" smtClean="0"/>
              <a:t>include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Technical </a:t>
            </a:r>
            <a:r>
              <a:rPr lang="de-AT" dirty="0" err="1" smtClean="0"/>
              <a:t>challenges</a:t>
            </a:r>
            <a:endParaRPr lang="de-AT" dirty="0" smtClean="0"/>
          </a:p>
          <a:p>
            <a:pPr lvl="1"/>
            <a:r>
              <a:rPr lang="de-AT" dirty="0" err="1" smtClean="0"/>
              <a:t>Organizational</a:t>
            </a:r>
            <a:r>
              <a:rPr lang="de-AT" dirty="0" smtClean="0"/>
              <a:t> </a:t>
            </a:r>
            <a:r>
              <a:rPr lang="de-AT" dirty="0" err="1" smtClean="0"/>
              <a:t>challenges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55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Types </a:t>
            </a:r>
            <a:r>
              <a:rPr lang="en-US" sz="1400" dirty="0"/>
              <a:t>of Process-Aware Information </a:t>
            </a:r>
            <a:r>
              <a:rPr lang="en-US" sz="1400" dirty="0" smtClean="0"/>
              <a:t>Systems</a:t>
            </a:r>
            <a:endParaRPr lang="en-US" sz="1400" dirty="0"/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Domain-Specific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Process-Aware Information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Business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 Management Systems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Architecture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of a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BPMS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Case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ACNS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Advantages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Workload Reduction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Flexible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System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Execution Transparency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Rule Enforcement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Challenges of Introducing a BPMS</a:t>
            </a: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Technical Challenges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617512" lvl="1" indent="-342900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Organizational Challenges</a:t>
            </a:r>
          </a:p>
          <a:p>
            <a:pPr marL="342900" indent="-342900">
              <a:lnSpc>
                <a:spcPct val="110000"/>
              </a:lnSpc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9: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-Aware Information Systems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0077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9" y="1344613"/>
            <a:ext cx="8216844" cy="3853905"/>
          </a:xfrm>
        </p:spPr>
        <p:txBody>
          <a:bodyPr>
            <a:normAutofit/>
          </a:bodyPr>
          <a:lstStyle/>
          <a:p>
            <a:r>
              <a:rPr lang="en-US" sz="1400" dirty="0"/>
              <a:t>Enterprise Resource Planning (ERP) systems: </a:t>
            </a:r>
            <a:endParaRPr lang="en-US" sz="1400" dirty="0" smtClean="0"/>
          </a:p>
          <a:p>
            <a:pPr lvl="1"/>
            <a:r>
              <a:rPr lang="en-US" sz="1400" dirty="0"/>
              <a:t>P</a:t>
            </a:r>
            <a:r>
              <a:rPr lang="en-US" sz="1400" dirty="0" smtClean="0"/>
              <a:t>rovide </a:t>
            </a:r>
            <a:r>
              <a:rPr lang="en-US" sz="1400" dirty="0" smtClean="0"/>
              <a:t>generic </a:t>
            </a:r>
            <a:r>
              <a:rPr lang="en-US" sz="1400" dirty="0"/>
              <a:t>business functionality, which is required across various industries</a:t>
            </a:r>
            <a:r>
              <a:rPr lang="en-US" sz="1400" dirty="0" smtClean="0"/>
              <a:t>. </a:t>
            </a:r>
          </a:p>
          <a:p>
            <a:pPr lvl="1"/>
            <a:r>
              <a:rPr lang="en-US" sz="1400" dirty="0" smtClean="0"/>
              <a:t>Supports accounting</a:t>
            </a:r>
            <a:r>
              <a:rPr lang="en-US" sz="1400" dirty="0" smtClean="0"/>
              <a:t>, </a:t>
            </a:r>
            <a:r>
              <a:rPr lang="en-US" sz="1400" dirty="0"/>
              <a:t>controlling, human resource management, and </a:t>
            </a:r>
            <a:r>
              <a:rPr lang="en-US" sz="1400" dirty="0" smtClean="0"/>
              <a:t>production.</a:t>
            </a:r>
            <a:endParaRPr lang="en-US" sz="1400" dirty="0" smtClean="0"/>
          </a:p>
          <a:p>
            <a:pPr lvl="1"/>
            <a:r>
              <a:rPr lang="en-US" sz="1400" dirty="0" smtClean="0"/>
              <a:t>Most </a:t>
            </a:r>
            <a:r>
              <a:rPr lang="en-US" sz="1400" dirty="0"/>
              <a:t>important processes </a:t>
            </a:r>
            <a:r>
              <a:rPr lang="en-US" sz="1400" dirty="0" smtClean="0"/>
              <a:t>covered </a:t>
            </a:r>
            <a:r>
              <a:rPr lang="en-US" sz="1400" dirty="0"/>
              <a:t>are </a:t>
            </a:r>
            <a:r>
              <a:rPr lang="en-US" sz="1400" dirty="0" smtClean="0"/>
              <a:t>procure-to-pay </a:t>
            </a:r>
            <a:r>
              <a:rPr lang="en-US" sz="1400" dirty="0"/>
              <a:t>and </a:t>
            </a:r>
            <a:r>
              <a:rPr lang="en-US" sz="1400" dirty="0" smtClean="0"/>
              <a:t>order-to-cash </a:t>
            </a:r>
            <a:r>
              <a:rPr lang="en-US" sz="1400" dirty="0"/>
              <a:t>process.</a:t>
            </a:r>
          </a:p>
          <a:p>
            <a:r>
              <a:rPr lang="en-US" sz="1400" dirty="0"/>
              <a:t>Customer Relationship Management (CRM) systems: </a:t>
            </a:r>
            <a:endParaRPr lang="en-US" sz="1400" dirty="0" smtClean="0"/>
          </a:p>
          <a:p>
            <a:pPr lvl="1"/>
            <a:r>
              <a:rPr lang="en-US" sz="1400" dirty="0" smtClean="0"/>
              <a:t>Support marketing and </a:t>
            </a:r>
            <a:r>
              <a:rPr lang="en-US" sz="1400" dirty="0" smtClean="0"/>
              <a:t>sales. </a:t>
            </a:r>
            <a:endParaRPr lang="en-US" sz="1400" dirty="0" smtClean="0"/>
          </a:p>
          <a:p>
            <a:pPr lvl="1"/>
            <a:r>
              <a:rPr lang="en-US" sz="1400" dirty="0" smtClean="0"/>
              <a:t>Helps </a:t>
            </a:r>
            <a:r>
              <a:rPr lang="en-US" sz="1400" dirty="0" smtClean="0"/>
              <a:t>to document interaction </a:t>
            </a:r>
            <a:r>
              <a:rPr lang="en-US" sz="1400" dirty="0"/>
              <a:t>with </a:t>
            </a:r>
            <a:r>
              <a:rPr lang="en-US" sz="1400" dirty="0" smtClean="0"/>
              <a:t>customers </a:t>
            </a:r>
            <a:r>
              <a:rPr lang="en-US" sz="1400" dirty="0"/>
              <a:t>through various </a:t>
            </a:r>
            <a:r>
              <a:rPr lang="en-US" sz="1400" dirty="0" smtClean="0"/>
              <a:t>channels. </a:t>
            </a:r>
          </a:p>
          <a:p>
            <a:pPr lvl="1"/>
            <a:r>
              <a:rPr lang="en-US" sz="1400" dirty="0" smtClean="0"/>
              <a:t>Supports </a:t>
            </a:r>
            <a:r>
              <a:rPr lang="en-US" sz="1400" dirty="0"/>
              <a:t>sales </a:t>
            </a:r>
            <a:r>
              <a:rPr lang="en-US" sz="1400" dirty="0" smtClean="0"/>
              <a:t>and marketing </a:t>
            </a:r>
            <a:r>
              <a:rPr lang="en-US" sz="1400" dirty="0"/>
              <a:t>activities related to products, pricing, distribution, and </a:t>
            </a:r>
            <a:r>
              <a:rPr lang="en-US" sz="1400" dirty="0" smtClean="0"/>
              <a:t>campaigning. </a:t>
            </a:r>
          </a:p>
          <a:p>
            <a:pPr lvl="1"/>
            <a:r>
              <a:rPr lang="en-US" sz="1400" dirty="0" smtClean="0"/>
              <a:t>Most important processes supported </a:t>
            </a:r>
            <a:r>
              <a:rPr lang="en-US" sz="1400" dirty="0" smtClean="0"/>
              <a:t>are </a:t>
            </a:r>
            <a:r>
              <a:rPr lang="en-US" sz="1400" dirty="0"/>
              <a:t>campaign-to-leads and lead-to-order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Process-Aware </a:t>
            </a:r>
            <a:r>
              <a:rPr lang="en-US" dirty="0"/>
              <a:t>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40459763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8" y="1344613"/>
            <a:ext cx="8213669" cy="385390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Supply </a:t>
            </a:r>
            <a:r>
              <a:rPr lang="en-US" sz="1400" dirty="0"/>
              <a:t>Chain Management (SCM) systems: </a:t>
            </a:r>
            <a:endParaRPr lang="en-US" sz="1400" dirty="0" smtClean="0"/>
          </a:p>
          <a:p>
            <a:pPr lvl="1"/>
            <a:r>
              <a:rPr lang="en-US" sz="1400" dirty="0" smtClean="0"/>
              <a:t>Focus </a:t>
            </a:r>
            <a:r>
              <a:rPr lang="en-US" sz="1400" dirty="0"/>
              <a:t>on </a:t>
            </a:r>
            <a:r>
              <a:rPr lang="en-US" sz="1400" dirty="0" smtClean="0"/>
              <a:t>support </a:t>
            </a:r>
            <a:r>
              <a:rPr lang="en-US" sz="1400" dirty="0" smtClean="0"/>
              <a:t>of </a:t>
            </a:r>
            <a:r>
              <a:rPr lang="en-US" sz="1400" dirty="0"/>
              <a:t>logistics </a:t>
            </a:r>
            <a:r>
              <a:rPr lang="en-US" sz="1400" dirty="0" smtClean="0"/>
              <a:t>operations.</a:t>
            </a:r>
          </a:p>
          <a:p>
            <a:pPr lvl="1"/>
            <a:r>
              <a:rPr lang="en-US" sz="1400" dirty="0" smtClean="0"/>
              <a:t>Support </a:t>
            </a:r>
            <a:r>
              <a:rPr lang="en-US" sz="1400" dirty="0" smtClean="0"/>
              <a:t>for </a:t>
            </a:r>
            <a:r>
              <a:rPr lang="en-US" sz="1400" dirty="0"/>
              <a:t>freight and transportation</a:t>
            </a:r>
            <a:r>
              <a:rPr lang="en-US" sz="1400" dirty="0" smtClean="0"/>
              <a:t>, </a:t>
            </a:r>
            <a:r>
              <a:rPr lang="en-US" sz="1400" dirty="0" smtClean="0"/>
              <a:t>warehousing</a:t>
            </a:r>
            <a:r>
              <a:rPr lang="en-US" sz="1400" dirty="0"/>
              <a:t>, storage and </a:t>
            </a:r>
            <a:r>
              <a:rPr lang="en-US" sz="1400" dirty="0" smtClean="0"/>
              <a:t>inventory.</a:t>
            </a:r>
          </a:p>
          <a:p>
            <a:pPr lvl="1"/>
            <a:r>
              <a:rPr lang="en-US" sz="1400" dirty="0" smtClean="0"/>
              <a:t>Support </a:t>
            </a:r>
            <a:r>
              <a:rPr lang="en-US" sz="1400" dirty="0" smtClean="0"/>
              <a:t>electronic </a:t>
            </a:r>
            <a:r>
              <a:rPr lang="en-US" sz="1400" dirty="0"/>
              <a:t>data </a:t>
            </a:r>
            <a:r>
              <a:rPr lang="en-US" sz="1400" dirty="0" smtClean="0"/>
              <a:t>interchange, tracking </a:t>
            </a:r>
            <a:r>
              <a:rPr lang="en-US" sz="1400" dirty="0"/>
              <a:t>technologies such as Radio-Frequency Identification (RFID</a:t>
            </a:r>
            <a:r>
              <a:rPr lang="en-US" sz="1400" dirty="0" smtClean="0"/>
              <a:t>) and </a:t>
            </a:r>
            <a:r>
              <a:rPr lang="en-US" sz="1400" dirty="0"/>
              <a:t>barcode scanning. </a:t>
            </a:r>
            <a:endParaRPr lang="en-US" sz="1400" dirty="0" smtClean="0"/>
          </a:p>
          <a:p>
            <a:pPr lvl="1"/>
            <a:r>
              <a:rPr lang="en-US" sz="1400" dirty="0" smtClean="0"/>
              <a:t>Key </a:t>
            </a:r>
            <a:r>
              <a:rPr lang="en-US" sz="1400" dirty="0"/>
              <a:t>supply chain processes are order-to-delivery </a:t>
            </a:r>
            <a:r>
              <a:rPr lang="en-US" sz="1400" dirty="0" smtClean="0"/>
              <a:t>and return-to-refund</a:t>
            </a:r>
            <a:r>
              <a:rPr lang="en-US" sz="1400" dirty="0"/>
              <a:t>.</a:t>
            </a:r>
          </a:p>
          <a:p>
            <a:r>
              <a:rPr lang="en-US" sz="1400" dirty="0"/>
              <a:t>Product Lifecycle Management (PLM) systems: </a:t>
            </a:r>
            <a:endParaRPr lang="en-US" sz="1400" dirty="0" smtClean="0"/>
          </a:p>
          <a:p>
            <a:pPr lvl="1"/>
            <a:r>
              <a:rPr lang="en-US" sz="1400" dirty="0" smtClean="0"/>
              <a:t>Support processes </a:t>
            </a:r>
            <a:r>
              <a:rPr lang="en-US" sz="1400" dirty="0"/>
              <a:t>of </a:t>
            </a:r>
            <a:r>
              <a:rPr lang="en-US" sz="1400" dirty="0" smtClean="0"/>
              <a:t>product lifecycle from engineering </a:t>
            </a:r>
            <a:r>
              <a:rPr lang="en-US" sz="1400" dirty="0"/>
              <a:t>perspective</a:t>
            </a:r>
            <a:r>
              <a:rPr lang="en-US" sz="1400" dirty="0" smtClean="0"/>
              <a:t>. </a:t>
            </a:r>
          </a:p>
          <a:p>
            <a:pPr lvl="1"/>
            <a:r>
              <a:rPr lang="en-US" sz="1400" dirty="0" smtClean="0"/>
              <a:t>In </a:t>
            </a:r>
            <a:r>
              <a:rPr lang="en-US" sz="1400" dirty="0" err="1" smtClean="0"/>
              <a:t>realisation</a:t>
            </a:r>
            <a:r>
              <a:rPr lang="en-US" sz="1400" dirty="0" smtClean="0"/>
              <a:t> </a:t>
            </a:r>
            <a:r>
              <a:rPr lang="en-US" sz="1400" dirty="0"/>
              <a:t>phase, </a:t>
            </a:r>
            <a:r>
              <a:rPr lang="en-US" sz="1400" dirty="0" smtClean="0"/>
              <a:t>manufacturing </a:t>
            </a:r>
            <a:r>
              <a:rPr lang="en-US" sz="1400" dirty="0" smtClean="0"/>
              <a:t>system is </a:t>
            </a:r>
            <a:r>
              <a:rPr lang="en-US" sz="1400" dirty="0"/>
              <a:t>planned and actual products are built, assembled, and tested. </a:t>
            </a:r>
            <a:endParaRPr lang="en-US" sz="1400" dirty="0" smtClean="0"/>
          </a:p>
          <a:p>
            <a:pPr lvl="1"/>
            <a:r>
              <a:rPr lang="en-US" sz="1400" dirty="0" smtClean="0"/>
              <a:t>In </a:t>
            </a:r>
            <a:r>
              <a:rPr lang="en-US" sz="1400" dirty="0" smtClean="0"/>
              <a:t>service </a:t>
            </a:r>
            <a:r>
              <a:rPr lang="en-US" sz="1400" dirty="0" smtClean="0"/>
              <a:t>phase</a:t>
            </a:r>
            <a:r>
              <a:rPr lang="en-US" sz="1400" dirty="0"/>
              <a:t>, products are sold and delivered, used, maintained, and eventually </a:t>
            </a:r>
            <a:r>
              <a:rPr lang="en-US" sz="1400" dirty="0" smtClean="0"/>
              <a:t>disposed of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Important </a:t>
            </a:r>
            <a:r>
              <a:rPr lang="en-US" sz="1400" dirty="0"/>
              <a:t>processes </a:t>
            </a:r>
            <a:r>
              <a:rPr lang="en-US" sz="1400" dirty="0" smtClean="0"/>
              <a:t>are </a:t>
            </a:r>
            <a:r>
              <a:rPr lang="en-US" sz="1400" dirty="0" smtClean="0"/>
              <a:t>idea-to-launch and </a:t>
            </a:r>
            <a:r>
              <a:rPr lang="en-US" sz="1400" dirty="0"/>
              <a:t>different types of order </a:t>
            </a:r>
            <a:r>
              <a:rPr lang="en-US" sz="1400" dirty="0" smtClean="0"/>
              <a:t>processes.</a:t>
            </a:r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Process-Aware </a:t>
            </a:r>
            <a:r>
              <a:rPr lang="en-US" dirty="0"/>
              <a:t>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9057232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9.1. The PAISs mentioned above (ERP, CRM, SCM, PLM, ECM) form </a:t>
            </a:r>
            <a:r>
              <a:rPr lang="en-US" dirty="0" smtClean="0"/>
              <a:t>a specific </a:t>
            </a:r>
            <a:r>
              <a:rPr lang="en-US" dirty="0"/>
              <a:t>category in the market for enterprise software. Enterprise software </a:t>
            </a:r>
            <a:r>
              <a:rPr lang="en-US" dirty="0" smtClean="0"/>
              <a:t>covers not </a:t>
            </a:r>
            <a:r>
              <a:rPr lang="en-US" dirty="0"/>
              <a:t>only PAISs, but also database systems, middleware, office software, </a:t>
            </a:r>
            <a:r>
              <a:rPr lang="en-US" dirty="0" smtClean="0"/>
              <a:t>and analytical software</a:t>
            </a:r>
            <a:r>
              <a:rPr lang="en-US" dirty="0"/>
              <a:t>, which are not directly process-aware. The market for </a:t>
            </a:r>
            <a:r>
              <a:rPr lang="en-US" dirty="0" smtClean="0"/>
              <a:t>enterprise software </a:t>
            </a:r>
            <a:r>
              <a:rPr lang="en-US" dirty="0"/>
              <a:t>is huge. According to a Gartner Report from 2017, it is estimated with </a:t>
            </a:r>
            <a:r>
              <a:rPr lang="en-US" dirty="0" smtClean="0"/>
              <a:t>a sales </a:t>
            </a:r>
            <a:r>
              <a:rPr lang="en-US" dirty="0"/>
              <a:t>volume of almost $ 400 billion (more than e 340 billion). </a:t>
            </a:r>
            <a:endParaRPr lang="en-US" dirty="0" smtClean="0"/>
          </a:p>
          <a:p>
            <a:r>
              <a:rPr lang="en-US" dirty="0" smtClean="0"/>
              <a:t>Conduct </a:t>
            </a:r>
            <a:r>
              <a:rPr lang="en-US" dirty="0"/>
              <a:t>an </a:t>
            </a:r>
            <a:r>
              <a:rPr lang="en-US" dirty="0" smtClean="0"/>
              <a:t>Internet search </a:t>
            </a:r>
            <a:r>
              <a:rPr lang="en-US" dirty="0"/>
              <a:t>to find the Top 5 vendors of (a) enterprise software in general and (b) </a:t>
            </a:r>
            <a:r>
              <a:rPr lang="en-US" dirty="0" smtClean="0"/>
              <a:t>ERP systems </a:t>
            </a:r>
            <a:r>
              <a:rPr lang="en-US" dirty="0"/>
              <a:t>specifically.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9.1: </a:t>
            </a:r>
            <a:r>
              <a:rPr lang="de-AT" dirty="0" err="1" smtClean="0"/>
              <a:t>Process</a:t>
            </a:r>
            <a:r>
              <a:rPr lang="de-AT" dirty="0" smtClean="0"/>
              <a:t>-Aware Information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701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Groupware systems: </a:t>
            </a:r>
            <a:endParaRPr lang="en-US" b="1" dirty="0" smtClean="0"/>
          </a:p>
          <a:p>
            <a:r>
              <a:rPr lang="en-US" dirty="0" smtClean="0"/>
              <a:t>User </a:t>
            </a:r>
            <a:r>
              <a:rPr lang="en-US" dirty="0"/>
              <a:t>is enabled to: </a:t>
            </a:r>
            <a:endParaRPr lang="en-US" dirty="0" smtClean="0"/>
          </a:p>
          <a:p>
            <a:pPr lvl="1"/>
            <a:r>
              <a:rPr lang="en-US" dirty="0" smtClean="0"/>
              <a:t>share </a:t>
            </a:r>
            <a:r>
              <a:rPr lang="en-US" dirty="0"/>
              <a:t>documents and information and </a:t>
            </a:r>
            <a:endParaRPr lang="en-US" dirty="0" smtClean="0"/>
          </a:p>
          <a:p>
            <a:pPr lvl="1"/>
            <a:r>
              <a:rPr lang="en-US" dirty="0" smtClean="0"/>
              <a:t>directly communicate </a:t>
            </a:r>
            <a:r>
              <a:rPr lang="en-US" dirty="0"/>
              <a:t>with other users. </a:t>
            </a:r>
            <a:endParaRPr lang="en-US" dirty="0" smtClean="0"/>
          </a:p>
          <a:p>
            <a:r>
              <a:rPr lang="en-US" dirty="0" smtClean="0"/>
              <a:t>Best </a:t>
            </a:r>
            <a:r>
              <a:rPr lang="en-US" dirty="0"/>
              <a:t>known </a:t>
            </a:r>
            <a:r>
              <a:rPr lang="en-US" dirty="0" smtClean="0"/>
              <a:t>groupware system is </a:t>
            </a:r>
            <a:r>
              <a:rPr lang="en-US" dirty="0"/>
              <a:t>IBM Notes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Popular for </a:t>
            </a:r>
            <a:r>
              <a:rPr lang="en-US" dirty="0"/>
              <a:t>their </a:t>
            </a:r>
            <a:r>
              <a:rPr lang="en-US" dirty="0" smtClean="0"/>
              <a:t>high </a:t>
            </a:r>
            <a:r>
              <a:rPr lang="en-US" dirty="0"/>
              <a:t>operational flexibility. </a:t>
            </a:r>
            <a:endParaRPr lang="en-US" dirty="0" smtClean="0"/>
          </a:p>
          <a:p>
            <a:r>
              <a:rPr lang="en-US" dirty="0" smtClean="0"/>
              <a:t>Traditionally do </a:t>
            </a:r>
            <a:r>
              <a:rPr lang="en-US" dirty="0"/>
              <a:t>not directly support business processes in a strict </a:t>
            </a:r>
            <a:r>
              <a:rPr lang="en-US" dirty="0" smtClean="0"/>
              <a:t>sense.</a:t>
            </a:r>
          </a:p>
          <a:p>
            <a:r>
              <a:rPr lang="en-US" dirty="0" smtClean="0"/>
              <a:t>Several </a:t>
            </a:r>
            <a:r>
              <a:rPr lang="en-US" dirty="0"/>
              <a:t>commercial groupware systems offer workflow extensions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Business </a:t>
            </a:r>
            <a:r>
              <a:rPr lang="de-AT" dirty="0" err="1" smtClean="0"/>
              <a:t>Process</a:t>
            </a:r>
            <a:r>
              <a:rPr lang="de-AT" dirty="0" smtClean="0"/>
              <a:t> Management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343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 hoc workflow systems: </a:t>
            </a:r>
            <a:endParaRPr lang="en-US" b="1" dirty="0" smtClean="0"/>
          </a:p>
          <a:p>
            <a:r>
              <a:rPr lang="en-US" dirty="0" smtClean="0"/>
              <a:t>Allow </a:t>
            </a:r>
            <a:r>
              <a:rPr lang="en-US" dirty="0"/>
              <a:t>on-the-fly process </a:t>
            </a:r>
            <a:r>
              <a:rPr lang="en-US" dirty="0" smtClean="0"/>
              <a:t>definitions that </a:t>
            </a:r>
            <a:r>
              <a:rPr lang="en-US" dirty="0"/>
              <a:t>can be created and modified. </a:t>
            </a:r>
            <a:endParaRPr lang="en-US" dirty="0" smtClean="0"/>
          </a:p>
          <a:p>
            <a:r>
              <a:rPr lang="en-US" dirty="0" smtClean="0"/>
              <a:t>Possible </a:t>
            </a:r>
            <a:r>
              <a:rPr lang="en-US" dirty="0"/>
              <a:t>to adapt the process </a:t>
            </a:r>
            <a:r>
              <a:rPr lang="en-US" dirty="0" smtClean="0"/>
              <a:t>during execution. </a:t>
            </a:r>
            <a:r>
              <a:rPr lang="en-US" dirty="0"/>
              <a:t>On the technical level, these systems</a:t>
            </a:r>
          </a:p>
          <a:p>
            <a:r>
              <a:rPr lang="en-US" dirty="0" smtClean="0"/>
              <a:t>Private </a:t>
            </a:r>
            <a:r>
              <a:rPr lang="en-US" dirty="0"/>
              <a:t>process definition for each case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wo </a:t>
            </a:r>
            <a:r>
              <a:rPr lang="en-US" dirty="0"/>
              <a:t>major requirements to </a:t>
            </a:r>
            <a:r>
              <a:rPr lang="en-US" dirty="0" smtClean="0"/>
              <a:t>success:</a:t>
            </a:r>
          </a:p>
          <a:p>
            <a:pPr lvl="1"/>
            <a:r>
              <a:rPr lang="en-US" dirty="0" smtClean="0"/>
              <a:t>end </a:t>
            </a:r>
            <a:r>
              <a:rPr lang="en-US" dirty="0"/>
              <a:t>users are aware of the </a:t>
            </a:r>
            <a:r>
              <a:rPr lang="en-US" dirty="0" smtClean="0"/>
              <a:t>processes in </a:t>
            </a:r>
            <a:r>
              <a:rPr lang="en-US" dirty="0"/>
              <a:t>which they operate. </a:t>
            </a:r>
            <a:endParaRPr lang="en-US" dirty="0" smtClean="0"/>
          </a:p>
          <a:p>
            <a:pPr lvl="1"/>
            <a:r>
              <a:rPr lang="en-US" dirty="0" smtClean="0"/>
              <a:t>Users have </a:t>
            </a:r>
            <a:r>
              <a:rPr lang="en-US" dirty="0"/>
              <a:t>sophisticated tools </a:t>
            </a:r>
            <a:r>
              <a:rPr lang="en-US" dirty="0" smtClean="0"/>
              <a:t>and capability to model.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8" y="139700"/>
            <a:ext cx="7081392" cy="903822"/>
          </a:xfrm>
        </p:spPr>
        <p:txBody>
          <a:bodyPr/>
          <a:lstStyle/>
          <a:p>
            <a:r>
              <a:rPr lang="de-AT" dirty="0" smtClean="0"/>
              <a:t>Business </a:t>
            </a:r>
            <a:r>
              <a:rPr lang="de-AT" dirty="0" err="1" smtClean="0"/>
              <a:t>Process</a:t>
            </a:r>
            <a:r>
              <a:rPr lang="de-AT" dirty="0" smtClean="0"/>
              <a:t> Management Systems (</a:t>
            </a:r>
            <a:r>
              <a:rPr lang="de-AT" dirty="0" err="1" smtClean="0"/>
              <a:t>cont</a:t>
            </a:r>
            <a:r>
              <a:rPr lang="de-AT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0365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1a8d9a65-8471-4209-a900-f8e11db75e0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http://schemas.microsoft.com/office/2006/documentManagement/types"/>
    <ds:schemaRef ds:uri="08b0a3ee-3d2a-451c-9a1a-7e5d5b0c9c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2374</Words>
  <Application>Microsoft Office PowerPoint</Application>
  <PresentationFormat>Bildschirmpräsentation (16:10)</PresentationFormat>
  <Paragraphs>315</Paragraphs>
  <Slides>34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Georgia</vt:lpstr>
      <vt:lpstr>NimbusRomNo9L-Regu</vt:lpstr>
      <vt:lpstr>Times New Roman</vt:lpstr>
      <vt:lpstr>Verdana</vt:lpstr>
      <vt:lpstr>Wingdings</vt:lpstr>
      <vt:lpstr>WU 16:10</vt:lpstr>
      <vt:lpstr>Chapter 9: Process-Aware Information Systems</vt:lpstr>
      <vt:lpstr>Process-Aware Information Systems in the BPM Lifecycle</vt:lpstr>
      <vt:lpstr>Chapter Overview</vt:lpstr>
      <vt:lpstr>Chapter 9: Process-Aware Information Systems</vt:lpstr>
      <vt:lpstr>Domain-Specific  Process-Aware Information Systems</vt:lpstr>
      <vt:lpstr>Domain-Specific  Process-Aware Information Systems</vt:lpstr>
      <vt:lpstr>Exercise 9.1: Process-Aware Information Systems</vt:lpstr>
      <vt:lpstr>Business Process Management Systems</vt:lpstr>
      <vt:lpstr>Business Process Management Systems (cont.)</vt:lpstr>
      <vt:lpstr>Business Process Management Systems (cont.)</vt:lpstr>
      <vt:lpstr>Business Process Management Systems (cont.)</vt:lpstr>
      <vt:lpstr>Spectrum of Business Process Management Systems (BPMS)</vt:lpstr>
      <vt:lpstr>Architecture of a BPMS</vt:lpstr>
      <vt:lpstr>Process Modeling Tool of Bonita</vt:lpstr>
      <vt:lpstr>Worklist Handler of Camunda</vt:lpstr>
      <vt:lpstr>Monitoring Tool of Perceptive</vt:lpstr>
      <vt:lpstr>Exercise 9.2: Monitoring Tool of Perceptive</vt:lpstr>
      <vt:lpstr>Exercise 9.3: Construction Company BuildIT</vt:lpstr>
      <vt:lpstr>Exercise 9.3: Renting Equipment of BuildIT</vt:lpstr>
      <vt:lpstr>Exercise 9.4: BPMS</vt:lpstr>
      <vt:lpstr>Claims Handling at ANCS</vt:lpstr>
      <vt:lpstr>Two new claims are handled</vt:lpstr>
      <vt:lpstr>Exercise 9.5: ANCS Developments</vt:lpstr>
      <vt:lpstr>Chapter 9: Process-Aware Information Systems</vt:lpstr>
      <vt:lpstr>Advantages of Introducing a BPMS (I)</vt:lpstr>
      <vt:lpstr>Advantages of Introducing a BPMS (II)</vt:lpstr>
      <vt:lpstr>Exercise 9.6: Advantages of BPMS</vt:lpstr>
      <vt:lpstr>Chapter 9: Process-Aware Information Systems</vt:lpstr>
      <vt:lpstr>Challenges of Introducing a BPMS</vt:lpstr>
      <vt:lpstr>Robotic Process Automation (RPA)</vt:lpstr>
      <vt:lpstr>Change Management</vt:lpstr>
      <vt:lpstr>Exercise 9.7: BPMS at a Hospital</vt:lpstr>
      <vt:lpstr>Chapter 9: Process-Aware Information Systems</vt:lpstr>
      <vt:lpstr>Recap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2018-01-12T14:33:51Z</dcterms:created>
  <dcterms:modified xsi:type="dcterms:W3CDTF">2018-02-16T22:50:55Z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