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C889F-339D-4BA0-AF49-8F85EA246B53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51BA2-C27C-485B-911B-9A4F4681D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272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C889F-339D-4BA0-AF49-8F85EA246B53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51BA2-C27C-485B-911B-9A4F4681D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509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C889F-339D-4BA0-AF49-8F85EA246B53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51BA2-C27C-485B-911B-9A4F4681DD31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138168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C889F-339D-4BA0-AF49-8F85EA246B53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51BA2-C27C-485B-911B-9A4F4681D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973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C889F-339D-4BA0-AF49-8F85EA246B53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51BA2-C27C-485B-911B-9A4F4681DD31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695563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C889F-339D-4BA0-AF49-8F85EA246B53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51BA2-C27C-485B-911B-9A4F4681D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072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C889F-339D-4BA0-AF49-8F85EA246B53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51BA2-C27C-485B-911B-9A4F4681D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0652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C889F-339D-4BA0-AF49-8F85EA246B53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51BA2-C27C-485B-911B-9A4F4681D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407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C889F-339D-4BA0-AF49-8F85EA246B53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51BA2-C27C-485B-911B-9A4F4681D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831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C889F-339D-4BA0-AF49-8F85EA246B53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51BA2-C27C-485B-911B-9A4F4681D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806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C889F-339D-4BA0-AF49-8F85EA246B53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51BA2-C27C-485B-911B-9A4F4681D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113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C889F-339D-4BA0-AF49-8F85EA246B53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51BA2-C27C-485B-911B-9A4F4681D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499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C889F-339D-4BA0-AF49-8F85EA246B53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51BA2-C27C-485B-911B-9A4F4681D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928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C889F-339D-4BA0-AF49-8F85EA246B53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51BA2-C27C-485B-911B-9A4F4681D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609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C889F-339D-4BA0-AF49-8F85EA246B53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51BA2-C27C-485B-911B-9A4F4681D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711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C889F-339D-4BA0-AF49-8F85EA246B53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51BA2-C27C-485B-911B-9A4F4681D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722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AC889F-339D-4BA0-AF49-8F85EA246B53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7E51BA2-C27C-485B-911B-9A4F4681D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112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436" y="2404534"/>
            <a:ext cx="8977746" cy="1646302"/>
          </a:xfrm>
        </p:spPr>
        <p:txBody>
          <a:bodyPr>
            <a:normAutofit fontScale="90000"/>
          </a:bodyPr>
          <a:lstStyle/>
          <a:p>
            <a:r>
              <a:rPr lang="en-US" sz="4000" dirty="0" err="1" smtClean="0"/>
              <a:t>Materi</a:t>
            </a:r>
            <a:r>
              <a:rPr lang="en-US" sz="4000" dirty="0" smtClean="0"/>
              <a:t> </a:t>
            </a:r>
            <a:r>
              <a:rPr lang="en-US" sz="4000" dirty="0" err="1" smtClean="0"/>
              <a:t>Pembelajaran</a:t>
            </a:r>
            <a:r>
              <a:rPr lang="en-US" sz="4000" dirty="0" smtClean="0"/>
              <a:t> </a:t>
            </a:r>
            <a:r>
              <a:rPr lang="en-US" sz="4000" dirty="0" err="1" smtClean="0"/>
              <a:t>Kebijakan</a:t>
            </a:r>
            <a:r>
              <a:rPr lang="en-US" sz="4000" dirty="0" smtClean="0"/>
              <a:t> </a:t>
            </a:r>
            <a:r>
              <a:rPr lang="en-US" sz="4000" dirty="0" err="1" smtClean="0"/>
              <a:t>Pariwisata</a:t>
            </a:r>
            <a:r>
              <a:rPr lang="en-US" sz="4000" dirty="0" smtClean="0"/>
              <a:t> </a:t>
            </a:r>
            <a:br>
              <a:rPr lang="en-US" sz="4000" dirty="0" smtClean="0"/>
            </a:br>
            <a:r>
              <a:rPr lang="en-US" sz="2700" dirty="0" err="1" smtClean="0"/>
              <a:t>Minggu</a:t>
            </a:r>
            <a:r>
              <a:rPr lang="en-US" sz="2700" dirty="0" smtClean="0"/>
              <a:t> ke-2</a:t>
            </a:r>
            <a:endParaRPr lang="en-US" sz="27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462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Pariwisata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err="1" smtClean="0"/>
              <a:t>Goeldner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Ritchie (2006) </a:t>
            </a:r>
            <a:r>
              <a:rPr lang="en-US" dirty="0" err="1" smtClean="0"/>
              <a:t>mendefinisikan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pariwisata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regulasi</a:t>
            </a:r>
            <a:r>
              <a:rPr lang="en-US" dirty="0" smtClean="0"/>
              <a:t>, </a:t>
            </a:r>
            <a:r>
              <a:rPr lang="en-US" dirty="0" err="1" smtClean="0"/>
              <a:t>aturan</a:t>
            </a:r>
            <a:r>
              <a:rPr lang="en-US" dirty="0" smtClean="0"/>
              <a:t>, </a:t>
            </a:r>
            <a:r>
              <a:rPr lang="en-US" dirty="0" err="1" smtClean="0"/>
              <a:t>pedoman</a:t>
            </a:r>
            <a:r>
              <a:rPr lang="en-US" dirty="0" smtClean="0"/>
              <a:t>, </a:t>
            </a:r>
            <a:r>
              <a:rPr lang="en-US" dirty="0" err="1" smtClean="0"/>
              <a:t>arah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sasaran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/</a:t>
            </a:r>
            <a:r>
              <a:rPr lang="en-US" dirty="0" err="1" smtClean="0"/>
              <a:t>promosi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yang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kerangka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kolektif</a:t>
            </a:r>
            <a:r>
              <a:rPr lang="en-US" dirty="0" smtClean="0"/>
              <a:t> yang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pariwisata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panjang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sekaligus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sehari-hari</a:t>
            </a:r>
            <a:r>
              <a:rPr lang="en-US" dirty="0" smtClean="0"/>
              <a:t> yang </a:t>
            </a:r>
            <a:r>
              <a:rPr lang="en-US" dirty="0" err="1" smtClean="0"/>
              <a:t>berlangsung</a:t>
            </a:r>
            <a:r>
              <a:rPr lang="en-US" dirty="0" smtClean="0"/>
              <a:t> di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destinasi</a:t>
            </a:r>
            <a:r>
              <a:rPr lang="en-US" dirty="0" smtClean="0"/>
              <a:t>. </a:t>
            </a:r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r>
              <a:rPr lang="en-US" dirty="0" err="1" smtClean="0"/>
              <a:t>Biederman</a:t>
            </a:r>
            <a:r>
              <a:rPr lang="en-US" dirty="0" smtClean="0"/>
              <a:t> (2007) </a:t>
            </a:r>
            <a:r>
              <a:rPr lang="en-US" dirty="0" err="1" smtClean="0"/>
              <a:t>menambahkan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kepariwisataan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mengemukakan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kepariwisataan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menjamin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r>
              <a:rPr lang="en-US" dirty="0" smtClean="0"/>
              <a:t> yang </a:t>
            </a:r>
            <a:r>
              <a:rPr lang="en-US" dirty="0" err="1" smtClean="0"/>
              <a:t>sebesarbesarnya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kontribusi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yang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pariwisata</a:t>
            </a:r>
            <a:r>
              <a:rPr lang="en-US" dirty="0" smtClean="0"/>
              <a:t>. </a:t>
            </a:r>
            <a:r>
              <a:rPr lang="en-US" dirty="0" err="1" smtClean="0"/>
              <a:t>Biederman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menyebutkan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sasaran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pariwisata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kemajuan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negaranya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4324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Ciri</a:t>
            </a:r>
            <a:r>
              <a:rPr lang="en-US" dirty="0" smtClean="0"/>
              <a:t> </a:t>
            </a:r>
            <a:r>
              <a:rPr lang="en-US" dirty="0" err="1" smtClean="0"/>
              <a:t>Khas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Pariwisata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2160589"/>
            <a:ext cx="9367211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dirty="0" smtClean="0"/>
          </a:p>
          <a:p>
            <a:pPr marL="514350" indent="-514350">
              <a:buAutoNum type="arabicPeriod"/>
            </a:pPr>
            <a:r>
              <a:rPr lang="en-US" sz="2400" dirty="0" err="1" smtClean="0"/>
              <a:t>Visi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Misi</a:t>
            </a:r>
            <a:r>
              <a:rPr lang="en-US" sz="2400" dirty="0" smtClean="0"/>
              <a:t> </a:t>
            </a:r>
            <a:r>
              <a:rPr lang="en-US" sz="2400" dirty="0" err="1" smtClean="0"/>
              <a:t>Strategis</a:t>
            </a:r>
            <a:r>
              <a:rPr lang="en-US" sz="2400" dirty="0" smtClean="0"/>
              <a:t> </a:t>
            </a:r>
            <a:r>
              <a:rPr lang="en-US" sz="2400" dirty="0" err="1" smtClean="0"/>
              <a:t>Kebijakan</a:t>
            </a:r>
            <a:r>
              <a:rPr lang="en-US" sz="2400" dirty="0" smtClean="0"/>
              <a:t> </a:t>
            </a:r>
            <a:r>
              <a:rPr lang="en-US" sz="2400" dirty="0" err="1" smtClean="0"/>
              <a:t>pariwisata</a:t>
            </a:r>
            <a:r>
              <a:rPr lang="en-US" sz="2400" dirty="0" smtClean="0"/>
              <a:t> </a:t>
            </a:r>
          </a:p>
          <a:p>
            <a:pPr marL="0" indent="0">
              <a:buNone/>
            </a:pPr>
            <a:r>
              <a:rPr lang="en-US" sz="2400" dirty="0" err="1"/>
              <a:t>U</a:t>
            </a:r>
            <a:r>
              <a:rPr lang="en-US" sz="2400" dirty="0" err="1" smtClean="0"/>
              <a:t>mumnya</a:t>
            </a:r>
            <a:r>
              <a:rPr lang="en-US" sz="2400" dirty="0" smtClean="0"/>
              <a:t> </a:t>
            </a:r>
            <a:r>
              <a:rPr lang="en-US" sz="2400" dirty="0" err="1" smtClean="0"/>
              <a:t>dibentuk</a:t>
            </a:r>
            <a:r>
              <a:rPr lang="en-US" sz="2400" dirty="0" smtClean="0"/>
              <a:t> </a:t>
            </a:r>
            <a:r>
              <a:rPr lang="en-US" sz="2400" dirty="0" err="1" smtClean="0"/>
              <a:t>berdasarkan</a:t>
            </a:r>
            <a:r>
              <a:rPr lang="en-US" sz="2400" dirty="0" smtClean="0"/>
              <a:t> </a:t>
            </a:r>
            <a:r>
              <a:rPr lang="en-US" sz="2400" dirty="0" err="1" smtClean="0"/>
              <a:t>visi</a:t>
            </a:r>
            <a:r>
              <a:rPr lang="en-US" sz="2400" dirty="0" smtClean="0"/>
              <a:t> </a:t>
            </a:r>
            <a:r>
              <a:rPr lang="en-US" sz="2400" dirty="0" err="1" smtClean="0"/>
              <a:t>jangka</a:t>
            </a:r>
            <a:r>
              <a:rPr lang="en-US" sz="2400" dirty="0" smtClean="0"/>
              <a:t> </a:t>
            </a:r>
            <a:r>
              <a:rPr lang="en-US" sz="2400" dirty="0" err="1" smtClean="0"/>
              <a:t>panjang</a:t>
            </a:r>
            <a:r>
              <a:rPr lang="en-US" sz="2400" dirty="0" smtClean="0"/>
              <a:t> </a:t>
            </a:r>
            <a:r>
              <a:rPr lang="en-US" sz="2400" dirty="0" err="1" smtClean="0"/>
              <a:t>pemerintah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organisasi</a:t>
            </a:r>
            <a:r>
              <a:rPr lang="en-US" sz="2400" dirty="0" smtClean="0"/>
              <a:t> </a:t>
            </a:r>
            <a:r>
              <a:rPr lang="en-US" sz="2400" dirty="0" err="1" smtClean="0"/>
              <a:t>terkait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mengembangkan</a:t>
            </a:r>
            <a:r>
              <a:rPr lang="en-US" sz="2400" dirty="0" smtClean="0"/>
              <a:t> </a:t>
            </a:r>
            <a:r>
              <a:rPr lang="en-US" sz="2400" dirty="0" err="1" smtClean="0"/>
              <a:t>industri</a:t>
            </a:r>
            <a:r>
              <a:rPr lang="en-US" sz="2400" dirty="0" smtClean="0"/>
              <a:t> </a:t>
            </a:r>
            <a:r>
              <a:rPr lang="en-US" sz="2400" dirty="0" err="1" smtClean="0"/>
              <a:t>pariwisata</a:t>
            </a:r>
            <a:r>
              <a:rPr lang="en-US" sz="2400" dirty="0" smtClean="0"/>
              <a:t>. </a:t>
            </a:r>
            <a:r>
              <a:rPr lang="en-US" sz="2400" dirty="0" err="1" smtClean="0"/>
              <a:t>Visi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mencakup</a:t>
            </a:r>
            <a:r>
              <a:rPr lang="en-US" sz="2400" dirty="0" smtClean="0"/>
              <a:t> </a:t>
            </a:r>
            <a:r>
              <a:rPr lang="en-US" sz="2400" dirty="0" err="1" smtClean="0"/>
              <a:t>peningkatan</a:t>
            </a:r>
            <a:r>
              <a:rPr lang="en-US" sz="2400" dirty="0" smtClean="0"/>
              <a:t> </a:t>
            </a:r>
            <a:r>
              <a:rPr lang="en-US" sz="2400" dirty="0" err="1" smtClean="0"/>
              <a:t>kesejahteraan</a:t>
            </a:r>
            <a:r>
              <a:rPr lang="en-US" sz="2400" dirty="0" smtClean="0"/>
              <a:t> </a:t>
            </a:r>
            <a:r>
              <a:rPr lang="en-US" sz="2400" dirty="0" err="1" smtClean="0"/>
              <a:t>masyarakat</a:t>
            </a:r>
            <a:r>
              <a:rPr lang="en-US" sz="2400" dirty="0" smtClean="0"/>
              <a:t> </a:t>
            </a:r>
            <a:r>
              <a:rPr lang="en-US" sz="2400" dirty="0" err="1" smtClean="0"/>
              <a:t>lokal</a:t>
            </a:r>
            <a:r>
              <a:rPr lang="en-US" sz="2400" dirty="0" smtClean="0"/>
              <a:t>, </a:t>
            </a:r>
            <a:r>
              <a:rPr lang="en-US" sz="2400" dirty="0" err="1" smtClean="0"/>
              <a:t>pelestarian</a:t>
            </a:r>
            <a:r>
              <a:rPr lang="en-US" sz="2400" dirty="0" smtClean="0"/>
              <a:t> </a:t>
            </a:r>
            <a:r>
              <a:rPr lang="en-US" sz="2400" dirty="0" err="1" smtClean="0"/>
              <a:t>lingkungan</a:t>
            </a:r>
            <a:r>
              <a:rPr lang="en-US" sz="2400" dirty="0" smtClean="0"/>
              <a:t>, </a:t>
            </a:r>
            <a:r>
              <a:rPr lang="en-US" sz="2400" dirty="0" err="1" smtClean="0"/>
              <a:t>serta</a:t>
            </a:r>
            <a:r>
              <a:rPr lang="en-US" sz="2400" dirty="0" smtClean="0"/>
              <a:t> </a:t>
            </a:r>
            <a:r>
              <a:rPr lang="en-US" sz="2400" dirty="0" err="1" smtClean="0"/>
              <a:t>promosi</a:t>
            </a:r>
            <a:r>
              <a:rPr lang="en-US" sz="2400" dirty="0" smtClean="0"/>
              <a:t> </a:t>
            </a:r>
            <a:r>
              <a:rPr lang="en-US" sz="2400" dirty="0" err="1" smtClean="0"/>
              <a:t>destinasi</a:t>
            </a:r>
            <a:r>
              <a:rPr lang="en-US" sz="2400" dirty="0" smtClean="0"/>
              <a:t> </a:t>
            </a:r>
            <a:r>
              <a:rPr lang="en-US" sz="2400" dirty="0" err="1" smtClean="0"/>
              <a:t>wisata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05773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Ciri</a:t>
            </a:r>
            <a:r>
              <a:rPr lang="en-US" dirty="0" smtClean="0"/>
              <a:t> </a:t>
            </a:r>
            <a:r>
              <a:rPr lang="en-US" dirty="0" err="1" smtClean="0"/>
              <a:t>Khas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Pariwisata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2160589"/>
            <a:ext cx="9297939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2. </a:t>
            </a:r>
            <a:r>
              <a:rPr lang="en-US" sz="2800" dirty="0" err="1" smtClean="0"/>
              <a:t>Pendekatan</a:t>
            </a:r>
            <a:r>
              <a:rPr lang="en-US" sz="2800" dirty="0" smtClean="0"/>
              <a:t> </a:t>
            </a:r>
            <a:r>
              <a:rPr lang="en-US" sz="2800" dirty="0" err="1" smtClean="0"/>
              <a:t>Berkelanjutan</a:t>
            </a:r>
            <a:r>
              <a:rPr lang="en-US" sz="2800" dirty="0" smtClean="0"/>
              <a:t> 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err="1" smtClean="0"/>
              <a:t>Kebijakan</a:t>
            </a:r>
            <a:r>
              <a:rPr lang="en-US" sz="2800" dirty="0" smtClean="0"/>
              <a:t> </a:t>
            </a:r>
            <a:r>
              <a:rPr lang="en-US" sz="2800" dirty="0" err="1" smtClean="0"/>
              <a:t>pariwisata</a:t>
            </a:r>
            <a:r>
              <a:rPr lang="en-US" sz="2800" dirty="0" smtClean="0"/>
              <a:t> modern </a:t>
            </a:r>
            <a:r>
              <a:rPr lang="en-US" sz="2800" dirty="0" err="1" smtClean="0"/>
              <a:t>semakin</a:t>
            </a:r>
            <a:r>
              <a:rPr lang="en-US" sz="2800" dirty="0" smtClean="0"/>
              <a:t> </a:t>
            </a:r>
            <a:r>
              <a:rPr lang="en-US" sz="2800" dirty="0" err="1" smtClean="0"/>
              <a:t>berfokus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sustainability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keberlanjutan</a:t>
            </a:r>
            <a:r>
              <a:rPr lang="en-US" sz="2800" dirty="0" smtClean="0"/>
              <a:t>.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mencakup</a:t>
            </a:r>
            <a:r>
              <a:rPr lang="en-US" sz="2800" dirty="0" smtClean="0"/>
              <a:t> </a:t>
            </a:r>
            <a:r>
              <a:rPr lang="en-US" sz="2800" dirty="0" err="1" smtClean="0"/>
              <a:t>pelestarian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, </a:t>
            </a:r>
            <a:r>
              <a:rPr lang="en-US" sz="2800" dirty="0" err="1" smtClean="0"/>
              <a:t>budaya</a:t>
            </a:r>
            <a:r>
              <a:rPr lang="en-US" sz="2800" dirty="0" smtClean="0"/>
              <a:t>,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sosial</a:t>
            </a:r>
            <a:r>
              <a:rPr lang="en-US" sz="2800" dirty="0" smtClean="0"/>
              <a:t>, </a:t>
            </a:r>
            <a:r>
              <a:rPr lang="en-US" sz="2800" dirty="0" err="1" smtClean="0"/>
              <a:t>serta</a:t>
            </a:r>
            <a:r>
              <a:rPr lang="en-US" sz="2800" dirty="0" smtClean="0"/>
              <a:t> </a:t>
            </a:r>
            <a:r>
              <a:rPr lang="en-US" sz="2800" dirty="0" err="1" smtClean="0"/>
              <a:t>mempertimbangkan</a:t>
            </a:r>
            <a:r>
              <a:rPr lang="en-US" sz="2800" dirty="0" smtClean="0"/>
              <a:t> </a:t>
            </a:r>
            <a:r>
              <a:rPr lang="en-US" sz="2800" dirty="0" err="1" smtClean="0"/>
              <a:t>dampak</a:t>
            </a:r>
            <a:r>
              <a:rPr lang="en-US" sz="2800" dirty="0" smtClean="0"/>
              <a:t> </a:t>
            </a:r>
            <a:r>
              <a:rPr lang="en-US" sz="2800" dirty="0" err="1" smtClean="0"/>
              <a:t>ekonomi</a:t>
            </a:r>
            <a:r>
              <a:rPr lang="en-US" sz="2800" dirty="0" smtClean="0"/>
              <a:t> </a:t>
            </a:r>
            <a:r>
              <a:rPr lang="en-US" sz="2800" dirty="0" err="1" smtClean="0"/>
              <a:t>jangka</a:t>
            </a:r>
            <a:r>
              <a:rPr lang="en-US" sz="2800" dirty="0" smtClean="0"/>
              <a:t> </a:t>
            </a:r>
            <a:r>
              <a:rPr lang="en-US" sz="2800" dirty="0" err="1" smtClean="0"/>
              <a:t>panjang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93712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Ciri</a:t>
            </a:r>
            <a:r>
              <a:rPr lang="en-US" b="1" dirty="0" smtClean="0"/>
              <a:t> </a:t>
            </a:r>
            <a:r>
              <a:rPr lang="en-US" b="1" dirty="0" err="1" smtClean="0"/>
              <a:t>Khas</a:t>
            </a:r>
            <a:r>
              <a:rPr lang="en-US" b="1" dirty="0" smtClean="0"/>
              <a:t> </a:t>
            </a:r>
            <a:r>
              <a:rPr lang="en-US" b="1" dirty="0" err="1" smtClean="0"/>
              <a:t>Kebijakan</a:t>
            </a:r>
            <a:r>
              <a:rPr lang="en-US" b="1" dirty="0" smtClean="0"/>
              <a:t> </a:t>
            </a:r>
            <a:r>
              <a:rPr lang="en-US" b="1" dirty="0" err="1" smtClean="0"/>
              <a:t>Pariwisata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9533466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3. </a:t>
            </a:r>
            <a:r>
              <a:rPr lang="en-US" dirty="0" err="1" smtClean="0"/>
              <a:t>Pemberdayaan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Keterlibatan</a:t>
            </a:r>
            <a:r>
              <a:rPr lang="en-US" dirty="0" smtClean="0"/>
              <a:t> </a:t>
            </a:r>
            <a:r>
              <a:rPr lang="en-US" dirty="0" err="1" smtClean="0"/>
              <a:t>Komunitas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Salah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pariwisata</a:t>
            </a:r>
            <a:r>
              <a:rPr lang="en-US" dirty="0" smtClean="0"/>
              <a:t> yang </a:t>
            </a:r>
            <a:r>
              <a:rPr lang="en-US" dirty="0" err="1" smtClean="0"/>
              <a:t>berhasil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pemberdayaan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r>
              <a:rPr lang="en-US" dirty="0" err="1" smtClean="0"/>
              <a:t>Melalui</a:t>
            </a:r>
            <a:r>
              <a:rPr lang="en-US" dirty="0" smtClean="0"/>
              <a:t>: </a:t>
            </a:r>
          </a:p>
          <a:p>
            <a:pPr marL="514350" indent="-514350">
              <a:buAutoNum type="alphaLcPeriod"/>
            </a:pPr>
            <a:r>
              <a:rPr lang="en-US" dirty="0" err="1" smtClean="0"/>
              <a:t>Pemberian</a:t>
            </a:r>
            <a:r>
              <a:rPr lang="en-US" dirty="0" smtClean="0"/>
              <a:t> </a:t>
            </a:r>
            <a:r>
              <a:rPr lang="en-US" dirty="0" err="1" smtClean="0"/>
              <a:t>pelatihan</a:t>
            </a:r>
            <a:r>
              <a:rPr lang="en-US" dirty="0" smtClean="0"/>
              <a:t> </a:t>
            </a:r>
            <a:r>
              <a:rPr lang="en-US" dirty="0" err="1" smtClean="0"/>
              <a:t>keterampilan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setempat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perhotelan</a:t>
            </a:r>
            <a:r>
              <a:rPr lang="en-US" dirty="0" smtClean="0"/>
              <a:t>, </a:t>
            </a:r>
            <a:r>
              <a:rPr lang="en-US" dirty="0" err="1" smtClean="0"/>
              <a:t>kuliner</a:t>
            </a:r>
            <a:r>
              <a:rPr lang="en-US" dirty="0" smtClean="0"/>
              <a:t>, </a:t>
            </a:r>
            <a:r>
              <a:rPr lang="en-US" dirty="0" err="1" smtClean="0"/>
              <a:t>kerajinan</a:t>
            </a:r>
            <a:r>
              <a:rPr lang="en-US" dirty="0" smtClean="0"/>
              <a:t> </a:t>
            </a:r>
            <a:r>
              <a:rPr lang="en-US" dirty="0" err="1" smtClean="0"/>
              <a:t>tangan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wisata</a:t>
            </a:r>
            <a:r>
              <a:rPr lang="en-US" dirty="0" smtClean="0"/>
              <a:t>. </a:t>
            </a:r>
          </a:p>
          <a:p>
            <a:pPr marL="514350" indent="-514350">
              <a:buAutoNum type="alphaLcPeriod"/>
            </a:pP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pariwisata</a:t>
            </a:r>
            <a:r>
              <a:rPr lang="en-US" dirty="0" smtClean="0"/>
              <a:t> </a:t>
            </a:r>
            <a:r>
              <a:rPr lang="en-US" dirty="0" err="1" smtClean="0"/>
              <a:t>berbasis</a:t>
            </a:r>
            <a:r>
              <a:rPr lang="en-US" dirty="0" smtClean="0"/>
              <a:t> </a:t>
            </a:r>
            <a:r>
              <a:rPr lang="en-US" dirty="0" err="1" smtClean="0"/>
              <a:t>komunitas</a:t>
            </a:r>
            <a:r>
              <a:rPr lang="en-US" dirty="0" smtClean="0"/>
              <a:t> (</a:t>
            </a:r>
            <a:r>
              <a:rPr lang="en-US" dirty="0" err="1" smtClean="0"/>
              <a:t>CommunityBased</a:t>
            </a:r>
            <a:r>
              <a:rPr lang="en-US" dirty="0" smtClean="0"/>
              <a:t> Tourism), di mana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mengelola</a:t>
            </a:r>
            <a:r>
              <a:rPr lang="en-US" dirty="0" smtClean="0"/>
              <a:t> </a:t>
            </a:r>
            <a:r>
              <a:rPr lang="en-US" dirty="0" err="1" smtClean="0"/>
              <a:t>atraksi</a:t>
            </a:r>
            <a:r>
              <a:rPr lang="en-US" dirty="0" smtClean="0"/>
              <a:t> </a:t>
            </a:r>
            <a:r>
              <a:rPr lang="en-US" dirty="0" err="1" smtClean="0"/>
              <a:t>wisata</a:t>
            </a:r>
            <a:r>
              <a:rPr lang="en-US" dirty="0" smtClean="0"/>
              <a:t> di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. </a:t>
            </a:r>
          </a:p>
          <a:p>
            <a:pPr marL="514350" indent="-514350">
              <a:buAutoNum type="alphaLcPeriod"/>
            </a:pPr>
            <a:r>
              <a:rPr lang="en-US" dirty="0" err="1" smtClean="0"/>
              <a:t>Dukungan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menengah</a:t>
            </a:r>
            <a:r>
              <a:rPr lang="en-US" dirty="0" smtClean="0"/>
              <a:t> (UMKM) </a:t>
            </a:r>
            <a:r>
              <a:rPr lang="en-US" dirty="0" err="1" smtClean="0"/>
              <a:t>lokal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penyediaan</a:t>
            </a:r>
            <a:r>
              <a:rPr lang="en-US" dirty="0" smtClean="0"/>
              <a:t> </a:t>
            </a:r>
            <a:r>
              <a:rPr lang="en-US" dirty="0" err="1" smtClean="0"/>
              <a:t>bantuan</a:t>
            </a:r>
            <a:r>
              <a:rPr lang="en-US" dirty="0" smtClean="0"/>
              <a:t> modal, </a:t>
            </a:r>
            <a:r>
              <a:rPr lang="en-US" dirty="0" err="1" smtClean="0"/>
              <a:t>fasilitasi</a:t>
            </a:r>
            <a:r>
              <a:rPr lang="en-US" dirty="0" smtClean="0"/>
              <a:t> </a:t>
            </a:r>
            <a:r>
              <a:rPr lang="en-US" dirty="0" err="1" smtClean="0"/>
              <a:t>pemasaran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promosi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kreatif</a:t>
            </a:r>
            <a:r>
              <a:rPr lang="en-US" dirty="0" smtClean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748682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Ciri</a:t>
            </a:r>
            <a:r>
              <a:rPr lang="en-US" b="1" dirty="0" smtClean="0"/>
              <a:t> </a:t>
            </a:r>
            <a:r>
              <a:rPr lang="en-US" b="1" dirty="0" err="1" smtClean="0"/>
              <a:t>Khas</a:t>
            </a:r>
            <a:r>
              <a:rPr lang="en-US" b="1" dirty="0" smtClean="0"/>
              <a:t> </a:t>
            </a:r>
            <a:r>
              <a:rPr lang="en-US" b="1" dirty="0" err="1" smtClean="0"/>
              <a:t>Kebijakan</a:t>
            </a:r>
            <a:r>
              <a:rPr lang="en-US" b="1" dirty="0" smtClean="0"/>
              <a:t> </a:t>
            </a:r>
            <a:r>
              <a:rPr lang="en-US" b="1" dirty="0" err="1" smtClean="0"/>
              <a:t>Pariwisata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4.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Infrastruktur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Inisiatif</a:t>
            </a:r>
            <a:r>
              <a:rPr lang="en-US" dirty="0" smtClean="0"/>
              <a:t> </a:t>
            </a:r>
            <a:r>
              <a:rPr lang="en-US" dirty="0" err="1" smtClean="0"/>
              <a:t>infrastruktur</a:t>
            </a:r>
            <a:r>
              <a:rPr lang="en-US" dirty="0" smtClean="0"/>
              <a:t> </a:t>
            </a:r>
            <a:r>
              <a:rPr lang="en-US" dirty="0" err="1" smtClean="0"/>
              <a:t>memegang</a:t>
            </a:r>
            <a:r>
              <a:rPr lang="en-US" dirty="0" smtClean="0"/>
              <a:t> </a:t>
            </a:r>
            <a:r>
              <a:rPr lang="en-US" dirty="0" err="1" smtClean="0"/>
              <a:t>peranan</a:t>
            </a:r>
            <a:r>
              <a:rPr lang="en-US" dirty="0" smtClean="0"/>
              <a:t> </a:t>
            </a:r>
            <a:r>
              <a:rPr lang="en-US" dirty="0" err="1" smtClean="0"/>
              <a:t>kunci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pariwisata</a:t>
            </a:r>
            <a:r>
              <a:rPr lang="en-US" dirty="0" smtClean="0"/>
              <a:t> yang </a:t>
            </a:r>
            <a:r>
              <a:rPr lang="en-US" dirty="0" err="1" smtClean="0"/>
              <a:t>sukses</a:t>
            </a:r>
            <a:r>
              <a:rPr lang="en-US" dirty="0" smtClean="0"/>
              <a:t>.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elemen</a:t>
            </a:r>
            <a:r>
              <a:rPr lang="en-US" dirty="0" smtClean="0"/>
              <a:t> yang </a:t>
            </a:r>
            <a:r>
              <a:rPr lang="en-US" dirty="0" err="1" smtClean="0"/>
              <a:t>umumnya</a:t>
            </a:r>
            <a:r>
              <a:rPr lang="en-US" dirty="0" smtClean="0"/>
              <a:t> </a:t>
            </a:r>
            <a:r>
              <a:rPr lang="en-US" dirty="0" err="1" smtClean="0"/>
              <a:t>difokuskan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: </a:t>
            </a:r>
          </a:p>
          <a:p>
            <a:pPr marL="514350" indent="-514350">
              <a:buAutoNum type="alphaLcPeriod"/>
            </a:pPr>
            <a:r>
              <a:rPr lang="en-US" dirty="0" err="1" smtClean="0"/>
              <a:t>Transportasi</a:t>
            </a:r>
            <a:r>
              <a:rPr lang="en-US" dirty="0" smtClean="0"/>
              <a:t>: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jalan</a:t>
            </a:r>
            <a:r>
              <a:rPr lang="en-US" dirty="0" smtClean="0"/>
              <a:t>, </a:t>
            </a:r>
            <a:r>
              <a:rPr lang="en-US" dirty="0" err="1" smtClean="0"/>
              <a:t>bandara</a:t>
            </a:r>
            <a:r>
              <a:rPr lang="en-US" dirty="0" smtClean="0"/>
              <a:t>, </a:t>
            </a:r>
            <a:r>
              <a:rPr lang="en-US" dirty="0" err="1" smtClean="0"/>
              <a:t>pelabuhan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jaringan</a:t>
            </a:r>
            <a:r>
              <a:rPr lang="en-US" dirty="0" smtClean="0"/>
              <a:t> </a:t>
            </a:r>
            <a:r>
              <a:rPr lang="en-US" dirty="0" err="1" smtClean="0"/>
              <a:t>transportasi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yang </a:t>
            </a:r>
            <a:r>
              <a:rPr lang="en-US" dirty="0" err="1" smtClean="0"/>
              <a:t>terintegrasi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destinasi</a:t>
            </a:r>
            <a:r>
              <a:rPr lang="en-US" dirty="0" smtClean="0"/>
              <a:t> </a:t>
            </a:r>
            <a:r>
              <a:rPr lang="en-US" dirty="0" err="1" smtClean="0"/>
              <a:t>wisata</a:t>
            </a:r>
            <a:r>
              <a:rPr lang="en-US" dirty="0" smtClean="0"/>
              <a:t>. </a:t>
            </a:r>
          </a:p>
          <a:p>
            <a:pPr marL="514350" indent="-514350">
              <a:buAutoNum type="alphaLcPeriod"/>
            </a:pPr>
            <a:r>
              <a:rPr lang="en-US" dirty="0" err="1" smtClean="0"/>
              <a:t>Fasilitas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: </a:t>
            </a:r>
            <a:r>
              <a:rPr lang="en-US" dirty="0" err="1" smtClean="0"/>
              <a:t>Ketersediaan</a:t>
            </a:r>
            <a:r>
              <a:rPr lang="en-US" dirty="0" smtClean="0"/>
              <a:t> hotel, homestay, </a:t>
            </a:r>
            <a:r>
              <a:rPr lang="en-US" dirty="0" err="1" smtClean="0"/>
              <a:t>restoran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wisatawan</a:t>
            </a:r>
            <a:r>
              <a:rPr lang="en-US" dirty="0" smtClean="0"/>
              <a:t>. </a:t>
            </a:r>
          </a:p>
          <a:p>
            <a:pPr marL="514350" indent="-514350">
              <a:buAutoNum type="alphaLcPeriod"/>
            </a:pPr>
            <a:r>
              <a:rPr lang="en-US" dirty="0" err="1" smtClean="0"/>
              <a:t>Teknologi</a:t>
            </a:r>
            <a:r>
              <a:rPr lang="en-US" dirty="0" smtClean="0"/>
              <a:t> digital: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aplikasi</a:t>
            </a:r>
            <a:r>
              <a:rPr lang="en-US" dirty="0" smtClean="0"/>
              <a:t> mobile, situs web, </a:t>
            </a:r>
            <a:r>
              <a:rPr lang="en-US" dirty="0" err="1" smtClean="0"/>
              <a:t>serta</a:t>
            </a:r>
            <a:r>
              <a:rPr lang="en-US" dirty="0" smtClean="0"/>
              <a:t> platform digital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mempromosikan</a:t>
            </a:r>
            <a:r>
              <a:rPr lang="en-US" dirty="0" smtClean="0"/>
              <a:t> </a:t>
            </a:r>
            <a:r>
              <a:rPr lang="en-US" dirty="0" err="1" smtClean="0"/>
              <a:t>destinasi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mempermudah</a:t>
            </a:r>
            <a:r>
              <a:rPr lang="en-US" dirty="0" smtClean="0"/>
              <a:t> </a:t>
            </a:r>
            <a:r>
              <a:rPr lang="en-US" dirty="0" err="1" smtClean="0"/>
              <a:t>wisatawan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, </a:t>
            </a:r>
            <a:r>
              <a:rPr lang="en-US" dirty="0" err="1" smtClean="0"/>
              <a:t>memesan</a:t>
            </a:r>
            <a:r>
              <a:rPr lang="en-US" dirty="0" smtClean="0"/>
              <a:t> </a:t>
            </a:r>
            <a:r>
              <a:rPr lang="en-US" dirty="0" err="1" smtClean="0"/>
              <a:t>tiket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berinteraksi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pemandu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62372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</TotalTime>
  <Words>380</Words>
  <Application>Microsoft Office PowerPoint</Application>
  <PresentationFormat>Widescreen</PresentationFormat>
  <Paragraphs>25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Facet</vt:lpstr>
      <vt:lpstr>Materi Pembelajaran Kebijakan Pariwisata  Minggu ke-2</vt:lpstr>
      <vt:lpstr>Definisi dan Konsep Kebijakan Pariwisata</vt:lpstr>
      <vt:lpstr>Ciri Khas Kebijakan Pariwisata</vt:lpstr>
      <vt:lpstr>Ciri Khas Kebijakan Pariwisata</vt:lpstr>
      <vt:lpstr>Ciri Khas Kebijakan Pariwisata</vt:lpstr>
      <vt:lpstr>Ciri Khas Kebijakan Pariwisata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 Pembelajaran Kebijakan Pariwisata Minggu ke-2</dc:title>
  <dc:creator>User</dc:creator>
  <cp:lastModifiedBy>User</cp:lastModifiedBy>
  <cp:revision>2</cp:revision>
  <dcterms:created xsi:type="dcterms:W3CDTF">2024-10-12T04:28:06Z</dcterms:created>
  <dcterms:modified xsi:type="dcterms:W3CDTF">2024-10-12T04:43:43Z</dcterms:modified>
</cp:coreProperties>
</file>