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00" r:id="rId21"/>
  </p:sldIdLst>
  <p:sldSz cx="9144000" cy="6858000" type="screen4x3"/>
  <p:notesSz cx="7045325" cy="9345613"/>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000" autoAdjust="0"/>
  </p:normalViewPr>
  <p:slideViewPr>
    <p:cSldViewPr>
      <p:cViewPr varScale="1">
        <p:scale>
          <a:sx n="50" d="100"/>
          <a:sy n="50" d="100"/>
        </p:scale>
        <p:origin x="1692"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933B3-27B4-AAB2-D0EB-58B0B9A93C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584259-097C-3A3F-8B14-A903237E3B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FFD7E1-24B5-9CC0-0BF5-E9902CAAA4CC}"/>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56BC88CA-53B7-102F-2CE1-5BD7A350665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992585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AD237-E74E-C6BF-8BC4-8CF970ACCE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78F0CC-EC3B-1EDF-F17F-C75EB13EFB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1EB1A-1A60-48EB-E674-7B389850260C}"/>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7D02D902-66AC-149E-5461-504EA8173A0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23355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D8B2A-5D9C-DC2B-4F13-7F507E23D9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CFA5BE-990E-C619-4C77-860C4B003F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A576B6-6DC6-0A2A-DE1B-C78E709996B2}"/>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39152E13-7831-7E86-85F2-507711A0EF3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229313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09CF8-F4C1-EF48-F4B7-4E823C924C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EE7057-ACA1-43A3-6299-6D606445F6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0E3123-904A-DF3E-856A-A2616A6198DE}"/>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67621D43-CB44-A00E-56DD-FC46F71C88E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78749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6DC2A-9A7D-D321-157B-C0EF60B72C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9E5E7-AF85-DB96-AAB7-215AE89F2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193695-C3AF-7CB8-BE6A-5F2DC66F02E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7FDFD11D-119A-ADF3-8663-6FD65062ECD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11177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7B7C3-7CA0-A19D-E821-372F3AD21E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25F22D-AE7C-6073-3E8B-36E7661561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FC5B5E-020C-10D4-F820-89181AE967B2}"/>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BF7C9099-CA55-73AF-23F3-2D627908E41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52028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A074F-B5A8-11BF-5B76-45162D3E4E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8D9B25-447C-684B-A32F-4410F0F60C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311BE9-EA48-9D54-D3F9-26D345C294A8}"/>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14B9CF0F-5A55-EB9F-B404-1A6942489CA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542606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34744-E6BF-B652-048D-628C19B1B3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093767-DCFB-C139-18DC-EFA6C404AA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7F062B-0576-7838-BEF0-90335DB55763}"/>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B66C01DE-909B-AEAD-73EF-19C54264C60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548624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FE6A0-4620-2AA3-D6AC-7A1F7330E2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47E09-853E-A2F0-AD13-A3859669AA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3F39C0-DB8C-F6D2-EFB0-E2C1D366BE0C}"/>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BC85CDB9-6A5E-79E1-9598-9CCCB73CBF2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829479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27E34-9D55-FA82-F264-902C41C32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1FBF5F-61B1-5D3C-0C6B-B421C54B44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C2B61E-1791-52FE-E48D-3C5CC892D65E}"/>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31737A2-20EF-2680-36D0-9D16A0533B9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59743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338940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63977-4566-1D2B-A7A6-B1339E1BD6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1E5EEE-0941-B3BE-8D74-29F904E2D6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9C2233-A301-55D4-1529-77308B345E71}"/>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72EEB6FF-0D0D-C796-D50F-B17A7027057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99357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7609B-F935-1E37-0249-D25BC6AD6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A7F045-8D77-0267-E7C2-B8C0822241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B5B02A-AFC2-2125-891A-07E388086182}"/>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9DD8E067-81DD-D1F2-F76A-26FDDE6D9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76405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8B6FA-28A7-C389-DBD1-75ECA7F78C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EE2A26-7FE0-6DEA-1029-A971077227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88CBD8-49F0-0744-DDD5-B8D14FEFA3D2}"/>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2F591E5D-5164-1721-5827-8CC7DB0FF3C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30163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5DF58-B481-E302-1519-3165FF3463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FE664C-1870-6AAA-81F9-334E86CDF0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3A4781-33AE-2105-C7E6-875F2A865DC6}"/>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602CB94B-26B3-4EA2-993D-7B0F848E54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45172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F7B87-1960-1A47-C224-8D57ACDD84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FE1E35-4F78-E688-3FD7-D9D525015D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54849D-9B9F-27B4-9337-68E490728CB2}"/>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2A61EA74-58EE-5A75-C4DB-3829E3AEB4F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57031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2218F-1713-A61C-D58E-DAF7451791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7D415D-5446-0404-9A56-E7ADF899C7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F66B8A-317E-BCEE-EB84-2E25A3D20D08}"/>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FCCCE456-6A12-083A-2C37-F683D2B5FE2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60354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80EEC-3203-1DBE-706B-A8023A949A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6A2686-EADA-D7D5-CA7E-1596ABBC3D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E50262-95E4-4AFC-687B-A837CF1E842B}"/>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136A18DD-B7BF-4BC1-C70B-DFF4B38EF9E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3959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PAR23414 – Operasional Restoran dan Bar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PAR23414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Operasional</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Restoran</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dan Bar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PAR23414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Operasional</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Restoran</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dan Bar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OPERASIONAL RESTAURANT BAR</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13</a:t>
            </a: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32B7A-5A5D-B096-6DF4-FD34E58C29E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C6AF404-C37F-9764-2356-F1E48A74F245}"/>
              </a:ext>
            </a:extLst>
          </p:cNvPr>
          <p:cNvSpPr txBox="1">
            <a:spLocks/>
          </p:cNvSpPr>
          <p:nvPr/>
        </p:nvSpPr>
        <p:spPr>
          <a:xfrm>
            <a:off x="457200" y="692696"/>
            <a:ext cx="8363272"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Cocktail</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Pengertian: Minuman campuran yang terdiri dari alkohol (seperti vodka, rum, gin, atau tequila) yang dicampur dengan bahan lain seperti jus buah, soda, sirup, atau bitters.</a:t>
            </a:r>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Contoh:</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Margarita: Campuran tequila, triple sec, dan jus lime, sering disajikan dengan garam di pinggiran gelas.</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Mojito: Rum, daun mint, gula, lime, dan soda.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Martini: Gin atau vodka yang dicampur dengan vermouth dan biasanya diberi hiasan zaitun.</a:t>
            </a:r>
          </a:p>
        </p:txBody>
      </p:sp>
    </p:spTree>
    <p:extLst>
      <p:ext uri="{BB962C8B-B14F-4D97-AF65-F5344CB8AC3E}">
        <p14:creationId xmlns:p14="http://schemas.microsoft.com/office/powerpoint/2010/main" val="2766954309"/>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D5A49-B161-9B70-D8C6-ABF2B1B1C59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ABDC90A-A22F-AC19-7AF3-F528764F5CB8}"/>
              </a:ext>
            </a:extLst>
          </p:cNvPr>
          <p:cNvSpPr txBox="1">
            <a:spLocks/>
          </p:cNvSpPr>
          <p:nvPr/>
        </p:nvSpPr>
        <p:spPr>
          <a:xfrm>
            <a:off x="457200" y="692696"/>
            <a:ext cx="8363272"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Mocktail</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Pengertian: Minuman racikan tanpa alkohol, sering menjadi alternatif untuk mereka yang tidak ingin mengonsumsi alkohol.</a:t>
            </a:r>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Contoh:</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Virgin Mojito: Daun mint, lime, gula, dan soda.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Shirley Temple: Ginger ale atau soda lemon dengan grenadine dan ceri sebagai hiasan.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Fruit Punch: Campuran berbagai jus buah dengan sirup atau soda.</a:t>
            </a:r>
          </a:p>
        </p:txBody>
      </p:sp>
    </p:spTree>
    <p:extLst>
      <p:ext uri="{BB962C8B-B14F-4D97-AF65-F5344CB8AC3E}">
        <p14:creationId xmlns:p14="http://schemas.microsoft.com/office/powerpoint/2010/main" val="1812651269"/>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9848A-AFFD-BF14-DAE4-C3055384EE3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25ADB61-AFA1-0260-8929-926240EE1263}"/>
              </a:ext>
            </a:extLst>
          </p:cNvPr>
          <p:cNvSpPr txBox="1">
            <a:spLocks/>
          </p:cNvSpPr>
          <p:nvPr/>
        </p:nvSpPr>
        <p:spPr>
          <a:xfrm>
            <a:off x="457200" y="692696"/>
            <a:ext cx="8363272"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Long Drinks</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Pengertian: Minuman beralkohol dengan volume besar, biasanya dicampur dengan soda atau jus untuk menghasilkan rasa ringan.</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Contoh:</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Pina Colada: Campuran rum, jus nanas, dan santan atau krim kelapa.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Tequila Sunrise: Tequila, jus jeruk, dan grenadine.</a:t>
            </a:r>
          </a:p>
        </p:txBody>
      </p:sp>
    </p:spTree>
    <p:extLst>
      <p:ext uri="{BB962C8B-B14F-4D97-AF65-F5344CB8AC3E}">
        <p14:creationId xmlns:p14="http://schemas.microsoft.com/office/powerpoint/2010/main" val="2973351771"/>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98D1F-2FD5-1C58-7DC1-AB36BA21632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0D89B66-A062-F4A0-631F-301D07A2436A}"/>
              </a:ext>
            </a:extLst>
          </p:cNvPr>
          <p:cNvSpPr txBox="1">
            <a:spLocks/>
          </p:cNvSpPr>
          <p:nvPr/>
        </p:nvSpPr>
        <p:spPr>
          <a:xfrm>
            <a:off x="457200" y="692696"/>
            <a:ext cx="8363272"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Short Drinks</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Pengertian: Minuman beralkohol dengan volume kecil yang disajikan dalam gelas pendek (old-fashioned glass).</a:t>
            </a:r>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Contoh:</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Old Fashioned: Whiskey, gula, bitters, dan hiasan jeruk.</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Negroni: Gin, vermouth merah, dan Campari.</a:t>
            </a:r>
          </a:p>
        </p:txBody>
      </p:sp>
    </p:spTree>
    <p:extLst>
      <p:ext uri="{BB962C8B-B14F-4D97-AF65-F5344CB8AC3E}">
        <p14:creationId xmlns:p14="http://schemas.microsoft.com/office/powerpoint/2010/main" val="2823666251"/>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891FC-7F73-5FE4-EE1A-B03AAB4F904C}"/>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DD2F58D-4180-F682-9135-50EE42560D39}"/>
              </a:ext>
            </a:extLst>
          </p:cNvPr>
          <p:cNvSpPr txBox="1">
            <a:spLocks/>
          </p:cNvSpPr>
          <p:nvPr/>
        </p:nvSpPr>
        <p:spPr>
          <a:xfrm>
            <a:off x="457200" y="692696"/>
            <a:ext cx="8363272"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Shots</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Pengertian: Minuman yang disajikan dalam gelas kecil, biasanya diminum dalam sekali tegukan.</a:t>
            </a:r>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Contoh:</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Jägerbomb: Kombinasi Jägermeister dan minuman energi.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Tequila Shot: Tequila yang diminum bersama garam dan potongan lime.</a:t>
            </a:r>
          </a:p>
        </p:txBody>
      </p:sp>
    </p:spTree>
    <p:extLst>
      <p:ext uri="{BB962C8B-B14F-4D97-AF65-F5344CB8AC3E}">
        <p14:creationId xmlns:p14="http://schemas.microsoft.com/office/powerpoint/2010/main" val="2425417491"/>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DD808-74CC-07D0-8120-1929CD5340FB}"/>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9CBB8D-ECCA-FBC8-6385-2A9EDA30DD95}"/>
              </a:ext>
            </a:extLst>
          </p:cNvPr>
          <p:cNvSpPr txBox="1">
            <a:spLocks/>
          </p:cNvSpPr>
          <p:nvPr/>
        </p:nvSpPr>
        <p:spPr>
          <a:xfrm>
            <a:off x="457200" y="692696"/>
            <a:ext cx="8363272"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Smoothies atau Blended Drinks</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Pengertian: Minuman yang dicampur menggunakan blender dengan es batu hingga teksturnya lembut dan kental.</a:t>
            </a:r>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Contoh:</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Frozen Daiquiri: Rum, lime, dan gula yang diblender dengan es.</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Strawberry Smoothie: Buah stroberi segar, yogurt, dan madu.</a:t>
            </a:r>
          </a:p>
        </p:txBody>
      </p:sp>
    </p:spTree>
    <p:extLst>
      <p:ext uri="{BB962C8B-B14F-4D97-AF65-F5344CB8AC3E}">
        <p14:creationId xmlns:p14="http://schemas.microsoft.com/office/powerpoint/2010/main" val="2287377493"/>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F4FE8-9EA7-E198-29F6-86653083D92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564CC7D-C1BF-15C7-8B32-62B53CBA793B}"/>
              </a:ext>
            </a:extLst>
          </p:cNvPr>
          <p:cNvSpPr txBox="1">
            <a:spLocks/>
          </p:cNvSpPr>
          <p:nvPr/>
        </p:nvSpPr>
        <p:spPr>
          <a:xfrm>
            <a:off x="457200" y="692696"/>
            <a:ext cx="8363272"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Beer Cocktails</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Pengertian: Minuman campuran berbasis bir dengan tambahan bahan lain.</a:t>
            </a:r>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Contoh:</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Black and Tan: Kombinasi bir stout dan pale ale.</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Michelada: Bir dengan jus lime, saus pedas, dan bumbu.</a:t>
            </a:r>
          </a:p>
        </p:txBody>
      </p:sp>
    </p:spTree>
    <p:extLst>
      <p:ext uri="{BB962C8B-B14F-4D97-AF65-F5344CB8AC3E}">
        <p14:creationId xmlns:p14="http://schemas.microsoft.com/office/powerpoint/2010/main" val="3227905934"/>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C5FEE-BB82-6303-AF39-795D18A223AC}"/>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A6DACFF-36B2-48B3-07AE-32E4BACCA59F}"/>
              </a:ext>
            </a:extLst>
          </p:cNvPr>
          <p:cNvSpPr txBox="1">
            <a:spLocks/>
          </p:cNvSpPr>
          <p:nvPr/>
        </p:nvSpPr>
        <p:spPr>
          <a:xfrm>
            <a:off x="457200" y="692696"/>
            <a:ext cx="8363272"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Specialty Drinks</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Pengertian: Minuman khas atau racikan khusus dari bartender yang memiliki karakteristik unik.</a:t>
            </a:r>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Contoh:</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Irish Coffee: Kopi panas yang dicampur dengan whiskey dan krim.</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Sangria: Campuran anggur merah, potongan buah, dan jus.</a:t>
            </a:r>
          </a:p>
        </p:txBody>
      </p:sp>
    </p:spTree>
    <p:extLst>
      <p:ext uri="{BB962C8B-B14F-4D97-AF65-F5344CB8AC3E}">
        <p14:creationId xmlns:p14="http://schemas.microsoft.com/office/powerpoint/2010/main" val="2438745737"/>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FD2AA-69A2-08A2-0ED2-D57CC136F86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8235FB2-4E3B-5D17-E4B6-F13D8BD760BB}"/>
              </a:ext>
            </a:extLst>
          </p:cNvPr>
          <p:cNvSpPr txBox="1">
            <a:spLocks/>
          </p:cNvSpPr>
          <p:nvPr/>
        </p:nvSpPr>
        <p:spPr>
          <a:xfrm>
            <a:off x="457200" y="692696"/>
            <a:ext cx="8363272"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Hot Drinks</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Pengertian: Minuman panas dengan atau tanpa alkohol.</a:t>
            </a:r>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Contoh:</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Hot Toddy: Whiskey, madu, lemon, dan air panas.</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Mulled Wine: Anggur merah hangat dengan rempah-rempah.</a:t>
            </a:r>
          </a:p>
        </p:txBody>
      </p:sp>
    </p:spTree>
    <p:extLst>
      <p:ext uri="{BB962C8B-B14F-4D97-AF65-F5344CB8AC3E}">
        <p14:creationId xmlns:p14="http://schemas.microsoft.com/office/powerpoint/2010/main" val="1824369306"/>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D9AD4-FFB2-54EC-62FA-5616D7579CB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92EE38C-11E2-A7E2-03D0-095548B27ADF}"/>
              </a:ext>
            </a:extLst>
          </p:cNvPr>
          <p:cNvSpPr txBox="1">
            <a:spLocks/>
          </p:cNvSpPr>
          <p:nvPr/>
        </p:nvSpPr>
        <p:spPr>
          <a:xfrm>
            <a:off x="457200" y="692696"/>
            <a:ext cx="8363272"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Aperitif dan Digestif</a:t>
            </a:r>
            <a:endParaRPr lang="en-US" sz="2600" b="1" dirty="0">
              <a:solidFill>
                <a:schemeClr val="tx1"/>
              </a:solidFill>
              <a:latin typeface="Cambria" panose="02040503050406030204" pitchFamily="18" charset="0"/>
              <a:cs typeface="Arial" panose="020B0604020202020204" pitchFamily="34" charset="0"/>
            </a:endParaRPr>
          </a:p>
          <a:p>
            <a:pPr algn="just"/>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Aperitif: </a:t>
            </a:r>
            <a:r>
              <a:rPr lang="id-ID" sz="2600" dirty="0">
                <a:solidFill>
                  <a:schemeClr val="tx1"/>
                </a:solidFill>
                <a:latin typeface="Cambria" panose="02040503050406030204" pitchFamily="18" charset="0"/>
                <a:cs typeface="Arial" panose="020B0604020202020204" pitchFamily="34" charset="0"/>
              </a:rPr>
              <a:t>Minuman yang diminum sebelum makan untuk meningkatkan selera.</a:t>
            </a:r>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Contoh: Vermouth, Campari.</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Digestif: </a:t>
            </a:r>
            <a:r>
              <a:rPr lang="id-ID" sz="2600" dirty="0">
                <a:solidFill>
                  <a:schemeClr val="tx1"/>
                </a:solidFill>
                <a:latin typeface="Cambria" panose="02040503050406030204" pitchFamily="18" charset="0"/>
                <a:cs typeface="Arial" panose="020B0604020202020204" pitchFamily="34" charset="0"/>
              </a:rPr>
              <a:t>Minuman yang diminum setelah makan untuk membantu pencernaan.</a:t>
            </a:r>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Contoh: Brandy, Amaro.</a:t>
            </a:r>
          </a:p>
        </p:txBody>
      </p:sp>
    </p:spTree>
    <p:extLst>
      <p:ext uri="{BB962C8B-B14F-4D97-AF65-F5344CB8AC3E}">
        <p14:creationId xmlns:p14="http://schemas.microsoft.com/office/powerpoint/2010/main" val="3597931872"/>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i="1" dirty="0">
                <a:latin typeface="Arial" panose="020B0604020202020204" pitchFamily="34" charset="0"/>
                <a:ea typeface="+mj-ea"/>
                <a:cs typeface="Arial" panose="020B0604020202020204" pitchFamily="34" charset="0"/>
              </a:rPr>
              <a:t>Beverage</a:t>
            </a:r>
            <a:endPar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363272"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dirty="0">
                <a:solidFill>
                  <a:schemeClr val="tx1"/>
                </a:solidFill>
                <a:latin typeface="Cambria" panose="02040503050406030204" pitchFamily="18" charset="0"/>
                <a:cs typeface="Arial" panose="020B0604020202020204" pitchFamily="34" charset="0"/>
              </a:rPr>
              <a:t>Minuman atau </a:t>
            </a:r>
            <a:r>
              <a:rPr lang="id-ID" sz="2600" i="1" dirty="0">
                <a:solidFill>
                  <a:schemeClr val="tx1"/>
                </a:solidFill>
                <a:latin typeface="Cambria" panose="02040503050406030204" pitchFamily="18" charset="0"/>
                <a:cs typeface="Arial" panose="020B0604020202020204" pitchFamily="34" charset="0"/>
              </a:rPr>
              <a:t>beverage</a:t>
            </a:r>
            <a:r>
              <a:rPr lang="id-ID" sz="2600" dirty="0">
                <a:solidFill>
                  <a:schemeClr val="tx1"/>
                </a:solidFill>
                <a:latin typeface="Cambria" panose="02040503050406030204" pitchFamily="18" charset="0"/>
                <a:cs typeface="Arial" panose="020B0604020202020204" pitchFamily="34" charset="0"/>
              </a:rPr>
              <a:t> adalah segala jenis cairan yang dapat dikonsumsi oleh manusia untuk memenuhi kebutuhan tubuh, memberikan energi, atau hanya untuk kenikmatan. Minuman dapat berupa air putih, minuman alami, atau minuman buatan yang diproduksi melalui berbagai proses.</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endParaRPr lang="id-ID" sz="2400" b="1" dirty="0">
              <a:sym typeface="Wingdings" panose="05000000000000000000" pitchFamily="2" charset="2"/>
            </a:endParaRPr>
          </a:p>
          <a:p>
            <a:pPr marL="571500" indent="-571500">
              <a:buFont typeface="Wingdings" panose="05000000000000000000" pitchFamily="2" charset="2"/>
              <a:buChar char="J"/>
            </a:pPr>
            <a:r>
              <a:rPr lang="en-US" sz="4000" b="1" dirty="0"/>
              <a:t>END</a:t>
            </a:r>
            <a:r>
              <a:rPr lang="id-ID" sz="4000" b="1" dirty="0"/>
              <a:t> </a:t>
            </a:r>
            <a:r>
              <a:rPr lang="id-ID" sz="4000" b="1" dirty="0">
                <a:sym typeface="Wingdings" panose="05000000000000000000" pitchFamily="2" charset="2"/>
              </a:rPr>
              <a:t></a:t>
            </a:r>
            <a:endParaRPr lang="en-US" sz="4000" b="1" dirty="0">
              <a:sym typeface="Wingdings" panose="05000000000000000000" pitchFamily="2" charset="2"/>
            </a:endParaRPr>
          </a:p>
          <a:p>
            <a:r>
              <a:rPr lang="en-US" sz="4000" b="1" dirty="0">
                <a:sym typeface="Wingdings" panose="05000000000000000000" pitchFamily="2" charset="2"/>
              </a:rPr>
              <a:t>Thanks for attention</a:t>
            </a:r>
          </a:p>
          <a:p>
            <a:r>
              <a:rPr lang="en-US" sz="4000" b="1" dirty="0">
                <a:sym typeface="Wingdings" panose="05000000000000000000" pitchFamily="2" charset="2"/>
              </a:rPr>
              <a:t>See you next week</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72F04-0F18-F327-8C6A-498FDD9938D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C34B5B9-C61C-62F9-5BCA-14F50FB261BC}"/>
              </a:ext>
            </a:extLst>
          </p:cNvPr>
          <p:cNvSpPr txBox="1">
            <a:spLocks/>
          </p:cNvSpPr>
          <p:nvPr/>
        </p:nvSpPr>
        <p:spPr>
          <a:xfrm>
            <a:off x="457200" y="692696"/>
            <a:ext cx="8363272"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dirty="0">
                <a:solidFill>
                  <a:schemeClr val="tx1"/>
                </a:solidFill>
                <a:latin typeface="Cambria" panose="02040503050406030204" pitchFamily="18" charset="0"/>
                <a:cs typeface="Arial" panose="020B0604020202020204" pitchFamily="34" charset="0"/>
              </a:rPr>
              <a:t>Dalam dunia perhotelan dan restoran, minuman merupakan bagian penting dari layanan yang ditawarkan kepada pelanggan.</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Fungsi Minuman</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1. </a:t>
            </a:r>
            <a:r>
              <a:rPr lang="id-ID" sz="2600" dirty="0">
                <a:solidFill>
                  <a:schemeClr val="tx1"/>
                </a:solidFill>
                <a:latin typeface="Cambria" panose="02040503050406030204" pitchFamily="18" charset="0"/>
                <a:cs typeface="Arial" panose="020B0604020202020204" pitchFamily="34" charset="0"/>
              </a:rPr>
              <a:t>Memenuhi Kebutuhan Fisiologis:</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Sebagai sumber hidrasi untuk menjaga keseimbangan cairan tubuh.</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Mengandung nutrisi penting seperti vitamin, mineral, atau elektrolit (contoh: jus buah, air mineral).</a:t>
            </a:r>
          </a:p>
        </p:txBody>
      </p:sp>
    </p:spTree>
    <p:extLst>
      <p:ext uri="{BB962C8B-B14F-4D97-AF65-F5344CB8AC3E}">
        <p14:creationId xmlns:p14="http://schemas.microsoft.com/office/powerpoint/2010/main" val="2562803020"/>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2268B-36B9-DAF8-2177-E47A3FFAF0B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ED0506C-B650-A5FD-86BA-4C42A6A83A3B}"/>
              </a:ext>
            </a:extLst>
          </p:cNvPr>
          <p:cNvSpPr txBox="1">
            <a:spLocks/>
          </p:cNvSpPr>
          <p:nvPr/>
        </p:nvSpPr>
        <p:spPr>
          <a:xfrm>
            <a:off x="457200" y="692696"/>
            <a:ext cx="8363272"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2. </a:t>
            </a:r>
            <a:r>
              <a:rPr lang="id-ID" sz="2600" b="1" dirty="0">
                <a:solidFill>
                  <a:schemeClr val="tx1"/>
                </a:solidFill>
                <a:latin typeface="Cambria" panose="02040503050406030204" pitchFamily="18" charset="0"/>
                <a:cs typeface="Arial" panose="020B0604020202020204" pitchFamily="34" charset="0"/>
              </a:rPr>
              <a:t>Kenikmatan Rasa:</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Memberikan pengalaman rasa yang unik dan menyenangkan, seperti kopi, teh, atau minuman bersoda.</a:t>
            </a:r>
            <a:endParaRPr lang="en-US" sz="2600" dirty="0">
              <a:solidFill>
                <a:schemeClr val="tx1"/>
              </a:solidFill>
              <a:latin typeface="Cambria" panose="02040503050406030204" pitchFamily="18" charset="0"/>
              <a:cs typeface="Arial" panose="020B0604020202020204" pitchFamily="34" charset="0"/>
            </a:endParaRPr>
          </a:p>
          <a:p>
            <a:pPr algn="just"/>
            <a:r>
              <a:rPr lang="en-US" sz="2600" b="1" dirty="0">
                <a:solidFill>
                  <a:schemeClr val="tx1"/>
                </a:solidFill>
                <a:latin typeface="Cambria" panose="02040503050406030204" pitchFamily="18" charset="0"/>
                <a:cs typeface="Arial" panose="020B0604020202020204" pitchFamily="34" charset="0"/>
              </a:rPr>
              <a:t>3. </a:t>
            </a:r>
            <a:r>
              <a:rPr lang="id-ID" sz="2600" b="1" dirty="0">
                <a:solidFill>
                  <a:schemeClr val="tx1"/>
                </a:solidFill>
                <a:latin typeface="Cambria" panose="02040503050406030204" pitchFamily="18" charset="0"/>
                <a:cs typeface="Arial" panose="020B0604020202020204" pitchFamily="34" charset="0"/>
              </a:rPr>
              <a:t>Kebutuhan Sosial:</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Sebagai bagian dari tradisi, budaya, atau perayaan (contoh: anggur pada acara formal atau teh dalam upacara adat).</a:t>
            </a:r>
            <a:endParaRPr lang="en-US" sz="2600" dirty="0">
              <a:solidFill>
                <a:schemeClr val="tx1"/>
              </a:solidFill>
              <a:latin typeface="Cambria" panose="02040503050406030204" pitchFamily="18" charset="0"/>
              <a:cs typeface="Arial" panose="020B0604020202020204" pitchFamily="34" charset="0"/>
            </a:endParaRPr>
          </a:p>
          <a:p>
            <a:pPr algn="just"/>
            <a:r>
              <a:rPr lang="en-US" sz="2600" b="1" dirty="0">
                <a:solidFill>
                  <a:schemeClr val="tx1"/>
                </a:solidFill>
                <a:latin typeface="Cambria" panose="02040503050406030204" pitchFamily="18" charset="0"/>
                <a:cs typeface="Arial" panose="020B0604020202020204" pitchFamily="34" charset="0"/>
              </a:rPr>
              <a:t>4. </a:t>
            </a:r>
            <a:r>
              <a:rPr lang="id-ID" sz="2600" b="1" dirty="0">
                <a:solidFill>
                  <a:schemeClr val="tx1"/>
                </a:solidFill>
                <a:latin typeface="Cambria" panose="02040503050406030204" pitchFamily="18" charset="0"/>
                <a:cs typeface="Arial" panose="020B0604020202020204" pitchFamily="34" charset="0"/>
              </a:rPr>
              <a:t>Meningkatkan Suasana:</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Minuman tertentu seperti koktail atau minuman hangat dapat meningkatkan suasana hati atau energi seseorang.</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460240482"/>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4A32E-2DA5-36E5-3331-156AEF7E1C04}"/>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73653C8-871F-891A-3585-25C18D6DF25A}"/>
              </a:ext>
            </a:extLst>
          </p:cNvPr>
          <p:cNvSpPr txBox="1">
            <a:spLocks/>
          </p:cNvSpPr>
          <p:nvPr/>
        </p:nvSpPr>
        <p:spPr>
          <a:xfrm>
            <a:off x="457200" y="692696"/>
            <a:ext cx="8363272"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sz="2600" b="1" dirty="0">
                <a:solidFill>
                  <a:schemeClr val="tx1"/>
                </a:solidFill>
                <a:latin typeface="Cambria" panose="02040503050406030204" pitchFamily="18" charset="0"/>
                <a:cs typeface="Arial" panose="020B0604020202020204" pitchFamily="34" charset="0"/>
              </a:rPr>
              <a:t>Jenis Minuman</a:t>
            </a:r>
            <a:endParaRPr lang="en-US" sz="2600" b="1" dirty="0">
              <a:solidFill>
                <a:schemeClr val="tx1"/>
              </a:solidFill>
              <a:latin typeface="Cambria" panose="02040503050406030204" pitchFamily="18" charset="0"/>
              <a:cs typeface="Arial" panose="020B0604020202020204" pitchFamily="34" charset="0"/>
            </a:endParaRPr>
          </a:p>
          <a:p>
            <a:pPr marL="514350" indent="-514350" algn="just">
              <a:buAutoNum type="alphaUcPeriod"/>
            </a:pPr>
            <a:r>
              <a:rPr lang="id-ID" sz="2600" b="1" dirty="0">
                <a:solidFill>
                  <a:schemeClr val="tx1"/>
                </a:solidFill>
                <a:latin typeface="Cambria" panose="02040503050406030204" pitchFamily="18" charset="0"/>
                <a:cs typeface="Arial" panose="020B0604020202020204" pitchFamily="34" charset="0"/>
              </a:rPr>
              <a:t>Berdasarkan Kandungan Alkohol</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Non-Alkohol</a:t>
            </a:r>
            <a:r>
              <a:rPr lang="id-ID" sz="2600" dirty="0">
                <a:solidFill>
                  <a:schemeClr val="tx1"/>
                </a:solidFill>
                <a:latin typeface="Cambria" panose="02040503050406030204" pitchFamily="18" charset="0"/>
                <a:cs typeface="Arial" panose="020B0604020202020204" pitchFamily="34" charset="0"/>
              </a:rPr>
              <a:t>:</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Air Mineral: Minuman paling sederhana dan esensial.</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Teh dan Kopi: Minuman yang umum dinikmati untuk relaksasi atau meningkatkan energi.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Jus Buah: Minuman sehat dengan kandungan vitamin dan mineral.</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Minuman Bersoda: Minuman dengan rasa manis dan efek menyegarkan.</a:t>
            </a:r>
          </a:p>
        </p:txBody>
      </p:sp>
    </p:spTree>
    <p:extLst>
      <p:ext uri="{BB962C8B-B14F-4D97-AF65-F5344CB8AC3E}">
        <p14:creationId xmlns:p14="http://schemas.microsoft.com/office/powerpoint/2010/main" val="216081317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E9C39-A541-4C67-53EF-3180A13B513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67A9780-2AC7-4120-8B7E-35E78C2CC169}"/>
              </a:ext>
            </a:extLst>
          </p:cNvPr>
          <p:cNvSpPr txBox="1">
            <a:spLocks/>
          </p:cNvSpPr>
          <p:nvPr/>
        </p:nvSpPr>
        <p:spPr>
          <a:xfrm>
            <a:off x="457200" y="692696"/>
            <a:ext cx="8363272"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sz="2600" b="1" dirty="0">
                <a:solidFill>
                  <a:schemeClr val="tx1"/>
                </a:solidFill>
                <a:latin typeface="Cambria" panose="02040503050406030204" pitchFamily="18" charset="0"/>
                <a:cs typeface="Arial" panose="020B0604020202020204" pitchFamily="34" charset="0"/>
              </a:rPr>
              <a:t>Jenis Minuman</a:t>
            </a:r>
            <a:endParaRPr lang="en-US" sz="2600" b="1" dirty="0">
              <a:solidFill>
                <a:schemeClr val="tx1"/>
              </a:solidFill>
              <a:latin typeface="Cambria" panose="02040503050406030204" pitchFamily="18" charset="0"/>
              <a:cs typeface="Arial" panose="020B0604020202020204" pitchFamily="34" charset="0"/>
            </a:endParaRPr>
          </a:p>
          <a:p>
            <a:pPr marL="514350" indent="-514350" algn="just">
              <a:buAutoNum type="alphaUcPeriod"/>
            </a:pPr>
            <a:r>
              <a:rPr lang="id-ID" sz="2600" b="1" dirty="0">
                <a:solidFill>
                  <a:schemeClr val="tx1"/>
                </a:solidFill>
                <a:latin typeface="Cambria" panose="02040503050406030204" pitchFamily="18" charset="0"/>
                <a:cs typeface="Arial" panose="020B0604020202020204" pitchFamily="34" charset="0"/>
              </a:rPr>
              <a:t>Berdasarkan Kandungan Alkohol</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Beralkohol:</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Beer: Minuman hasil fermentasi biji-bijian seperti barley.</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Wine: Minuman yang terbuat dari fermentasi anggur.</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Spirits: Minuman dengan kadar alkohol tinggi seperti vodka, rum, gin, dan whisky.</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Koktail: Campuran minuman beralkohol dan bahan lainnya seperti jus, soda, atau sirup.</a:t>
            </a:r>
          </a:p>
        </p:txBody>
      </p:sp>
    </p:spTree>
    <p:extLst>
      <p:ext uri="{BB962C8B-B14F-4D97-AF65-F5344CB8AC3E}">
        <p14:creationId xmlns:p14="http://schemas.microsoft.com/office/powerpoint/2010/main" val="12477765"/>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1EB40-B360-3C39-5CA0-114866754F8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CFC7B9E-CE75-F5A9-94EF-4A22AF77485B}"/>
              </a:ext>
            </a:extLst>
          </p:cNvPr>
          <p:cNvSpPr txBox="1">
            <a:spLocks/>
          </p:cNvSpPr>
          <p:nvPr/>
        </p:nvSpPr>
        <p:spPr>
          <a:xfrm>
            <a:off x="457200" y="692696"/>
            <a:ext cx="8363272" cy="5433467"/>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sz="2600" b="1" dirty="0">
                <a:solidFill>
                  <a:schemeClr val="tx1"/>
                </a:solidFill>
                <a:latin typeface="Cambria" panose="02040503050406030204" pitchFamily="18" charset="0"/>
                <a:cs typeface="Arial" panose="020B0604020202020204" pitchFamily="34" charset="0"/>
              </a:rPr>
              <a:t>Jenis Minuman</a:t>
            </a:r>
            <a:endParaRPr lang="en-US" sz="2600" b="1" dirty="0">
              <a:solidFill>
                <a:schemeClr val="tx1"/>
              </a:solidFill>
              <a:latin typeface="Cambria" panose="02040503050406030204" pitchFamily="18" charset="0"/>
              <a:cs typeface="Arial" panose="020B0604020202020204" pitchFamily="34" charset="0"/>
            </a:endParaRPr>
          </a:p>
          <a:p>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B. Berdasarkan Suhu Penyajian</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Minuman Panas:</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Contoh: Kopi, teh, cokelat panas.</a:t>
            </a:r>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Umumnya disajikan dalam suhu tinggi untuk memberikan rasa hangat.</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b="1" dirty="0">
                <a:solidFill>
                  <a:schemeClr val="tx1"/>
                </a:solidFill>
                <a:latin typeface="Cambria" panose="02040503050406030204" pitchFamily="18" charset="0"/>
                <a:cs typeface="Arial" panose="020B0604020202020204" pitchFamily="34" charset="0"/>
              </a:rPr>
              <a:t>Minuman Dingin:</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Contoh: Smoothies, es teh, es kopi, milkshake.</a:t>
            </a:r>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Disajikan dengan es batu atau dalam suhu rendah untuk kesegaran.</a:t>
            </a:r>
          </a:p>
        </p:txBody>
      </p:sp>
    </p:spTree>
    <p:extLst>
      <p:ext uri="{BB962C8B-B14F-4D97-AF65-F5344CB8AC3E}">
        <p14:creationId xmlns:p14="http://schemas.microsoft.com/office/powerpoint/2010/main" val="407243905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2F6AF-F3F4-268B-4FB8-D503D28975A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7215672-AF01-6F37-71B9-A01DC8A3796F}"/>
              </a:ext>
            </a:extLst>
          </p:cNvPr>
          <p:cNvSpPr txBox="1">
            <a:spLocks/>
          </p:cNvSpPr>
          <p:nvPr/>
        </p:nvSpPr>
        <p:spPr>
          <a:xfrm>
            <a:off x="457200" y="692696"/>
            <a:ext cx="8363272"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sz="2600" b="1" dirty="0">
                <a:solidFill>
                  <a:schemeClr val="tx1"/>
                </a:solidFill>
                <a:latin typeface="Cambria" panose="02040503050406030204" pitchFamily="18" charset="0"/>
                <a:cs typeface="Arial" panose="020B0604020202020204" pitchFamily="34" charset="0"/>
              </a:rPr>
              <a:t>Jenis Minuman</a:t>
            </a:r>
            <a:endParaRPr lang="en-US" sz="2600" b="1" dirty="0">
              <a:solidFill>
                <a:schemeClr val="tx1"/>
              </a:solidFill>
              <a:latin typeface="Cambria" panose="02040503050406030204" pitchFamily="18" charset="0"/>
              <a:cs typeface="Arial" panose="020B0604020202020204" pitchFamily="34" charset="0"/>
            </a:endParaRPr>
          </a:p>
          <a:p>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C. Berdasarkan Komposisi</a:t>
            </a:r>
            <a:endParaRPr lang="en-US" sz="2600" b="1"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Minuman Alami:</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Dibuat dari bahan alami tanpa tambahan bahan kimia (contoh: jus segar, air kelapa).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endParaRPr lang="en-US" sz="2600" dirty="0">
              <a:solidFill>
                <a:schemeClr val="tx1"/>
              </a:solidFill>
              <a:latin typeface="Cambria" panose="02040503050406030204" pitchFamily="18" charset="0"/>
              <a:cs typeface="Arial" panose="020B0604020202020204" pitchFamily="34" charset="0"/>
            </a:endParaRPr>
          </a:p>
          <a:p>
            <a:pPr algn="just"/>
            <a:r>
              <a:rPr lang="en-US" sz="2600" b="1" dirty="0">
                <a:solidFill>
                  <a:schemeClr val="tx1"/>
                </a:solidFill>
                <a:latin typeface="Cambria" panose="02040503050406030204" pitchFamily="18" charset="0"/>
                <a:cs typeface="Arial" panose="020B0604020202020204" pitchFamily="34" charset="0"/>
              </a:rPr>
              <a:t>2. </a:t>
            </a:r>
            <a:r>
              <a:rPr lang="id-ID" sz="2600" b="1" dirty="0">
                <a:solidFill>
                  <a:schemeClr val="tx1"/>
                </a:solidFill>
                <a:latin typeface="Cambria" panose="02040503050406030204" pitchFamily="18" charset="0"/>
                <a:cs typeface="Arial" panose="020B0604020202020204" pitchFamily="34" charset="0"/>
              </a:rPr>
              <a:t>Minuman Buatan:</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Diproduksi dengan bahan tambahan seperti pengawet, pewarna, atau perasa (contoh: minuman soda, sirup, minuman energi).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134542572"/>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5E9F2-DF30-4ECA-5ACF-38AE6B57A9A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4624B40-B7FF-6BE3-8104-87CC96BA6347}"/>
              </a:ext>
            </a:extLst>
          </p:cNvPr>
          <p:cNvSpPr txBox="1">
            <a:spLocks/>
          </p:cNvSpPr>
          <p:nvPr/>
        </p:nvSpPr>
        <p:spPr>
          <a:xfrm>
            <a:off x="457200" y="692696"/>
            <a:ext cx="8363272"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sz="2600" b="1" dirty="0">
                <a:solidFill>
                  <a:schemeClr val="tx1"/>
                </a:solidFill>
                <a:latin typeface="Cambria" panose="02040503050406030204" pitchFamily="18" charset="0"/>
                <a:cs typeface="Arial" panose="020B0604020202020204" pitchFamily="34" charset="0"/>
              </a:rPr>
              <a:t>Minuman Racikan yang Ada di Bar</a:t>
            </a:r>
            <a:endParaRPr lang="en-US" sz="2600" b="1" dirty="0">
              <a:solidFill>
                <a:schemeClr val="tx1"/>
              </a:solidFill>
              <a:latin typeface="Cambria" panose="02040503050406030204" pitchFamily="18" charset="0"/>
              <a:cs typeface="Arial" panose="020B0604020202020204" pitchFamily="34" charset="0"/>
            </a:endParaRPr>
          </a:p>
          <a:p>
            <a:endParaRPr lang="en-US" sz="2600" b="1"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Minuman racikan di bar merupakan kreasi yang diramu dengan berbagai jenis bahan, mulai dari alkohol, sirup, jus, hingga bahan lainnya. Berikut adalah beberapa jenis minuman racikan yang sering ditemukan di bar:</a:t>
            </a:r>
          </a:p>
        </p:txBody>
      </p:sp>
    </p:spTree>
    <p:extLst>
      <p:ext uri="{BB962C8B-B14F-4D97-AF65-F5344CB8AC3E}">
        <p14:creationId xmlns:p14="http://schemas.microsoft.com/office/powerpoint/2010/main" val="25293228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14123</TotalTime>
  <Words>922</Words>
  <Application>Microsoft Office PowerPoint</Application>
  <PresentationFormat>On-screen Show (4:3)</PresentationFormat>
  <Paragraphs>118</Paragraphs>
  <Slides>20</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582</cp:revision>
  <cp:lastPrinted>2017-08-29T02:54:51Z</cp:lastPrinted>
  <dcterms:created xsi:type="dcterms:W3CDTF">2010-04-18T12:06:30Z</dcterms:created>
  <dcterms:modified xsi:type="dcterms:W3CDTF">2025-01-10T08:42:56Z</dcterms:modified>
</cp:coreProperties>
</file>