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8" r:id="rId3"/>
    <p:sldId id="259" r:id="rId4"/>
    <p:sldId id="261" r:id="rId5"/>
    <p:sldId id="27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6" r:id="rId15"/>
    <p:sldId id="275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41" autoAdjust="0"/>
    <p:restoredTop sz="94660"/>
  </p:normalViewPr>
  <p:slideViewPr>
    <p:cSldViewPr>
      <p:cViewPr>
        <p:scale>
          <a:sx n="90" d="100"/>
          <a:sy n="90" d="100"/>
        </p:scale>
        <p:origin x="-112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6BF687-9BD4-4503-9B19-1F7AA00BDD66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2303E7-7DA7-4087-BD8F-5BCF7802EB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029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Pemahaman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hromat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peduli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lingkungan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kampus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baik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secara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umum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kampus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secara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akademik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anda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2303E7-7DA7-4087-BD8F-5BCF7802EB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163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50BDC0AB-DCF7-4E26-86CC-4B9AB0AAE3CF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16E2128C-0DE3-4DDD-9D55-FC6416E41A78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DC0AB-DCF7-4E26-86CC-4B9AB0AAE3CF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2128C-0DE3-4DDD-9D55-FC6416E41A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DC0AB-DCF7-4E26-86CC-4B9AB0AAE3CF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2128C-0DE3-4DDD-9D55-FC6416E41A7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DC0AB-DCF7-4E26-86CC-4B9AB0AAE3CF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2128C-0DE3-4DDD-9D55-FC6416E41A7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50BDC0AB-DCF7-4E26-86CC-4B9AB0AAE3CF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16E2128C-0DE3-4DDD-9D55-FC6416E41A7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DC0AB-DCF7-4E26-86CC-4B9AB0AAE3CF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2128C-0DE3-4DDD-9D55-FC6416E41A7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DC0AB-DCF7-4E26-86CC-4B9AB0AAE3CF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2128C-0DE3-4DDD-9D55-FC6416E41A7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DC0AB-DCF7-4E26-86CC-4B9AB0AAE3CF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2128C-0DE3-4DDD-9D55-FC6416E41A7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DC0AB-DCF7-4E26-86CC-4B9AB0AAE3CF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2128C-0DE3-4DDD-9D55-FC6416E41A7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DC0AB-DCF7-4E26-86CC-4B9AB0AAE3CF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2128C-0DE3-4DDD-9D55-FC6416E41A7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DC0AB-DCF7-4E26-86CC-4B9AB0AAE3CF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2128C-0DE3-4DDD-9D55-FC6416E41A7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0BDC0AB-DCF7-4E26-86CC-4B9AB0AAE3CF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6E2128C-0DE3-4DDD-9D55-FC6416E41A78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eaLnBrk="0" hangingPunct="0">
              <a:defRPr/>
            </a:pPr>
            <a:r>
              <a:rPr lang="en-US" dirty="0">
                <a:latin typeface="Britannic Bold" pitchFamily="34" charset="0"/>
              </a:rPr>
              <a:t>HORMAT DAN PEDULI </a:t>
            </a:r>
            <a:br>
              <a:rPr lang="en-US" dirty="0">
                <a:latin typeface="Britannic Bold" pitchFamily="34" charset="0"/>
              </a:rPr>
            </a:br>
            <a:r>
              <a:rPr lang="en-US" dirty="0">
                <a:latin typeface="Britannic Bold" pitchFamily="34" charset="0"/>
              </a:rPr>
              <a:t>PADA LINGKUNGAN</a:t>
            </a:r>
            <a:br>
              <a:rPr lang="en-US" dirty="0">
                <a:latin typeface="Britannic Bold" pitchFamily="34" charset="0"/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156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mtClean="0">
                <a:latin typeface="Britannic Bold" pitchFamily="34" charset="0"/>
              </a:rPr>
              <a:t>Perilaku Manusia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 rtlCol="0">
            <a:normAutofit/>
          </a:bodyPr>
          <a:lstStyle/>
          <a:p>
            <a:pPr marL="514350" indent="-514350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sz="2000" i="1" dirty="0" smtClean="0">
                <a:latin typeface="Britannic Bold" pitchFamily="34" charset="0"/>
              </a:rPr>
              <a:t>Skin encapsulated ego</a:t>
            </a:r>
            <a:r>
              <a:rPr lang="en-US" sz="2000" dirty="0" smtClean="0">
                <a:latin typeface="Britannic Bold" pitchFamily="34" charset="0"/>
              </a:rPr>
              <a:t>, </a:t>
            </a:r>
            <a:r>
              <a:rPr lang="en-US" sz="2000" dirty="0" err="1" smtClean="0">
                <a:latin typeface="Britannic Bold" pitchFamily="34" charset="0"/>
              </a:rPr>
              <a:t>memanfaatkan</a:t>
            </a:r>
            <a:r>
              <a:rPr lang="en-US" sz="2000" dirty="0" smtClean="0">
                <a:latin typeface="Britannic Bold" pitchFamily="34" charset="0"/>
              </a:rPr>
              <a:t> </a:t>
            </a:r>
            <a:r>
              <a:rPr lang="en-US" sz="2000" dirty="0" err="1" smtClean="0">
                <a:latin typeface="Britannic Bold" pitchFamily="34" charset="0"/>
              </a:rPr>
              <a:t>lingkungan</a:t>
            </a:r>
            <a:r>
              <a:rPr lang="en-US" sz="2000" dirty="0" smtClean="0">
                <a:latin typeface="Britannic Bold" pitchFamily="34" charset="0"/>
              </a:rPr>
              <a:t> </a:t>
            </a:r>
            <a:r>
              <a:rPr lang="en-US" sz="2000" dirty="0" err="1" smtClean="0">
                <a:latin typeface="Britannic Bold" pitchFamily="34" charset="0"/>
              </a:rPr>
              <a:t>untuk</a:t>
            </a:r>
            <a:r>
              <a:rPr lang="en-US" sz="2000" dirty="0" smtClean="0">
                <a:latin typeface="Britannic Bold" pitchFamily="34" charset="0"/>
              </a:rPr>
              <a:t> </a:t>
            </a:r>
            <a:r>
              <a:rPr lang="en-US" sz="2000" dirty="0" err="1" smtClean="0">
                <a:latin typeface="Britannic Bold" pitchFamily="34" charset="0"/>
              </a:rPr>
              <a:t>kepentingan</a:t>
            </a:r>
            <a:r>
              <a:rPr lang="en-US" sz="2000" dirty="0" smtClean="0">
                <a:latin typeface="Britannic Bold" pitchFamily="34" charset="0"/>
              </a:rPr>
              <a:t> </a:t>
            </a:r>
            <a:r>
              <a:rPr lang="en-US" sz="2000" dirty="0" err="1" smtClean="0">
                <a:latin typeface="Britannic Bold" pitchFamily="34" charset="0"/>
              </a:rPr>
              <a:t>sendiri</a:t>
            </a:r>
            <a:r>
              <a:rPr lang="en-US" sz="2000" dirty="0" smtClean="0">
                <a:latin typeface="Britannic Bold" pitchFamily="34" charset="0"/>
              </a:rPr>
              <a:t> </a:t>
            </a:r>
            <a:r>
              <a:rPr lang="en-US" sz="2000" dirty="0" err="1" smtClean="0">
                <a:latin typeface="Britannic Bold" pitchFamily="34" charset="0"/>
              </a:rPr>
              <a:t>tanpa</a:t>
            </a:r>
            <a:r>
              <a:rPr lang="en-US" sz="2000" dirty="0" smtClean="0">
                <a:latin typeface="Britannic Bold" pitchFamily="34" charset="0"/>
              </a:rPr>
              <a:t> </a:t>
            </a:r>
            <a:r>
              <a:rPr lang="en-US" sz="2000" dirty="0" err="1" smtClean="0">
                <a:latin typeface="Britannic Bold" pitchFamily="34" charset="0"/>
              </a:rPr>
              <a:t>mempedulikan</a:t>
            </a:r>
            <a:r>
              <a:rPr lang="en-US" sz="2000" dirty="0" smtClean="0">
                <a:latin typeface="Britannic Bold" pitchFamily="34" charset="0"/>
              </a:rPr>
              <a:t> orang lain </a:t>
            </a:r>
            <a:r>
              <a:rPr lang="en-US" sz="2000" dirty="0" err="1" smtClean="0">
                <a:latin typeface="Britannic Bold" pitchFamily="34" charset="0"/>
              </a:rPr>
              <a:t>dan</a:t>
            </a:r>
            <a:r>
              <a:rPr lang="en-US" sz="2000" dirty="0" smtClean="0">
                <a:latin typeface="Britannic Bold" pitchFamily="34" charset="0"/>
              </a:rPr>
              <a:t> </a:t>
            </a:r>
            <a:r>
              <a:rPr lang="en-US" sz="2000" dirty="0" err="1" smtClean="0">
                <a:latin typeface="Britannic Bold" pitchFamily="34" charset="0"/>
              </a:rPr>
              <a:t>generasi</a:t>
            </a:r>
            <a:r>
              <a:rPr lang="en-US" sz="2000" dirty="0" smtClean="0">
                <a:latin typeface="Britannic Bold" pitchFamily="34" charset="0"/>
              </a:rPr>
              <a:t> </a:t>
            </a:r>
            <a:r>
              <a:rPr lang="en-US" sz="2000" dirty="0" err="1" smtClean="0">
                <a:latin typeface="Britannic Bold" pitchFamily="34" charset="0"/>
              </a:rPr>
              <a:t>mendatang</a:t>
            </a:r>
            <a:r>
              <a:rPr lang="en-US" sz="2000" dirty="0" smtClean="0">
                <a:latin typeface="Britannic Bold" pitchFamily="34" charset="0"/>
              </a:rPr>
              <a:t>.</a:t>
            </a:r>
          </a:p>
          <a:p>
            <a:pPr marL="514350" indent="-514350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sz="2000" i="1" dirty="0" smtClean="0">
                <a:latin typeface="Britannic Bold" pitchFamily="34" charset="0"/>
              </a:rPr>
              <a:t>Cavalier attitude </a:t>
            </a:r>
            <a:r>
              <a:rPr lang="en-US" sz="2000" dirty="0" smtClean="0">
                <a:latin typeface="Britannic Bold" pitchFamily="34" charset="0"/>
              </a:rPr>
              <a:t>(</a:t>
            </a:r>
            <a:r>
              <a:rPr lang="en-US" sz="2000" dirty="0" err="1" smtClean="0">
                <a:latin typeface="Britannic Bold" pitchFamily="34" charset="0"/>
              </a:rPr>
              <a:t>sikap</a:t>
            </a:r>
            <a:r>
              <a:rPr lang="en-US" sz="2000" dirty="0" smtClean="0">
                <a:latin typeface="Britannic Bold" pitchFamily="34" charset="0"/>
              </a:rPr>
              <a:t> </a:t>
            </a:r>
            <a:r>
              <a:rPr lang="en-US" sz="2000" dirty="0" err="1" smtClean="0">
                <a:latin typeface="Britannic Bold" pitchFamily="34" charset="0"/>
              </a:rPr>
              <a:t>sombong</a:t>
            </a:r>
            <a:r>
              <a:rPr lang="en-US" sz="2000" dirty="0" smtClean="0">
                <a:latin typeface="Britannic Bold" pitchFamily="34" charset="0"/>
              </a:rPr>
              <a:t>), </a:t>
            </a:r>
            <a:r>
              <a:rPr lang="en-US" sz="2000" dirty="0" err="1" smtClean="0">
                <a:latin typeface="Britannic Bold" pitchFamily="34" charset="0"/>
              </a:rPr>
              <a:t>baik</a:t>
            </a:r>
            <a:r>
              <a:rPr lang="en-US" sz="2000" dirty="0" smtClean="0">
                <a:latin typeface="Britannic Bold" pitchFamily="34" charset="0"/>
              </a:rPr>
              <a:t> </a:t>
            </a:r>
            <a:r>
              <a:rPr lang="en-US" sz="2000" dirty="0" err="1" smtClean="0">
                <a:latin typeface="Britannic Bold" pitchFamily="34" charset="0"/>
              </a:rPr>
              <a:t>terhadap</a:t>
            </a:r>
            <a:r>
              <a:rPr lang="en-US" sz="2000" dirty="0" smtClean="0">
                <a:latin typeface="Britannic Bold" pitchFamily="34" charset="0"/>
              </a:rPr>
              <a:t> </a:t>
            </a:r>
            <a:r>
              <a:rPr lang="en-US" sz="2000" dirty="0" err="1" smtClean="0">
                <a:latin typeface="Britannic Bold" pitchFamily="34" charset="0"/>
              </a:rPr>
              <a:t>sesama</a:t>
            </a:r>
            <a:r>
              <a:rPr lang="en-US" sz="2000" dirty="0" smtClean="0">
                <a:latin typeface="Britannic Bold" pitchFamily="34" charset="0"/>
              </a:rPr>
              <a:t> </a:t>
            </a:r>
            <a:r>
              <a:rPr lang="en-US" sz="2000" dirty="0" err="1" smtClean="0">
                <a:latin typeface="Britannic Bold" pitchFamily="34" charset="0"/>
              </a:rPr>
              <a:t>maupun</a:t>
            </a:r>
            <a:r>
              <a:rPr lang="en-US" sz="2000" dirty="0" smtClean="0">
                <a:latin typeface="Britannic Bold" pitchFamily="34" charset="0"/>
              </a:rPr>
              <a:t> </a:t>
            </a:r>
            <a:r>
              <a:rPr lang="en-US" sz="2000" dirty="0" err="1" smtClean="0">
                <a:latin typeface="Britannic Bold" pitchFamily="34" charset="0"/>
              </a:rPr>
              <a:t>terhadap</a:t>
            </a:r>
            <a:r>
              <a:rPr lang="en-US" sz="2000" dirty="0" smtClean="0">
                <a:latin typeface="Britannic Bold" pitchFamily="34" charset="0"/>
              </a:rPr>
              <a:t> </a:t>
            </a:r>
            <a:r>
              <a:rPr lang="en-US" sz="2000" dirty="0" err="1" smtClean="0">
                <a:latin typeface="Britannic Bold" pitchFamily="34" charset="0"/>
              </a:rPr>
              <a:t>alam</a:t>
            </a:r>
            <a:r>
              <a:rPr lang="en-US" sz="2000" dirty="0" smtClean="0">
                <a:latin typeface="Britannic Bold" pitchFamily="34" charset="0"/>
              </a:rPr>
              <a:t>.</a:t>
            </a:r>
          </a:p>
          <a:p>
            <a:pPr marL="514350" indent="-514350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sz="2000" i="1" dirty="0" smtClean="0">
                <a:latin typeface="Britannic Bold" pitchFamily="34" charset="0"/>
              </a:rPr>
              <a:t>Derived self </a:t>
            </a:r>
            <a:r>
              <a:rPr lang="en-US" sz="2000" dirty="0" smtClean="0">
                <a:latin typeface="Britannic Bold" pitchFamily="34" charset="0"/>
              </a:rPr>
              <a:t>( </a:t>
            </a:r>
            <a:r>
              <a:rPr lang="en-US" sz="2000" dirty="0" err="1" smtClean="0">
                <a:latin typeface="Britannic Bold" pitchFamily="34" charset="0"/>
              </a:rPr>
              <a:t>benarnya</a:t>
            </a:r>
            <a:r>
              <a:rPr lang="en-US" sz="2000" dirty="0" smtClean="0">
                <a:latin typeface="Britannic Bold" pitchFamily="34" charset="0"/>
              </a:rPr>
              <a:t> </a:t>
            </a:r>
            <a:r>
              <a:rPr lang="en-US" sz="2000" dirty="0" err="1" smtClean="0">
                <a:latin typeface="Britannic Bold" pitchFamily="34" charset="0"/>
              </a:rPr>
              <a:t>sendiri</a:t>
            </a:r>
            <a:r>
              <a:rPr lang="en-US" sz="2000" dirty="0" smtClean="0">
                <a:latin typeface="Britannic Bold" pitchFamily="34" charset="0"/>
              </a:rPr>
              <a:t>). </a:t>
            </a:r>
            <a:r>
              <a:rPr lang="en-US" sz="2000" dirty="0" err="1" smtClean="0">
                <a:latin typeface="Britannic Bold" pitchFamily="34" charset="0"/>
              </a:rPr>
              <a:t>baik</a:t>
            </a:r>
            <a:r>
              <a:rPr lang="en-US" sz="2000" dirty="0" smtClean="0">
                <a:latin typeface="Britannic Bold" pitchFamily="34" charset="0"/>
              </a:rPr>
              <a:t> </a:t>
            </a:r>
            <a:r>
              <a:rPr lang="en-US" sz="2000" dirty="0" err="1" smtClean="0">
                <a:latin typeface="Britannic Bold" pitchFamily="34" charset="0"/>
              </a:rPr>
              <a:t>buruk,benar</a:t>
            </a:r>
            <a:r>
              <a:rPr lang="en-US" sz="2000" dirty="0" smtClean="0">
                <a:latin typeface="Britannic Bold" pitchFamily="34" charset="0"/>
              </a:rPr>
              <a:t> </a:t>
            </a:r>
            <a:r>
              <a:rPr lang="en-US" sz="2000" dirty="0" err="1" smtClean="0">
                <a:latin typeface="Britannic Bold" pitchFamily="34" charset="0"/>
              </a:rPr>
              <a:t>salah</a:t>
            </a:r>
            <a:r>
              <a:rPr lang="en-US" sz="2000" dirty="0" smtClean="0">
                <a:latin typeface="Britannic Bold" pitchFamily="34" charset="0"/>
              </a:rPr>
              <a:t> </a:t>
            </a:r>
            <a:r>
              <a:rPr lang="en-US" sz="2000" dirty="0" err="1" smtClean="0">
                <a:latin typeface="Britannic Bold" pitchFamily="34" charset="0"/>
              </a:rPr>
              <a:t>diukur</a:t>
            </a:r>
            <a:r>
              <a:rPr lang="en-US" sz="2000" dirty="0" smtClean="0">
                <a:latin typeface="Britannic Bold" pitchFamily="34" charset="0"/>
              </a:rPr>
              <a:t> </a:t>
            </a:r>
            <a:r>
              <a:rPr lang="en-US" sz="2000" dirty="0" err="1" smtClean="0">
                <a:latin typeface="Britannic Bold" pitchFamily="34" charset="0"/>
              </a:rPr>
              <a:t>dari</a:t>
            </a:r>
            <a:r>
              <a:rPr lang="en-US" sz="2000" dirty="0" smtClean="0">
                <a:latin typeface="Britannic Bold" pitchFamily="34" charset="0"/>
              </a:rPr>
              <a:t> </a:t>
            </a:r>
            <a:r>
              <a:rPr lang="en-US" sz="2000" dirty="0" err="1" smtClean="0">
                <a:latin typeface="Britannic Bold" pitchFamily="34" charset="0"/>
              </a:rPr>
              <a:t>dirinya</a:t>
            </a:r>
            <a:r>
              <a:rPr lang="en-US" sz="2000" dirty="0" smtClean="0">
                <a:latin typeface="Britannic Bold" pitchFamily="34" charset="0"/>
              </a:rPr>
              <a:t> </a:t>
            </a:r>
            <a:r>
              <a:rPr lang="en-US" sz="2000" dirty="0" err="1" smtClean="0">
                <a:latin typeface="Britannic Bold" pitchFamily="34" charset="0"/>
              </a:rPr>
              <a:t>sendiri</a:t>
            </a:r>
            <a:r>
              <a:rPr lang="en-US" sz="2000" dirty="0" smtClean="0">
                <a:latin typeface="Britannic Bold" pitchFamily="34" charset="0"/>
              </a:rPr>
              <a:t>, </a:t>
            </a:r>
            <a:r>
              <a:rPr lang="en-US" sz="2000" dirty="0" err="1" smtClean="0">
                <a:latin typeface="Britannic Bold" pitchFamily="34" charset="0"/>
              </a:rPr>
              <a:t>bukan</a:t>
            </a:r>
            <a:r>
              <a:rPr lang="en-US" sz="2000" dirty="0" smtClean="0">
                <a:latin typeface="Britannic Bold" pitchFamily="34" charset="0"/>
              </a:rPr>
              <a:t> </a:t>
            </a:r>
            <a:r>
              <a:rPr lang="en-US" sz="2000" dirty="0" err="1" smtClean="0">
                <a:latin typeface="Britannic Bold" pitchFamily="34" charset="0"/>
              </a:rPr>
              <a:t>berdasar</a:t>
            </a:r>
            <a:r>
              <a:rPr lang="en-US" sz="2000" dirty="0" smtClean="0">
                <a:latin typeface="Britannic Bold" pitchFamily="34" charset="0"/>
              </a:rPr>
              <a:t> </a:t>
            </a:r>
            <a:r>
              <a:rPr lang="en-US" sz="2000" dirty="0" err="1" smtClean="0">
                <a:latin typeface="Britannic Bold" pitchFamily="34" charset="0"/>
              </a:rPr>
              <a:t>norma</a:t>
            </a:r>
            <a:r>
              <a:rPr lang="en-US" sz="2000" dirty="0" smtClean="0">
                <a:latin typeface="Britannic Bold" pitchFamily="34" charset="0"/>
              </a:rPr>
              <a:t>, </a:t>
            </a:r>
            <a:r>
              <a:rPr lang="en-US" sz="2000" dirty="0" err="1" smtClean="0">
                <a:latin typeface="Britannic Bold" pitchFamily="34" charset="0"/>
              </a:rPr>
              <a:t>hukum</a:t>
            </a:r>
            <a:r>
              <a:rPr lang="en-US" sz="2000" dirty="0" smtClean="0">
                <a:latin typeface="Britannic Bold" pitchFamily="34" charset="0"/>
              </a:rPr>
              <a:t> yang </a:t>
            </a:r>
            <a:r>
              <a:rPr lang="en-US" sz="2000" dirty="0" err="1" smtClean="0">
                <a:latin typeface="Britannic Bold" pitchFamily="34" charset="0"/>
              </a:rPr>
              <a:t>berlaku</a:t>
            </a:r>
            <a:r>
              <a:rPr lang="en-US" sz="2000" dirty="0" smtClean="0">
                <a:latin typeface="Britannic Bold" pitchFamily="34" charset="0"/>
              </a:rPr>
              <a:t>. </a:t>
            </a:r>
          </a:p>
          <a:p>
            <a:pPr marL="514350" indent="-514350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sz="2000" i="1" dirty="0" err="1" smtClean="0">
                <a:latin typeface="Britannic Bold" pitchFamily="34" charset="0"/>
              </a:rPr>
              <a:t>Reaffairmation</a:t>
            </a:r>
            <a:r>
              <a:rPr lang="en-US" sz="2000" i="1" dirty="0" smtClean="0">
                <a:latin typeface="Britannic Bold" pitchFamily="34" charset="0"/>
              </a:rPr>
              <a:t> </a:t>
            </a:r>
            <a:r>
              <a:rPr lang="en-US" sz="2000" i="1" dirty="0" err="1" smtClean="0">
                <a:latin typeface="Britannic Bold" pitchFamily="34" charset="0"/>
              </a:rPr>
              <a:t>througt</a:t>
            </a:r>
            <a:r>
              <a:rPr lang="en-US" sz="2000" i="1" dirty="0" smtClean="0">
                <a:latin typeface="Britannic Bold" pitchFamily="34" charset="0"/>
              </a:rPr>
              <a:t> materialism </a:t>
            </a:r>
            <a:r>
              <a:rPr lang="en-US" sz="2000" dirty="0" smtClean="0">
                <a:latin typeface="Britannic Bold" pitchFamily="34" charset="0"/>
              </a:rPr>
              <a:t>(</a:t>
            </a:r>
            <a:r>
              <a:rPr lang="en-US" sz="2000" dirty="0" err="1" smtClean="0">
                <a:latin typeface="Britannic Bold" pitchFamily="34" charset="0"/>
              </a:rPr>
              <a:t>memantapkan</a:t>
            </a:r>
            <a:r>
              <a:rPr lang="en-US" sz="2000" dirty="0" smtClean="0">
                <a:latin typeface="Britannic Bold" pitchFamily="34" charset="0"/>
              </a:rPr>
              <a:t> </a:t>
            </a:r>
            <a:r>
              <a:rPr lang="en-US" sz="2000" dirty="0" err="1">
                <a:latin typeface="Britannic Bold" pitchFamily="34" charset="0"/>
              </a:rPr>
              <a:t>diri</a:t>
            </a:r>
            <a:r>
              <a:rPr lang="en-US" sz="2000" dirty="0">
                <a:latin typeface="Britannic Bold" pitchFamily="34" charset="0"/>
              </a:rPr>
              <a:t> </a:t>
            </a:r>
            <a:r>
              <a:rPr lang="en-US" sz="2000" dirty="0" err="1">
                <a:latin typeface="Britannic Bold" pitchFamily="34" charset="0"/>
              </a:rPr>
              <a:t>melalui</a:t>
            </a:r>
            <a:r>
              <a:rPr lang="en-US" sz="2000" dirty="0">
                <a:latin typeface="Britannic Bold" pitchFamily="34" charset="0"/>
              </a:rPr>
              <a:t> </a:t>
            </a:r>
            <a:r>
              <a:rPr lang="en-US" sz="2000" dirty="0" err="1">
                <a:latin typeface="Britannic Bold" pitchFamily="34" charset="0"/>
              </a:rPr>
              <a:t>ukuran</a:t>
            </a:r>
            <a:r>
              <a:rPr lang="en-US" sz="2000" dirty="0">
                <a:latin typeface="Britannic Bold" pitchFamily="34" charset="0"/>
              </a:rPr>
              <a:t> </a:t>
            </a:r>
            <a:r>
              <a:rPr lang="en-US" sz="2000" dirty="0" err="1">
                <a:latin typeface="Britannic Bold" pitchFamily="34" charset="0"/>
              </a:rPr>
              <a:t>materi</a:t>
            </a:r>
            <a:r>
              <a:rPr lang="en-US" sz="2000" dirty="0" smtClean="0">
                <a:latin typeface="Britannic Bold" pitchFamily="34" charset="0"/>
              </a:rPr>
              <a:t>).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8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272271" y="4830945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rgbClr val="FFC000"/>
                </a:solidFill>
              </a:rPr>
              <a:t>"</a:t>
            </a:r>
            <a:r>
              <a:rPr lang="en-US" dirty="0" err="1" smtClean="0">
                <a:solidFill>
                  <a:srgbClr val="FFC000"/>
                </a:solidFill>
              </a:rPr>
              <a:t>Jika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kamu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tak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menghargai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dirimu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sendiri</a:t>
            </a:r>
            <a:r>
              <a:rPr lang="en-US" dirty="0" smtClean="0">
                <a:solidFill>
                  <a:srgbClr val="FFC000"/>
                </a:solidFill>
              </a:rPr>
              <a:t>, orang lain </a:t>
            </a:r>
            <a:r>
              <a:rPr lang="en-US" dirty="0" err="1" smtClean="0">
                <a:solidFill>
                  <a:srgbClr val="FFC000"/>
                </a:solidFill>
              </a:rPr>
              <a:t>tak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akan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pernah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menghargaimu</a:t>
            </a:r>
            <a:r>
              <a:rPr lang="en-US" dirty="0" smtClean="0">
                <a:solidFill>
                  <a:srgbClr val="FFC000"/>
                </a:solidFill>
              </a:rPr>
              <a:t>. </a:t>
            </a:r>
            <a:r>
              <a:rPr lang="en-US" dirty="0" err="1" smtClean="0">
                <a:solidFill>
                  <a:srgbClr val="FFC000"/>
                </a:solidFill>
              </a:rPr>
              <a:t>Jangan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sampai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kehilangan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dirimu</a:t>
            </a:r>
            <a:r>
              <a:rPr lang="en-US" dirty="0" smtClean="0">
                <a:solidFill>
                  <a:srgbClr val="FFC000"/>
                </a:solidFill>
              </a:rPr>
              <a:t> yang </a:t>
            </a:r>
            <a:r>
              <a:rPr lang="en-US" dirty="0" err="1" smtClean="0">
                <a:solidFill>
                  <a:srgbClr val="FFC000"/>
                </a:solidFill>
              </a:rPr>
              <a:t>berharga</a:t>
            </a:r>
            <a:r>
              <a:rPr lang="en-US" dirty="0" smtClean="0">
                <a:solidFill>
                  <a:srgbClr val="FFC000"/>
                </a:solidFill>
              </a:rPr>
              <a:t>."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11560" y="4077072"/>
            <a:ext cx="8229600" cy="684312"/>
          </a:xfrm>
          <a:prstGeom prst="rect">
            <a:avLst/>
          </a:prstGeom>
        </p:spPr>
        <p:txBody>
          <a:bodyPr vert="horz" rtlCol="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2400" u="sng" dirty="0" err="1" smtClean="0">
                <a:solidFill>
                  <a:srgbClr val="00B050"/>
                </a:solidFill>
                <a:latin typeface="Britannic Bold" pitchFamily="34" charset="0"/>
              </a:rPr>
              <a:t>Setiap</a:t>
            </a:r>
            <a:r>
              <a:rPr lang="en-US" sz="2400" u="sng" dirty="0" smtClean="0">
                <a:solidFill>
                  <a:srgbClr val="00B050"/>
                </a:solidFill>
                <a:latin typeface="Britannic Bold" pitchFamily="34" charset="0"/>
              </a:rPr>
              <a:t> Orang Istimewa, </a:t>
            </a:r>
            <a:r>
              <a:rPr lang="en-US" sz="2400" u="sng" dirty="0" err="1" smtClean="0">
                <a:solidFill>
                  <a:srgbClr val="00B050"/>
                </a:solidFill>
                <a:latin typeface="Britannic Bold" pitchFamily="34" charset="0"/>
              </a:rPr>
              <a:t>Berbakat</a:t>
            </a:r>
            <a:r>
              <a:rPr lang="en-US" sz="2400" u="sng" dirty="0" smtClean="0">
                <a:solidFill>
                  <a:srgbClr val="00B050"/>
                </a:solidFill>
                <a:latin typeface="Britannic Bold" pitchFamily="34" charset="0"/>
              </a:rPr>
              <a:t> Dan </a:t>
            </a:r>
            <a:r>
              <a:rPr lang="en-US" sz="2400" u="sng" dirty="0" err="1" smtClean="0">
                <a:solidFill>
                  <a:srgbClr val="00B050"/>
                </a:solidFill>
                <a:latin typeface="Britannic Bold" pitchFamily="34" charset="0"/>
              </a:rPr>
              <a:t>Punya</a:t>
            </a:r>
            <a:r>
              <a:rPr lang="en-US" sz="2400" u="sng" dirty="0" smtClean="0">
                <a:solidFill>
                  <a:srgbClr val="00B050"/>
                </a:solidFill>
                <a:latin typeface="Britannic Bold" pitchFamily="34" charset="0"/>
              </a:rPr>
              <a:t> </a:t>
            </a:r>
            <a:r>
              <a:rPr lang="en-US" sz="2400" u="sng" dirty="0" err="1" smtClean="0">
                <a:solidFill>
                  <a:srgbClr val="00B050"/>
                </a:solidFill>
                <a:latin typeface="Britannic Bold" pitchFamily="34" charset="0"/>
              </a:rPr>
              <a:t>Potensi</a:t>
            </a:r>
            <a:endParaRPr lang="en-US" sz="2400" u="sng" dirty="0">
              <a:solidFill>
                <a:srgbClr val="00B050"/>
              </a:solidFill>
              <a:latin typeface="Britannic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6802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Britannic Bold" pitchFamily="34" charset="0"/>
              </a:rPr>
              <a:t>Isu-Isu Kerusakan Lingkungan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8229600" cy="1872208"/>
          </a:xfrm>
        </p:spPr>
        <p:txBody>
          <a:bodyPr>
            <a:normAutofit/>
          </a:bodyPr>
          <a:lstStyle/>
          <a:p>
            <a:pPr marL="514350" indent="-514350" eaLnBrk="1" hangingPunct="1">
              <a:buFontTx/>
              <a:buAutoNum type="arabicPeriod"/>
            </a:pPr>
            <a:r>
              <a:rPr lang="en-US" sz="2400" dirty="0" err="1" smtClean="0">
                <a:latin typeface="Bell MT" pitchFamily="18" charset="0"/>
              </a:rPr>
              <a:t>Pencemaran</a:t>
            </a:r>
            <a:r>
              <a:rPr lang="en-US" sz="2400" dirty="0" smtClean="0">
                <a:latin typeface="Bell MT" pitchFamily="18" charset="0"/>
              </a:rPr>
              <a:t> (air </a:t>
            </a:r>
            <a:r>
              <a:rPr lang="en-US" sz="2400" dirty="0" err="1" smtClean="0">
                <a:latin typeface="Bell MT" pitchFamily="18" charset="0"/>
              </a:rPr>
              <a:t>dan</a:t>
            </a:r>
            <a:r>
              <a:rPr lang="en-US" sz="2400" dirty="0" smtClean="0">
                <a:latin typeface="Bell MT" pitchFamily="18" charset="0"/>
              </a:rPr>
              <a:t> </a:t>
            </a:r>
            <a:r>
              <a:rPr lang="en-US" sz="2400" dirty="0" err="1" smtClean="0">
                <a:latin typeface="Bell MT" pitchFamily="18" charset="0"/>
              </a:rPr>
              <a:t>udara</a:t>
            </a:r>
            <a:r>
              <a:rPr lang="en-US" sz="2400" dirty="0" smtClean="0">
                <a:latin typeface="Bell MT" pitchFamily="18" charset="0"/>
              </a:rPr>
              <a:t>)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en-US" sz="2400" dirty="0" err="1" smtClean="0">
                <a:latin typeface="Bell MT" pitchFamily="18" charset="0"/>
              </a:rPr>
              <a:t>Kerusakan</a:t>
            </a:r>
            <a:r>
              <a:rPr lang="en-US" sz="2400" dirty="0" smtClean="0">
                <a:latin typeface="Bell MT" pitchFamily="18" charset="0"/>
              </a:rPr>
              <a:t> </a:t>
            </a:r>
            <a:r>
              <a:rPr lang="en-US" sz="2400" dirty="0" err="1" smtClean="0">
                <a:latin typeface="Bell MT" pitchFamily="18" charset="0"/>
              </a:rPr>
              <a:t>hutan</a:t>
            </a:r>
            <a:endParaRPr lang="en-US" sz="2400" dirty="0">
              <a:latin typeface="Bell MT" pitchFamily="18" charset="0"/>
            </a:endParaRPr>
          </a:p>
          <a:p>
            <a:pPr marL="514350" indent="-514350" eaLnBrk="1" hangingPunct="1">
              <a:buFontTx/>
              <a:buAutoNum type="arabicPeriod"/>
            </a:pPr>
            <a:r>
              <a:rPr lang="en-US" sz="2400" dirty="0" err="1" smtClean="0">
                <a:latin typeface="Bell MT" pitchFamily="18" charset="0"/>
              </a:rPr>
              <a:t>Kerusakan</a:t>
            </a:r>
            <a:r>
              <a:rPr lang="en-US" sz="2400" dirty="0" smtClean="0">
                <a:latin typeface="Bell MT" pitchFamily="18" charset="0"/>
              </a:rPr>
              <a:t> </a:t>
            </a:r>
            <a:r>
              <a:rPr lang="en-US" sz="2400" dirty="0" err="1" smtClean="0">
                <a:latin typeface="Bell MT" pitchFamily="18" charset="0"/>
              </a:rPr>
              <a:t>tanah</a:t>
            </a:r>
            <a:endParaRPr lang="en-US" sz="2400" dirty="0">
              <a:latin typeface="Bell MT" pitchFamily="18" charset="0"/>
            </a:endParaRPr>
          </a:p>
          <a:p>
            <a:pPr marL="514350" indent="-514350" eaLnBrk="1" hangingPunct="1">
              <a:buFontTx/>
              <a:buAutoNum type="arabicPeriod"/>
            </a:pPr>
            <a:r>
              <a:rPr lang="en-US" sz="2400" dirty="0" err="1" smtClean="0">
                <a:latin typeface="Bell MT" pitchFamily="18" charset="0"/>
              </a:rPr>
              <a:t>Kebisingan</a:t>
            </a:r>
            <a:endParaRPr lang="en-US" sz="2400" dirty="0" smtClean="0">
              <a:latin typeface="Bell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20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mtClean="0">
                <a:latin typeface="Britannic Bold" pitchFamily="34" charset="0"/>
              </a:rPr>
              <a:t>Etika Lingkungan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71601"/>
            <a:ext cx="8229600" cy="2633464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US" sz="2000" dirty="0" err="1" smtClean="0">
                <a:latin typeface="Bell MT" pitchFamily="18" charset="0"/>
              </a:rPr>
              <a:t>Sistem</a:t>
            </a:r>
            <a:r>
              <a:rPr lang="en-US" sz="2000" dirty="0" smtClean="0">
                <a:latin typeface="Bell MT" pitchFamily="18" charset="0"/>
              </a:rPr>
              <a:t> </a:t>
            </a:r>
            <a:r>
              <a:rPr lang="en-US" sz="2000" dirty="0" err="1" smtClean="0">
                <a:latin typeface="Bell MT" pitchFamily="18" charset="0"/>
              </a:rPr>
              <a:t>nilai</a:t>
            </a:r>
            <a:r>
              <a:rPr lang="en-US" sz="2000" dirty="0" smtClean="0">
                <a:latin typeface="Bell MT" pitchFamily="18" charset="0"/>
              </a:rPr>
              <a:t> </a:t>
            </a:r>
            <a:r>
              <a:rPr lang="en-US" sz="2000" dirty="0" smtClean="0">
                <a:latin typeface="Bell MT" pitchFamily="18" charset="0"/>
              </a:rPr>
              <a:t>yang </a:t>
            </a:r>
            <a:r>
              <a:rPr lang="en-US" sz="2000" dirty="0" err="1" smtClean="0">
                <a:latin typeface="Bell MT" pitchFamily="18" charset="0"/>
              </a:rPr>
              <a:t>menjadi</a:t>
            </a:r>
            <a:r>
              <a:rPr lang="en-US" sz="2000" dirty="0" smtClean="0">
                <a:latin typeface="Bell MT" pitchFamily="18" charset="0"/>
              </a:rPr>
              <a:t> </a:t>
            </a:r>
            <a:r>
              <a:rPr lang="en-US" sz="2000" dirty="0" err="1" smtClean="0">
                <a:latin typeface="Bell MT" pitchFamily="18" charset="0"/>
              </a:rPr>
              <a:t>pedoman</a:t>
            </a:r>
            <a:r>
              <a:rPr lang="en-US" sz="2000" dirty="0" smtClean="0">
                <a:latin typeface="Bell MT" pitchFamily="18" charset="0"/>
              </a:rPr>
              <a:t> </a:t>
            </a:r>
            <a:r>
              <a:rPr lang="en-US" sz="2000" dirty="0" err="1" smtClean="0">
                <a:latin typeface="Bell MT" pitchFamily="18" charset="0"/>
              </a:rPr>
              <a:t>perilaku</a:t>
            </a:r>
            <a:r>
              <a:rPr lang="en-US" sz="2000" dirty="0" smtClean="0">
                <a:latin typeface="Bell MT" pitchFamily="18" charset="0"/>
              </a:rPr>
              <a:t> </a:t>
            </a:r>
            <a:r>
              <a:rPr lang="en-US" sz="2000" dirty="0" err="1" smtClean="0">
                <a:latin typeface="Bell MT" pitchFamily="18" charset="0"/>
              </a:rPr>
              <a:t>manusia</a:t>
            </a:r>
            <a:r>
              <a:rPr lang="en-US" sz="2000" dirty="0" smtClean="0">
                <a:latin typeface="Bell MT" pitchFamily="18" charset="0"/>
              </a:rPr>
              <a:t> </a:t>
            </a:r>
            <a:r>
              <a:rPr lang="en-US" sz="2000" dirty="0" err="1" smtClean="0">
                <a:latin typeface="Bell MT" pitchFamily="18" charset="0"/>
              </a:rPr>
              <a:t>dalam</a:t>
            </a:r>
            <a:r>
              <a:rPr lang="en-US" sz="2000" dirty="0" smtClean="0">
                <a:latin typeface="Bell MT" pitchFamily="18" charset="0"/>
              </a:rPr>
              <a:t> </a:t>
            </a:r>
            <a:r>
              <a:rPr lang="en-US" sz="2000" dirty="0" err="1" smtClean="0">
                <a:latin typeface="Bell MT" pitchFamily="18" charset="0"/>
              </a:rPr>
              <a:t>hubungannya</a:t>
            </a:r>
            <a:r>
              <a:rPr lang="en-US" sz="2000" dirty="0" smtClean="0">
                <a:latin typeface="Bell MT" pitchFamily="18" charset="0"/>
              </a:rPr>
              <a:t> </a:t>
            </a:r>
            <a:r>
              <a:rPr lang="en-US" sz="2000" dirty="0" err="1" smtClean="0">
                <a:latin typeface="Bell MT" pitchFamily="18" charset="0"/>
              </a:rPr>
              <a:t>dengan</a:t>
            </a:r>
            <a:r>
              <a:rPr lang="en-US" sz="2000" dirty="0" smtClean="0">
                <a:latin typeface="Bell MT" pitchFamily="18" charset="0"/>
              </a:rPr>
              <a:t> </a:t>
            </a:r>
            <a:r>
              <a:rPr lang="en-US" sz="2000" dirty="0" err="1" smtClean="0">
                <a:latin typeface="Bell MT" pitchFamily="18" charset="0"/>
              </a:rPr>
              <a:t>lingkungan</a:t>
            </a:r>
            <a:r>
              <a:rPr lang="en-US" sz="2000" dirty="0" smtClean="0">
                <a:latin typeface="Bell MT" pitchFamily="18" charset="0"/>
              </a:rPr>
              <a:t> </a:t>
            </a:r>
            <a:r>
              <a:rPr lang="en-US" sz="2000" dirty="0" err="1" smtClean="0">
                <a:latin typeface="Bell MT" pitchFamily="18" charset="0"/>
              </a:rPr>
              <a:t>hidupnya</a:t>
            </a:r>
            <a:r>
              <a:rPr lang="en-US" sz="2000" dirty="0" smtClean="0">
                <a:latin typeface="Bell MT" pitchFamily="18" charset="0"/>
              </a:rPr>
              <a:t>.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US" sz="1700" dirty="0" err="1" smtClean="0">
                <a:latin typeface="Bell MT" pitchFamily="18" charset="0"/>
              </a:rPr>
              <a:t>Bumi</a:t>
            </a:r>
            <a:r>
              <a:rPr lang="en-US" sz="1700" dirty="0" smtClean="0">
                <a:latin typeface="Bell MT" pitchFamily="18" charset="0"/>
              </a:rPr>
              <a:t> </a:t>
            </a:r>
            <a:r>
              <a:rPr lang="en-US" sz="1700" dirty="0" err="1" smtClean="0">
                <a:latin typeface="Bell MT" pitchFamily="18" charset="0"/>
              </a:rPr>
              <a:t>bersifat</a:t>
            </a:r>
            <a:r>
              <a:rPr lang="en-US" sz="1700" dirty="0" smtClean="0">
                <a:latin typeface="Bell MT" pitchFamily="18" charset="0"/>
              </a:rPr>
              <a:t> </a:t>
            </a:r>
            <a:r>
              <a:rPr lang="en-US" sz="1700" dirty="0" err="1" smtClean="0">
                <a:latin typeface="Bell MT" pitchFamily="18" charset="0"/>
              </a:rPr>
              <a:t>terbatas</a:t>
            </a:r>
            <a:r>
              <a:rPr lang="en-US" sz="1700" dirty="0" smtClean="0">
                <a:latin typeface="Bell MT" pitchFamily="18" charset="0"/>
              </a:rPr>
              <a:t> </a:t>
            </a:r>
            <a:r>
              <a:rPr lang="en-US" sz="1700" dirty="0" err="1" smtClean="0">
                <a:latin typeface="Bell MT" pitchFamily="18" charset="0"/>
              </a:rPr>
              <a:t>dalam</a:t>
            </a:r>
            <a:r>
              <a:rPr lang="en-US" sz="1700" dirty="0" smtClean="0">
                <a:latin typeface="Bell MT" pitchFamily="18" charset="0"/>
              </a:rPr>
              <a:t> </a:t>
            </a:r>
            <a:r>
              <a:rPr lang="en-US" sz="1700" dirty="0" err="1" smtClean="0">
                <a:latin typeface="Bell MT" pitchFamily="18" charset="0"/>
              </a:rPr>
              <a:t>menyediakan</a:t>
            </a:r>
            <a:r>
              <a:rPr lang="en-US" sz="1700" dirty="0" smtClean="0">
                <a:latin typeface="Bell MT" pitchFamily="18" charset="0"/>
              </a:rPr>
              <a:t> </a:t>
            </a:r>
            <a:r>
              <a:rPr lang="en-US" sz="1700" dirty="0" err="1" smtClean="0">
                <a:latin typeface="Bell MT" pitchFamily="18" charset="0"/>
              </a:rPr>
              <a:t>sumber</a:t>
            </a:r>
            <a:r>
              <a:rPr lang="en-US" sz="1700" dirty="0" smtClean="0">
                <a:latin typeface="Bell MT" pitchFamily="18" charset="0"/>
              </a:rPr>
              <a:t> </a:t>
            </a:r>
            <a:r>
              <a:rPr lang="en-US" sz="1700" dirty="0" err="1" smtClean="0">
                <a:latin typeface="Bell MT" pitchFamily="18" charset="0"/>
              </a:rPr>
              <a:t>kehidupan</a:t>
            </a:r>
            <a:r>
              <a:rPr lang="en-US" sz="1700" dirty="0" smtClean="0">
                <a:latin typeface="Bell MT" pitchFamily="18" charset="0"/>
              </a:rPr>
              <a:t>.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US" sz="1700" dirty="0" err="1" smtClean="0">
                <a:latin typeface="Bell MT" pitchFamily="18" charset="0"/>
              </a:rPr>
              <a:t>Manusia</a:t>
            </a:r>
            <a:r>
              <a:rPr lang="en-US" sz="1700" dirty="0" smtClean="0">
                <a:latin typeface="Bell MT" pitchFamily="18" charset="0"/>
              </a:rPr>
              <a:t> </a:t>
            </a:r>
            <a:r>
              <a:rPr lang="en-US" sz="1700" dirty="0" err="1" smtClean="0">
                <a:latin typeface="Bell MT" pitchFamily="18" charset="0"/>
              </a:rPr>
              <a:t>merupakan</a:t>
            </a:r>
            <a:r>
              <a:rPr lang="en-US" sz="1700" dirty="0" smtClean="0">
                <a:latin typeface="Bell MT" pitchFamily="18" charset="0"/>
              </a:rPr>
              <a:t> </a:t>
            </a:r>
            <a:r>
              <a:rPr lang="en-US" sz="1700" dirty="0" err="1" smtClean="0">
                <a:latin typeface="Bell MT" pitchFamily="18" charset="0"/>
              </a:rPr>
              <a:t>bagian</a:t>
            </a:r>
            <a:r>
              <a:rPr lang="en-US" sz="1700" dirty="0" smtClean="0">
                <a:latin typeface="Bell MT" pitchFamily="18" charset="0"/>
              </a:rPr>
              <a:t> </a:t>
            </a:r>
            <a:r>
              <a:rPr lang="en-US" sz="1700" dirty="0" err="1" smtClean="0">
                <a:latin typeface="Bell MT" pitchFamily="18" charset="0"/>
              </a:rPr>
              <a:t>dari</a:t>
            </a:r>
            <a:r>
              <a:rPr lang="en-US" sz="1700" dirty="0" smtClean="0">
                <a:latin typeface="Bell MT" pitchFamily="18" charset="0"/>
              </a:rPr>
              <a:t> </a:t>
            </a:r>
            <a:r>
              <a:rPr lang="en-US" sz="1700" dirty="0" err="1" smtClean="0">
                <a:latin typeface="Bell MT" pitchFamily="18" charset="0"/>
              </a:rPr>
              <a:t>alam</a:t>
            </a:r>
            <a:endParaRPr lang="en-US" sz="1700" dirty="0" smtClean="0">
              <a:latin typeface="Bell MT" pitchFamily="18" charset="0"/>
            </a:endParaRPr>
          </a:p>
          <a:p>
            <a:pPr lvl="1">
              <a:buFont typeface="Wingdings" pitchFamily="2" charset="2"/>
              <a:buChar char="§"/>
              <a:defRPr/>
            </a:pPr>
            <a:r>
              <a:rPr lang="en-US" sz="1700" dirty="0" err="1" smtClean="0">
                <a:latin typeface="Bell MT" pitchFamily="18" charset="0"/>
              </a:rPr>
              <a:t>Manusia</a:t>
            </a:r>
            <a:r>
              <a:rPr lang="en-US" sz="1700" dirty="0" smtClean="0">
                <a:latin typeface="Bell MT" pitchFamily="18" charset="0"/>
              </a:rPr>
              <a:t> </a:t>
            </a:r>
            <a:r>
              <a:rPr lang="en-US" sz="1700" dirty="0" err="1" smtClean="0">
                <a:latin typeface="Bell MT" pitchFamily="18" charset="0"/>
              </a:rPr>
              <a:t>tidak</a:t>
            </a:r>
            <a:r>
              <a:rPr lang="en-US" sz="1700" dirty="0" smtClean="0">
                <a:latin typeface="Bell MT" pitchFamily="18" charset="0"/>
              </a:rPr>
              <a:t> </a:t>
            </a:r>
            <a:r>
              <a:rPr lang="en-US" sz="1700" dirty="0" err="1" smtClean="0">
                <a:latin typeface="Bell MT" pitchFamily="18" charset="0"/>
              </a:rPr>
              <a:t>berkuasa</a:t>
            </a:r>
            <a:r>
              <a:rPr lang="en-US" sz="1700" dirty="0" smtClean="0">
                <a:latin typeface="Bell MT" pitchFamily="18" charset="0"/>
              </a:rPr>
              <a:t> </a:t>
            </a:r>
            <a:r>
              <a:rPr lang="en-US" sz="1700" dirty="0" err="1" smtClean="0">
                <a:latin typeface="Bell MT" pitchFamily="18" charset="0"/>
              </a:rPr>
              <a:t>terhadap</a:t>
            </a:r>
            <a:r>
              <a:rPr lang="en-US" sz="1700" dirty="0" smtClean="0">
                <a:latin typeface="Bell MT" pitchFamily="18" charset="0"/>
              </a:rPr>
              <a:t> </a:t>
            </a:r>
            <a:r>
              <a:rPr lang="en-US" sz="1700" dirty="0" err="1" smtClean="0">
                <a:latin typeface="Bell MT" pitchFamily="18" charset="0"/>
              </a:rPr>
              <a:t>alam</a:t>
            </a:r>
            <a:endParaRPr lang="en-US" sz="1700" dirty="0">
              <a:latin typeface="Bell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032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mtClean="0">
                <a:latin typeface="Britannic Bold" pitchFamily="34" charset="0"/>
              </a:rPr>
              <a:t>Lingkungan Kampus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en-US" sz="2000" dirty="0" err="1" smtClean="0">
                <a:latin typeface="Book Antiqua" pitchFamily="18" charset="0"/>
              </a:rPr>
              <a:t>Komponen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lingkungan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kampus</a:t>
            </a:r>
            <a:r>
              <a:rPr lang="en-US" sz="2000" dirty="0" smtClean="0">
                <a:latin typeface="Book Antiqua" pitchFamily="18" charset="0"/>
              </a:rPr>
              <a:t>: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z="2000" dirty="0" err="1" smtClean="0">
                <a:latin typeface="Book Antiqua" pitchFamily="18" charset="0"/>
              </a:rPr>
              <a:t>Komponen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fisik</a:t>
            </a:r>
            <a:r>
              <a:rPr lang="en-US" sz="2000" dirty="0" smtClean="0">
                <a:latin typeface="Book Antiqua" pitchFamily="18" charset="0"/>
              </a:rPr>
              <a:t>: </a:t>
            </a:r>
            <a:r>
              <a:rPr lang="en-US" sz="2000" dirty="0" err="1" smtClean="0">
                <a:latin typeface="Book Antiqua" pitchFamily="18" charset="0"/>
              </a:rPr>
              <a:t>Ruang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kuliah</a:t>
            </a:r>
            <a:r>
              <a:rPr lang="en-US" sz="2000" dirty="0" smtClean="0">
                <a:latin typeface="Book Antiqua" pitchFamily="18" charset="0"/>
              </a:rPr>
              <a:t>, </a:t>
            </a:r>
            <a:r>
              <a:rPr lang="en-US" sz="2000" dirty="0" err="1" smtClean="0">
                <a:latin typeface="Book Antiqua" pitchFamily="18" charset="0"/>
              </a:rPr>
              <a:t>ruang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kantor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dan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sarpras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lainnya</a:t>
            </a:r>
            <a:r>
              <a:rPr lang="en-US" sz="2000" dirty="0" smtClean="0">
                <a:latin typeface="Book Antiqua" pitchFamily="18" charset="0"/>
              </a:rPr>
              <a:t>.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z="2000" dirty="0" err="1" smtClean="0">
                <a:latin typeface="Book Antiqua" pitchFamily="18" charset="0"/>
              </a:rPr>
              <a:t>Penghuni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kampus</a:t>
            </a:r>
            <a:r>
              <a:rPr lang="en-US" sz="2000" dirty="0" smtClean="0">
                <a:latin typeface="Book Antiqua" pitchFamily="18" charset="0"/>
              </a:rPr>
              <a:t>: </a:t>
            </a:r>
            <a:r>
              <a:rPr lang="en-US" sz="2000" dirty="0" err="1" smtClean="0">
                <a:latin typeface="Book Antiqua" pitchFamily="18" charset="0"/>
              </a:rPr>
              <a:t>Mahasiswa</a:t>
            </a:r>
            <a:r>
              <a:rPr lang="en-US" sz="2000" dirty="0" smtClean="0">
                <a:latin typeface="Book Antiqua" pitchFamily="18" charset="0"/>
              </a:rPr>
              <a:t>, </a:t>
            </a:r>
            <a:r>
              <a:rPr lang="en-US" sz="2000" dirty="0" err="1" smtClean="0">
                <a:latin typeface="Book Antiqua" pitchFamily="18" charset="0"/>
              </a:rPr>
              <a:t>dosen</a:t>
            </a:r>
            <a:r>
              <a:rPr lang="en-US" sz="2000" dirty="0" smtClean="0">
                <a:latin typeface="Book Antiqua" pitchFamily="18" charset="0"/>
              </a:rPr>
              <a:t>, </a:t>
            </a:r>
            <a:r>
              <a:rPr lang="en-US" sz="2000" dirty="0" err="1" smtClean="0">
                <a:latin typeface="Book Antiqua" pitchFamily="18" charset="0"/>
              </a:rPr>
              <a:t>karyawan</a:t>
            </a:r>
            <a:r>
              <a:rPr lang="en-US" sz="2000" dirty="0" smtClean="0">
                <a:latin typeface="Book Antiqua" pitchFamily="18" charset="0"/>
              </a:rPr>
              <a:t>, </a:t>
            </a:r>
            <a:r>
              <a:rPr lang="en-US" sz="2000" dirty="0" err="1" smtClean="0">
                <a:latin typeface="Book Antiqua" pitchFamily="18" charset="0"/>
              </a:rPr>
              <a:t>masyarakat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sekitar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kampus</a:t>
            </a:r>
            <a:r>
              <a:rPr lang="en-US" sz="2000" dirty="0" smtClean="0">
                <a:latin typeface="Book Antiqua" pitchFamily="18" charset="0"/>
              </a:rPr>
              <a:t>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000" dirty="0" err="1" smtClean="0">
                <a:latin typeface="Book Antiqua" pitchFamily="18" charset="0"/>
              </a:rPr>
              <a:t>Semua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warga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kampus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memiliki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tanggung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jawab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terhadap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terciptanya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lingkungan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kampus</a:t>
            </a:r>
            <a:r>
              <a:rPr lang="en-US" sz="2000" dirty="0" smtClean="0">
                <a:latin typeface="Book Antiqua" pitchFamily="18" charset="0"/>
              </a:rPr>
              <a:t> yang </a:t>
            </a:r>
            <a:r>
              <a:rPr lang="en-US" sz="2000" dirty="0" err="1" smtClean="0">
                <a:latin typeface="Book Antiqua" pitchFamily="18" charset="0"/>
              </a:rPr>
              <a:t>kondusif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untuk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pembelajaran</a:t>
            </a:r>
            <a:r>
              <a:rPr lang="en-US" sz="2000" dirty="0" smtClean="0">
                <a:latin typeface="Book Antiqua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588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332656"/>
            <a:ext cx="8229600" cy="792162"/>
          </a:xfrm>
        </p:spPr>
        <p:txBody>
          <a:bodyPr>
            <a:noAutofit/>
          </a:bodyPr>
          <a:lstStyle/>
          <a:p>
            <a:r>
              <a:rPr lang="en-US" sz="2000" b="1" dirty="0" err="1">
                <a:latin typeface="Garamond" pitchFamily="18" charset="0"/>
              </a:rPr>
              <a:t>Menggunakan</a:t>
            </a:r>
            <a:r>
              <a:rPr lang="en-US" sz="2000" b="1" dirty="0">
                <a:latin typeface="Garamond" pitchFamily="18" charset="0"/>
              </a:rPr>
              <a:t> 5 </a:t>
            </a:r>
            <a:r>
              <a:rPr lang="en-US" sz="2000" b="1" dirty="0" err="1">
                <a:latin typeface="Garamond" pitchFamily="18" charset="0"/>
              </a:rPr>
              <a:t>kesempatan</a:t>
            </a:r>
            <a:r>
              <a:rPr lang="en-US" sz="2000" b="1" dirty="0">
                <a:latin typeface="Garamond" pitchFamily="18" charset="0"/>
              </a:rPr>
              <a:t> </a:t>
            </a:r>
            <a:r>
              <a:rPr lang="en-US" sz="2000" b="1" dirty="0" err="1">
                <a:latin typeface="Garamond" pitchFamily="18" charset="0"/>
              </a:rPr>
              <a:t>sebelum</a:t>
            </a:r>
            <a:r>
              <a:rPr lang="en-US" sz="2000" b="1" dirty="0">
                <a:latin typeface="Garamond" pitchFamily="18" charset="0"/>
              </a:rPr>
              <a:t> </a:t>
            </a:r>
            <a:r>
              <a:rPr lang="en-US" sz="2000" b="1" dirty="0" err="1" smtClean="0">
                <a:latin typeface="Garamond" pitchFamily="18" charset="0"/>
              </a:rPr>
              <a:t>datangnya</a:t>
            </a:r>
            <a:r>
              <a:rPr lang="en-US" sz="2000" b="1" dirty="0" smtClean="0">
                <a:latin typeface="Garamond" pitchFamily="18" charset="0"/>
              </a:rPr>
              <a:t> </a:t>
            </a:r>
            <a:r>
              <a:rPr lang="en-US" sz="2000" b="1" dirty="0">
                <a:latin typeface="Garamond" pitchFamily="18" charset="0"/>
              </a:rPr>
              <a:t>5 </a:t>
            </a:r>
            <a:r>
              <a:rPr lang="en-US" sz="2000" b="1" dirty="0" err="1">
                <a:latin typeface="Garamond" pitchFamily="18" charset="0"/>
              </a:rPr>
              <a:t>hal</a:t>
            </a:r>
            <a:r>
              <a:rPr lang="en-US" sz="2000" b="1" dirty="0">
                <a:latin typeface="Garamond" pitchFamily="18" charset="0"/>
              </a:rPr>
              <a:t>:</a:t>
            </a:r>
            <a:endParaRPr lang="en-US" sz="2000" b="1" dirty="0" smtClean="0">
              <a:latin typeface="Britannic Bold" pitchFamily="34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1371600"/>
            <a:ext cx="6934200" cy="4754563"/>
          </a:xfrm>
        </p:spPr>
        <p:txBody>
          <a:bodyPr/>
          <a:lstStyle/>
          <a:p>
            <a:pPr algn="l" rtl="0" eaLnBrk="1" hangingPunct="1">
              <a:buFont typeface="Arial" charset="0"/>
              <a:buAutoNum type="arabicPeriod"/>
            </a:pPr>
            <a:r>
              <a:rPr lang="en-US" b="1" dirty="0" err="1" smtClean="0">
                <a:latin typeface="Garamond" pitchFamily="18" charset="0"/>
              </a:rPr>
              <a:t>Sehat</a:t>
            </a:r>
            <a:r>
              <a:rPr lang="en-US" b="1" dirty="0" smtClean="0">
                <a:latin typeface="Garamond" pitchFamily="18" charset="0"/>
              </a:rPr>
              <a:t> </a:t>
            </a:r>
          </a:p>
          <a:p>
            <a:pPr algn="l" rtl="0" eaLnBrk="1" hangingPunct="1">
              <a:buFont typeface="Arial" charset="0"/>
              <a:buAutoNum type="arabicPeriod"/>
            </a:pPr>
            <a:r>
              <a:rPr lang="en-US" b="1" dirty="0" err="1" smtClean="0">
                <a:latin typeface="Garamond" pitchFamily="18" charset="0"/>
              </a:rPr>
              <a:t>Senggang</a:t>
            </a:r>
            <a:r>
              <a:rPr lang="en-US" b="1" dirty="0" smtClean="0">
                <a:latin typeface="Garamond" pitchFamily="18" charset="0"/>
              </a:rPr>
              <a:t> </a:t>
            </a:r>
          </a:p>
          <a:p>
            <a:pPr algn="l" rtl="0" eaLnBrk="1" hangingPunct="1">
              <a:buFont typeface="Arial" charset="0"/>
              <a:buAutoNum type="arabicPeriod"/>
            </a:pPr>
            <a:r>
              <a:rPr lang="en-US" b="1" dirty="0" err="1" smtClean="0">
                <a:latin typeface="Garamond" pitchFamily="18" charset="0"/>
              </a:rPr>
              <a:t>Muda</a:t>
            </a:r>
            <a:endParaRPr lang="en-US" b="1" dirty="0" smtClean="0">
              <a:latin typeface="Garamond" pitchFamily="18" charset="0"/>
            </a:endParaRPr>
          </a:p>
          <a:p>
            <a:pPr algn="l" rtl="0" eaLnBrk="1" hangingPunct="1">
              <a:buFont typeface="Arial" charset="0"/>
              <a:buAutoNum type="arabicPeriod"/>
            </a:pPr>
            <a:r>
              <a:rPr lang="en-US" b="1" dirty="0" smtClean="0">
                <a:latin typeface="Garamond" pitchFamily="18" charset="0"/>
              </a:rPr>
              <a:t>Kaya </a:t>
            </a:r>
          </a:p>
          <a:p>
            <a:pPr algn="l" rtl="0" eaLnBrk="1" hangingPunct="1">
              <a:buFont typeface="Arial" charset="0"/>
              <a:buAutoNum type="arabicPeriod"/>
            </a:pPr>
            <a:r>
              <a:rPr lang="en-US" b="1" dirty="0" err="1" smtClean="0">
                <a:latin typeface="Garamond" pitchFamily="18" charset="0"/>
              </a:rPr>
              <a:t>Hidup</a:t>
            </a:r>
            <a:endParaRPr lang="en-US" sz="2400" b="1" dirty="0" smtClean="0"/>
          </a:p>
        </p:txBody>
      </p:sp>
      <p:sp>
        <p:nvSpPr>
          <p:cNvPr id="2" name="Rectangle 1"/>
          <p:cNvSpPr/>
          <p:nvPr/>
        </p:nvSpPr>
        <p:spPr>
          <a:xfrm>
            <a:off x="2360932" y="1383159"/>
            <a:ext cx="12749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Garamond" pitchFamily="18" charset="0"/>
              </a:rPr>
              <a:t>sebelum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3518761" y="1340768"/>
            <a:ext cx="9092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Garamond" pitchFamily="18" charset="0"/>
              </a:rPr>
              <a:t>sakit</a:t>
            </a:r>
            <a:endParaRPr lang="en-US" sz="2800" b="1" dirty="0">
              <a:solidFill>
                <a:srgbClr val="FF0000"/>
              </a:solidFill>
              <a:latin typeface="Garamond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947732" y="1764105"/>
            <a:ext cx="29208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u="sng" dirty="0" err="1">
                <a:latin typeface="Garamond" pitchFamily="18" charset="0"/>
              </a:rPr>
              <a:t>sebelum</a:t>
            </a:r>
            <a:r>
              <a:rPr lang="en-US" sz="3200" b="1" u="sng" dirty="0">
                <a:latin typeface="Garamond" pitchFamily="18" charset="0"/>
              </a:rPr>
              <a:t> </a:t>
            </a:r>
            <a:r>
              <a:rPr lang="en-US" sz="3200" b="1" u="sng" dirty="0" err="1">
                <a:latin typeface="Garamond" pitchFamily="18" charset="0"/>
              </a:rPr>
              <a:t>sempit</a:t>
            </a:r>
            <a:endParaRPr lang="en-US" sz="3200" b="1" u="sng" dirty="0">
              <a:latin typeface="Garamond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350425" y="2276872"/>
            <a:ext cx="19335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/>
              <a:t>sebelum</a:t>
            </a:r>
            <a:r>
              <a:rPr lang="en-US" sz="2800" dirty="0"/>
              <a:t> </a:t>
            </a:r>
            <a:r>
              <a:rPr lang="en-US" sz="2800" dirty="0" err="1"/>
              <a:t>tua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2267744" y="2761764"/>
            <a:ext cx="25900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latin typeface="Garamond" pitchFamily="18" charset="0"/>
              </a:rPr>
              <a:t>sebelum</a:t>
            </a:r>
            <a:r>
              <a:rPr lang="en-US" sz="2800" b="1" dirty="0">
                <a:latin typeface="Garamond" pitchFamily="18" charset="0"/>
              </a:rPr>
              <a:t> </a:t>
            </a:r>
            <a:r>
              <a:rPr lang="en-US" sz="2800" b="1" dirty="0" err="1">
                <a:latin typeface="Garamond" pitchFamily="18" charset="0"/>
              </a:rPr>
              <a:t>miskin</a:t>
            </a:r>
            <a:endParaRPr lang="en-US" sz="2800" b="1" dirty="0">
              <a:latin typeface="Garamond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53886" y="3284984"/>
            <a:ext cx="2234138" cy="57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latin typeface="Garamond" pitchFamily="18" charset="0"/>
              </a:rPr>
              <a:t>sebelum</a:t>
            </a:r>
            <a:r>
              <a:rPr lang="en-US" sz="2800" b="1" dirty="0">
                <a:latin typeface="Garamond" pitchFamily="18" charset="0"/>
              </a:rPr>
              <a:t> </a:t>
            </a:r>
            <a:r>
              <a:rPr lang="en-US" sz="2800" b="1" dirty="0" err="1">
                <a:latin typeface="Garamond" pitchFamily="18" charset="0"/>
              </a:rPr>
              <a:t>mati</a:t>
            </a:r>
            <a:endParaRPr lang="en-US" sz="2800" b="1" dirty="0"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449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3" t="13862" r="7695" b="14273"/>
          <a:stretch/>
        </p:blipFill>
        <p:spPr bwMode="auto">
          <a:xfrm>
            <a:off x="1" y="-26136"/>
            <a:ext cx="9183064" cy="647947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-468560" y="5013176"/>
            <a:ext cx="8686800" cy="9906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8000" b="1" u="sng" dirty="0" err="1" smtClean="0">
                <a:solidFill>
                  <a:srgbClr val="7030A0"/>
                </a:solidFill>
                <a:latin typeface="Brush Script MT" pitchFamily="66" charset="0"/>
              </a:rPr>
              <a:t>Terimakasih</a:t>
            </a:r>
            <a:endParaRPr lang="en-US" sz="4800" b="1" u="sng" dirty="0">
              <a:solidFill>
                <a:srgbClr val="7030A0"/>
              </a:solidFill>
              <a:latin typeface="Brush Script MT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302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Hormat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685800" y="1600200"/>
            <a:ext cx="7543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meghormati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lain yang </a:t>
            </a:r>
            <a:r>
              <a:rPr lang="en-US" dirty="0" err="1" smtClean="0"/>
              <a:t>muda</a:t>
            </a:r>
            <a:r>
              <a:rPr lang="en-US" dirty="0" smtClean="0"/>
              <a:t>, </a:t>
            </a:r>
            <a:r>
              <a:rPr lang="en-US" dirty="0" err="1" smtClean="0"/>
              <a:t>hormat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yang </a:t>
            </a:r>
            <a:r>
              <a:rPr lang="en-US" dirty="0" err="1" smtClean="0"/>
              <a:t>tua</a:t>
            </a:r>
            <a:r>
              <a:rPr lang="en-US" dirty="0" smtClean="0"/>
              <a:t> yang </a:t>
            </a:r>
            <a:r>
              <a:rPr lang="en-US" dirty="0" err="1" smtClean="0"/>
              <a:t>tua</a:t>
            </a:r>
            <a:r>
              <a:rPr lang="en-US" dirty="0" smtClean="0"/>
              <a:t>, </a:t>
            </a:r>
            <a:r>
              <a:rPr lang="en-US" dirty="0" err="1" smtClean="0"/>
              <a:t>menyayangi</a:t>
            </a:r>
            <a:r>
              <a:rPr lang="en-US" dirty="0" smtClean="0"/>
              <a:t> yang </a:t>
            </a:r>
            <a:r>
              <a:rPr lang="en-US" dirty="0" err="1" smtClean="0"/>
              <a:t>muda</a:t>
            </a:r>
            <a:r>
              <a:rPr lang="en-US" dirty="0" smtClean="0"/>
              <a:t>. Rasa </a:t>
            </a:r>
            <a:r>
              <a:rPr lang="en-US" dirty="0" err="1" smtClean="0"/>
              <a:t>hormat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lepas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rasa </a:t>
            </a:r>
            <a:r>
              <a:rPr lang="en-US" dirty="0" err="1" smtClean="0"/>
              <a:t>menyayangi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lain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rasa </a:t>
            </a:r>
            <a:r>
              <a:rPr lang="en-US" dirty="0" err="1" smtClean="0"/>
              <a:t>hormat</a:t>
            </a:r>
            <a:r>
              <a:rPr lang="en-US" dirty="0" smtClean="0"/>
              <a:t>, </a:t>
            </a:r>
            <a:r>
              <a:rPr lang="en-US" dirty="0" err="1" smtClean="0"/>
              <a:t>takkan</a:t>
            </a:r>
            <a:r>
              <a:rPr lang="en-US" dirty="0" smtClean="0"/>
              <a:t> </a:t>
            </a:r>
            <a:r>
              <a:rPr lang="en-US" dirty="0" err="1" smtClean="0"/>
              <a:t>tumbuh</a:t>
            </a:r>
            <a:r>
              <a:rPr lang="en-US" dirty="0" smtClean="0"/>
              <a:t> rasa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menyayangi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hanyalah</a:t>
            </a:r>
            <a:r>
              <a:rPr lang="en-US" dirty="0" smtClean="0"/>
              <a:t> </a:t>
            </a:r>
            <a:r>
              <a:rPr lang="en-US" dirty="0" err="1" smtClean="0"/>
              <a:t>selalu</a:t>
            </a:r>
            <a:r>
              <a:rPr lang="en-US" dirty="0" smtClean="0"/>
              <a:t> </a:t>
            </a:r>
            <a:r>
              <a:rPr lang="en-US" dirty="0" err="1" smtClean="0"/>
              <a:t>menganggap</a:t>
            </a:r>
            <a:r>
              <a:rPr lang="en-US" dirty="0" smtClean="0"/>
              <a:t> </a:t>
            </a:r>
            <a:r>
              <a:rPr lang="en-US" dirty="0" err="1" smtClean="0"/>
              <a:t>kecil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remeh</a:t>
            </a:r>
            <a:r>
              <a:rPr lang="en-US" dirty="0" smtClean="0"/>
              <a:t> orang lain.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38200" y="3077528"/>
            <a:ext cx="7162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kalangan</a:t>
            </a:r>
            <a:r>
              <a:rPr lang="en-US" dirty="0" smtClean="0"/>
              <a:t> </a:t>
            </a:r>
            <a:r>
              <a:rPr lang="en-US" dirty="0" err="1" smtClean="0"/>
              <a:t>masyarakatIndonesia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langka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kesadaran</a:t>
            </a:r>
            <a:r>
              <a:rPr lang="en-US" dirty="0" smtClean="0"/>
              <a:t> di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masing</a:t>
            </a:r>
            <a:r>
              <a:rPr lang="en-US" dirty="0" smtClean="0"/>
              <a:t> – </a:t>
            </a:r>
            <a:r>
              <a:rPr lang="en-US" dirty="0" err="1" smtClean="0"/>
              <a:t>masing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hormat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sesama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85800" y="4221088"/>
            <a:ext cx="79186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rgbClr val="FFC000"/>
                </a:solidFill>
              </a:rPr>
              <a:t>"</a:t>
            </a:r>
            <a:r>
              <a:rPr lang="en-US" dirty="0" err="1" smtClean="0">
                <a:solidFill>
                  <a:srgbClr val="FFC000"/>
                </a:solidFill>
              </a:rPr>
              <a:t>Perlakukanlah</a:t>
            </a:r>
            <a:r>
              <a:rPr lang="en-US" dirty="0" smtClean="0">
                <a:solidFill>
                  <a:srgbClr val="FFC000"/>
                </a:solidFill>
              </a:rPr>
              <a:t> orang </a:t>
            </a:r>
            <a:r>
              <a:rPr lang="en-US" dirty="0" err="1" smtClean="0">
                <a:solidFill>
                  <a:srgbClr val="FFC000"/>
                </a:solidFill>
              </a:rPr>
              <a:t>sebagaimana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Anda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memperlakukan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diri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sendiri</a:t>
            </a:r>
            <a:r>
              <a:rPr lang="en-US" dirty="0" smtClean="0">
                <a:solidFill>
                  <a:srgbClr val="FFC000"/>
                </a:solidFill>
              </a:rPr>
              <a:t>. </a:t>
            </a:r>
            <a:r>
              <a:rPr lang="en-US" dirty="0" err="1" smtClean="0">
                <a:solidFill>
                  <a:srgbClr val="FFC000"/>
                </a:solidFill>
              </a:rPr>
              <a:t>Karena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kita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sama-sama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manusia</a:t>
            </a:r>
            <a:r>
              <a:rPr lang="en-US" dirty="0" smtClean="0">
                <a:solidFill>
                  <a:srgbClr val="FFC000"/>
                </a:solidFill>
              </a:rPr>
              <a:t> yang </a:t>
            </a:r>
            <a:r>
              <a:rPr lang="en-US" dirty="0" err="1" smtClean="0">
                <a:solidFill>
                  <a:srgbClr val="FFC000"/>
                </a:solidFill>
              </a:rPr>
              <a:t>memang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saling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menghargai</a:t>
            </a:r>
            <a:r>
              <a:rPr lang="en-US" dirty="0" smtClean="0">
                <a:solidFill>
                  <a:srgbClr val="FFC000"/>
                </a:solidFill>
              </a:rPr>
              <a:t>."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710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52128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Manfaat</a:t>
            </a:r>
            <a:r>
              <a:rPr lang="en-US" sz="2800" dirty="0" smtClean="0"/>
              <a:t> </a:t>
            </a:r>
            <a:r>
              <a:rPr lang="en-US" sz="2800" dirty="0" err="1" smtClean="0"/>
              <a:t>Menghormati</a:t>
            </a:r>
            <a:r>
              <a:rPr lang="en-US" sz="2800" dirty="0" smtClean="0"/>
              <a:t> Orang Lain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467544" y="1196752"/>
            <a:ext cx="80668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400" b="1" i="1" dirty="0" smtClean="0"/>
              <a:t>Orang </a:t>
            </a:r>
            <a:r>
              <a:rPr lang="en-US" sz="2400" b="1" i="1" dirty="0" smtClean="0"/>
              <a:t>lain </a:t>
            </a:r>
            <a:r>
              <a:rPr lang="en-US" sz="2400" b="1" i="1" dirty="0" err="1" smtClean="0"/>
              <a:t>akan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lebih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termotivasi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untuk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menjadi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lebih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baik</a:t>
            </a:r>
            <a:r>
              <a:rPr lang="en-US" sz="2400" b="1" i="1" dirty="0" smtClean="0"/>
              <a:t>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b="1" i="1" dirty="0" smtClean="0"/>
              <a:t>Orang lain </a:t>
            </a:r>
            <a:r>
              <a:rPr lang="en-US" sz="2400" b="1" i="1" dirty="0" err="1" smtClean="0"/>
              <a:t>akan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lebih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mau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dekat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dengan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kita</a:t>
            </a:r>
            <a:endParaRPr lang="en-US" sz="2400" b="1" i="1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400" b="1" i="1" dirty="0" smtClean="0"/>
              <a:t>Orang </a:t>
            </a:r>
            <a:r>
              <a:rPr lang="en-US" sz="2400" b="1" i="1" dirty="0" err="1" smtClean="0"/>
              <a:t>tersebut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nantinya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juga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akan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lebih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mudah</a:t>
            </a:r>
            <a:r>
              <a:rPr lang="en-US" sz="2400" b="1" i="1" dirty="0"/>
              <a:t> </a:t>
            </a:r>
            <a:r>
              <a:rPr lang="en-US" sz="2400" b="1" i="1" dirty="0" err="1" smtClean="0"/>
              <a:t>menghargai</a:t>
            </a:r>
            <a:r>
              <a:rPr lang="en-US" sz="2400" b="1" i="1" dirty="0" smtClean="0"/>
              <a:t> orang lain pula, </a:t>
            </a:r>
            <a:r>
              <a:rPr lang="en-US" sz="2400" b="1" i="1" dirty="0" err="1" smtClean="0"/>
              <a:t>sebab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mereka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sudah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menerimanya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dari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kita</a:t>
            </a:r>
            <a:r>
              <a:rPr lang="en-US" sz="2400" b="1" i="1" dirty="0" smtClean="0"/>
              <a:t>.</a:t>
            </a:r>
            <a:endParaRPr lang="en-US" sz="2400" b="1" i="1" dirty="0"/>
          </a:p>
        </p:txBody>
      </p:sp>
      <p:sp>
        <p:nvSpPr>
          <p:cNvPr id="4" name="Rectangle 3"/>
          <p:cNvSpPr/>
          <p:nvPr/>
        </p:nvSpPr>
        <p:spPr>
          <a:xfrm>
            <a:off x="971600" y="3505076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Faktor-faktor</a:t>
            </a:r>
            <a:r>
              <a:rPr lang="en-US" dirty="0"/>
              <a:t> yang </a:t>
            </a:r>
            <a:r>
              <a:rPr lang="en-US" dirty="0" err="1"/>
              <a:t>menyebabkan</a:t>
            </a:r>
            <a:r>
              <a:rPr lang="en-US" dirty="0"/>
              <a:t>/</a:t>
            </a:r>
            <a:r>
              <a:rPr lang="en-US" dirty="0" err="1"/>
              <a:t>menyalurkan</a:t>
            </a:r>
            <a:r>
              <a:rPr lang="en-US" dirty="0"/>
              <a:t> / </a:t>
            </a:r>
            <a:r>
              <a:rPr lang="en-US" dirty="0" err="1"/>
              <a:t>mempertahankan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979712" y="3695215"/>
            <a:ext cx="19832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/>
              <a:t>Motivasi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908543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Empat</a:t>
            </a:r>
            <a:r>
              <a:rPr lang="en-US" b="1" dirty="0"/>
              <a:t> </a:t>
            </a:r>
            <a:r>
              <a:rPr lang="en-US" b="1" dirty="0" err="1"/>
              <a:t>Pola</a:t>
            </a:r>
            <a:r>
              <a:rPr lang="en-US" b="1" dirty="0"/>
              <a:t> </a:t>
            </a:r>
            <a:r>
              <a:rPr lang="en-US" b="1" dirty="0" err="1"/>
              <a:t>Motivasi</a:t>
            </a:r>
            <a:endParaRPr lang="en-US" b="1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sz="1800" dirty="0" err="1" smtClean="0"/>
              <a:t>Tantangan</a:t>
            </a:r>
            <a:r>
              <a:rPr lang="en-US" sz="1800" dirty="0" smtClean="0"/>
              <a:t> </a:t>
            </a:r>
            <a:r>
              <a:rPr lang="en-US" sz="1800" dirty="0" smtClean="0">
                <a:sym typeface="Wingdings" pitchFamily="2" charset="2"/>
              </a:rPr>
              <a:t> </a:t>
            </a:r>
            <a:r>
              <a:rPr lang="en-US" sz="1800" dirty="0" err="1" smtClean="0">
                <a:sym typeface="Wingdings" pitchFamily="2" charset="2"/>
              </a:rPr>
              <a:t>kemajuan</a:t>
            </a:r>
            <a:r>
              <a:rPr lang="en-US" sz="1800" dirty="0" smtClean="0">
                <a:sym typeface="Wingdings" pitchFamily="2" charset="2"/>
              </a:rPr>
              <a:t> </a:t>
            </a:r>
            <a:r>
              <a:rPr lang="en-US" sz="1800" dirty="0" err="1" smtClean="0">
                <a:sym typeface="Wingdings" pitchFamily="2" charset="2"/>
              </a:rPr>
              <a:t>dan</a:t>
            </a:r>
            <a:r>
              <a:rPr lang="en-US" sz="1800" dirty="0" smtClean="0">
                <a:sym typeface="Wingdings" pitchFamily="2" charset="2"/>
              </a:rPr>
              <a:t> </a:t>
            </a:r>
            <a:r>
              <a:rPr lang="en-US" sz="1800" dirty="0" err="1" smtClean="0">
                <a:sym typeface="Wingdings" pitchFamily="2" charset="2"/>
              </a:rPr>
              <a:t>pertumbuhan</a:t>
            </a:r>
            <a:r>
              <a:rPr lang="en-US" dirty="0" smtClean="0">
                <a:sym typeface="Wingdings" pitchFamily="2" charset="2"/>
              </a:rPr>
              <a:t> 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sz="2000" dirty="0" err="1" smtClean="0"/>
              <a:t>Dorongan</a:t>
            </a:r>
            <a:r>
              <a:rPr lang="en-US" sz="2000" dirty="0" smtClean="0"/>
              <a:t> </a:t>
            </a:r>
            <a:r>
              <a:rPr lang="en-US" sz="2000" dirty="0" err="1"/>
              <a:t>melakukan</a:t>
            </a:r>
            <a:r>
              <a:rPr lang="en-US" sz="2000" dirty="0"/>
              <a:t> </a:t>
            </a:r>
            <a:r>
              <a:rPr lang="en-US" sz="2000" dirty="0" err="1"/>
              <a:t>hubungan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orang </a:t>
            </a:r>
            <a:r>
              <a:rPr lang="en-US" sz="2000" dirty="0" smtClean="0"/>
              <a:t>lain </a:t>
            </a:r>
            <a:endParaRPr lang="en-US" sz="2000" dirty="0" smtClean="0"/>
          </a:p>
          <a:p>
            <a:pPr marL="274320" lvl="1">
              <a:spcBef>
                <a:spcPts val="600"/>
              </a:spcBef>
              <a:buClr>
                <a:schemeClr val="accent1"/>
              </a:buClr>
              <a:buFont typeface="Wingdings" pitchFamily="2" charset="2"/>
              <a:buChar char="v"/>
            </a:pPr>
            <a:r>
              <a:rPr lang="en-US" sz="2000" dirty="0" err="1" smtClean="0"/>
              <a:t>Dorongan</a:t>
            </a:r>
            <a:r>
              <a:rPr lang="en-US" sz="2000" dirty="0" smtClean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berprestasi</a:t>
            </a:r>
            <a:r>
              <a:rPr lang="en-US" sz="2000" dirty="0"/>
              <a:t> </a:t>
            </a:r>
            <a:r>
              <a:rPr lang="en-US" sz="2000" dirty="0">
                <a:sym typeface="Wingdings" pitchFamily="2" charset="2"/>
              </a:rPr>
              <a:t> </a:t>
            </a:r>
            <a:r>
              <a:rPr lang="en-US" sz="2000" dirty="0" err="1">
                <a:sym typeface="Wingdings" pitchFamily="2" charset="2"/>
              </a:rPr>
              <a:t>mutu</a:t>
            </a:r>
            <a:r>
              <a:rPr lang="en-US" sz="2000" dirty="0">
                <a:sym typeface="Wingdings" pitchFamily="2" charset="2"/>
              </a:rPr>
              <a:t> </a:t>
            </a:r>
            <a:r>
              <a:rPr lang="en-US" sz="2000" dirty="0" err="1">
                <a:sym typeface="Wingdings" pitchFamily="2" charset="2"/>
              </a:rPr>
              <a:t>pekerjaan</a:t>
            </a:r>
            <a:endParaRPr lang="en-US" sz="2000" dirty="0"/>
          </a:p>
          <a:p>
            <a:pPr marL="274320" lvl="1">
              <a:spcBef>
                <a:spcPts val="600"/>
              </a:spcBef>
              <a:buClr>
                <a:schemeClr val="accent1"/>
              </a:buClr>
              <a:buFont typeface="Wingdings" pitchFamily="2" charset="2"/>
              <a:buChar char="v"/>
            </a:pPr>
            <a:r>
              <a:rPr lang="en-US" sz="2000" dirty="0" err="1"/>
              <a:t>Dorongan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mengendalikan</a:t>
            </a:r>
            <a:r>
              <a:rPr lang="en-US" sz="2000" dirty="0"/>
              <a:t> </a:t>
            </a:r>
            <a:r>
              <a:rPr lang="en-US" sz="2000" dirty="0" err="1"/>
              <a:t>keadaan</a:t>
            </a:r>
            <a:r>
              <a:rPr lang="en-US" sz="2000" dirty="0"/>
              <a:t>, </a:t>
            </a:r>
            <a:r>
              <a:rPr lang="en-US" sz="2000" dirty="0" err="1"/>
              <a:t>Mengambil</a:t>
            </a:r>
            <a:r>
              <a:rPr lang="en-US" sz="2000" dirty="0"/>
              <a:t> </a:t>
            </a:r>
            <a:r>
              <a:rPr lang="en-US" sz="2000" dirty="0" err="1"/>
              <a:t>resiko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bertindak</a:t>
            </a:r>
            <a:r>
              <a:rPr lang="en-US" sz="2000" dirty="0"/>
              <a:t>, </a:t>
            </a:r>
            <a:r>
              <a:rPr lang="en-US" sz="2000" dirty="0" err="1"/>
              <a:t>dukungan</a:t>
            </a:r>
            <a:r>
              <a:rPr lang="en-US" sz="2000" dirty="0"/>
              <a:t> </a:t>
            </a:r>
            <a:r>
              <a:rPr lang="en-US" sz="2000" dirty="0" err="1"/>
              <a:t>oleh</a:t>
            </a:r>
            <a:r>
              <a:rPr lang="en-US" sz="2000" dirty="0"/>
              <a:t> </a:t>
            </a:r>
            <a:r>
              <a:rPr lang="en-US" sz="2000" dirty="0" err="1"/>
              <a:t>ke</a:t>
            </a:r>
            <a:r>
              <a:rPr lang="en-US" sz="2000" dirty="0"/>
              <a:t> </a:t>
            </a:r>
            <a:r>
              <a:rPr lang="en-US" sz="2000" dirty="0" err="1"/>
              <a:t>tiga</a:t>
            </a:r>
            <a:r>
              <a:rPr lang="en-US" sz="2000" dirty="0"/>
              <a:t> </a:t>
            </a:r>
            <a:r>
              <a:rPr lang="en-US" sz="2000" dirty="0" err="1"/>
              <a:t>pola</a:t>
            </a:r>
            <a:r>
              <a:rPr lang="en-US" sz="2000" dirty="0"/>
              <a:t> yang </a:t>
            </a:r>
            <a:r>
              <a:rPr lang="en-US" sz="2000" dirty="0" smtClean="0"/>
              <a:t>lain</a:t>
            </a:r>
            <a:endParaRPr lang="en-US" sz="2000" dirty="0"/>
          </a:p>
          <a:p>
            <a:pPr>
              <a:buFont typeface="Wingdings" pitchFamily="2" charset="2"/>
              <a:buChar char="v"/>
            </a:pPr>
            <a:endParaRPr lang="en-US" sz="2000" dirty="0" smtClean="0"/>
          </a:p>
        </p:txBody>
      </p:sp>
      <p:sp>
        <p:nvSpPr>
          <p:cNvPr id="2" name="Rectangle 1"/>
          <p:cNvSpPr/>
          <p:nvPr/>
        </p:nvSpPr>
        <p:spPr>
          <a:xfrm>
            <a:off x="4788024" y="1268760"/>
            <a:ext cx="313746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/>
              <a:t>Achievement Motivation</a:t>
            </a:r>
            <a:endParaRPr lang="en-US" sz="2000" b="1" dirty="0"/>
          </a:p>
        </p:txBody>
      </p:sp>
      <p:sp>
        <p:nvSpPr>
          <p:cNvPr id="3" name="Rectangle 2"/>
          <p:cNvSpPr/>
          <p:nvPr/>
        </p:nvSpPr>
        <p:spPr>
          <a:xfrm>
            <a:off x="5868144" y="1671191"/>
            <a:ext cx="27222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/>
              <a:t>Affiliation Motivation</a:t>
            </a:r>
            <a:endParaRPr lang="en-US" sz="2000" b="1" dirty="0"/>
          </a:p>
        </p:txBody>
      </p:sp>
      <p:sp>
        <p:nvSpPr>
          <p:cNvPr id="4" name="Rectangle 3"/>
          <p:cNvSpPr/>
          <p:nvPr/>
        </p:nvSpPr>
        <p:spPr>
          <a:xfrm>
            <a:off x="5796136" y="2083050"/>
            <a:ext cx="30989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/>
              <a:t>Competence Motivation</a:t>
            </a:r>
            <a:endParaRPr lang="en-US" sz="2000" b="1" dirty="0"/>
          </a:p>
        </p:txBody>
      </p:sp>
      <p:sp>
        <p:nvSpPr>
          <p:cNvPr id="5" name="Rectangle 4"/>
          <p:cNvSpPr/>
          <p:nvPr/>
        </p:nvSpPr>
        <p:spPr>
          <a:xfrm>
            <a:off x="5240950" y="2780928"/>
            <a:ext cx="25714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4320" lvl="1">
              <a:spcBef>
                <a:spcPts val="600"/>
              </a:spcBef>
              <a:buClr>
                <a:schemeClr val="accent1"/>
              </a:buClr>
            </a:pPr>
            <a:r>
              <a:rPr lang="en-US" sz="2000" b="1" dirty="0"/>
              <a:t>Power Motivation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516839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 algn="l">
              <a:buFont typeface="Wingdings" pitchFamily="2" charset="2"/>
              <a:buChar char="q"/>
              <a:defRPr/>
            </a:pPr>
            <a:r>
              <a:rPr lang="en-US" sz="2000" dirty="0" err="1" smtClean="0">
                <a:latin typeface="Bell MT" pitchFamily="18" charset="0"/>
              </a:rPr>
              <a:t>Membuat</a:t>
            </a:r>
            <a:r>
              <a:rPr lang="en-US" sz="2000" dirty="0" smtClean="0">
                <a:latin typeface="Bell MT" pitchFamily="18" charset="0"/>
              </a:rPr>
              <a:t> </a:t>
            </a:r>
            <a:r>
              <a:rPr lang="en-US" sz="2000" dirty="0" err="1" smtClean="0">
                <a:latin typeface="Bell MT" pitchFamily="18" charset="0"/>
              </a:rPr>
              <a:t>penilaian</a:t>
            </a:r>
            <a:r>
              <a:rPr lang="en-US" sz="2000" dirty="0" smtClean="0">
                <a:latin typeface="Bell MT" pitchFamily="18" charset="0"/>
              </a:rPr>
              <a:t> yang </a:t>
            </a:r>
            <a:r>
              <a:rPr lang="en-US" sz="2000" dirty="0" err="1" smtClean="0">
                <a:latin typeface="Bell MT" pitchFamily="18" charset="0"/>
              </a:rPr>
              <a:t>tepat</a:t>
            </a:r>
            <a:r>
              <a:rPr lang="en-US" sz="2000" dirty="0" smtClean="0">
                <a:latin typeface="Bell MT" pitchFamily="18" charset="0"/>
              </a:rPr>
              <a:t> </a:t>
            </a:r>
            <a:r>
              <a:rPr lang="en-US" sz="2000" dirty="0" err="1" smtClean="0">
                <a:latin typeface="Bell MT" pitchFamily="18" charset="0"/>
              </a:rPr>
              <a:t>terhadap</a:t>
            </a:r>
            <a:r>
              <a:rPr lang="en-US" sz="2000" dirty="0" smtClean="0">
                <a:latin typeface="Bell MT" pitchFamily="18" charset="0"/>
              </a:rPr>
              <a:t> </a:t>
            </a:r>
            <a:r>
              <a:rPr lang="en-US" sz="2000" dirty="0" err="1" smtClean="0">
                <a:latin typeface="Bell MT" pitchFamily="18" charset="0"/>
              </a:rPr>
              <a:t>semua</a:t>
            </a:r>
            <a:r>
              <a:rPr lang="en-US" sz="2000" dirty="0" smtClean="0">
                <a:latin typeface="Bell MT" pitchFamily="18" charset="0"/>
              </a:rPr>
              <a:t> </a:t>
            </a:r>
            <a:r>
              <a:rPr lang="en-US" sz="2000" dirty="0" err="1" smtClean="0">
                <a:latin typeface="Bell MT" pitchFamily="18" charset="0"/>
              </a:rPr>
              <a:t>tindakan</a:t>
            </a:r>
            <a:r>
              <a:rPr lang="en-US" sz="2000" dirty="0" smtClean="0">
                <a:latin typeface="Bell MT" pitchFamily="18" charset="0"/>
              </a:rPr>
              <a:t> yang </a:t>
            </a:r>
            <a:r>
              <a:rPr lang="en-US" sz="2000" dirty="0" err="1" smtClean="0">
                <a:latin typeface="Bell MT" pitchFamily="18" charset="0"/>
              </a:rPr>
              <a:t>akan</a:t>
            </a:r>
            <a:r>
              <a:rPr lang="en-US" sz="2000" dirty="0" smtClean="0">
                <a:latin typeface="Bell MT" pitchFamily="18" charset="0"/>
              </a:rPr>
              <a:t> </a:t>
            </a:r>
            <a:r>
              <a:rPr lang="en-US" sz="2000" dirty="0" err="1" smtClean="0">
                <a:latin typeface="Bell MT" pitchFamily="18" charset="0"/>
              </a:rPr>
              <a:t>dikenakan</a:t>
            </a:r>
            <a:r>
              <a:rPr lang="en-US" sz="2000" dirty="0" smtClean="0">
                <a:latin typeface="Bell MT" pitchFamily="18" charset="0"/>
              </a:rPr>
              <a:t> </a:t>
            </a:r>
            <a:r>
              <a:rPr lang="en-US" sz="2000" dirty="0" err="1" smtClean="0">
                <a:latin typeface="Bell MT" pitchFamily="18" charset="0"/>
              </a:rPr>
              <a:t>kepada</a:t>
            </a:r>
            <a:r>
              <a:rPr lang="en-US" sz="2000" dirty="0" smtClean="0">
                <a:latin typeface="Bell MT" pitchFamily="18" charset="0"/>
              </a:rPr>
              <a:t> </a:t>
            </a:r>
            <a:r>
              <a:rPr lang="en-US" sz="2000" dirty="0" smtClean="0">
                <a:solidFill>
                  <a:srgbClr val="92D050"/>
                </a:solidFill>
                <a:latin typeface="Bell MT" pitchFamily="18" charset="0"/>
              </a:rPr>
              <a:t>LINGKUNGA</a:t>
            </a:r>
            <a:r>
              <a:rPr lang="en-US" sz="2000" dirty="0" smtClean="0">
                <a:latin typeface="Bell MT" pitchFamily="18" charset="0"/>
              </a:rPr>
              <a:t>N (</a:t>
            </a:r>
            <a:r>
              <a:rPr lang="en-US" sz="2000" dirty="0" err="1" smtClean="0">
                <a:latin typeface="Bell MT" pitchFamily="18" charset="0"/>
              </a:rPr>
              <a:t>lingkungan</a:t>
            </a:r>
            <a:r>
              <a:rPr lang="en-US" sz="2000" dirty="0" smtClean="0">
                <a:latin typeface="Bell MT" pitchFamily="18" charset="0"/>
              </a:rPr>
              <a:t> </a:t>
            </a:r>
            <a:r>
              <a:rPr lang="en-US" sz="2000" dirty="0" err="1" smtClean="0">
                <a:latin typeface="Bell MT" pitchFamily="18" charset="0"/>
              </a:rPr>
              <a:t>alam</a:t>
            </a:r>
            <a:r>
              <a:rPr lang="en-US" sz="2000" dirty="0" smtClean="0">
                <a:latin typeface="Bell MT" pitchFamily="18" charset="0"/>
              </a:rPr>
              <a:t> </a:t>
            </a:r>
            <a:r>
              <a:rPr lang="en-US" sz="2000" dirty="0" err="1" smtClean="0">
                <a:latin typeface="Bell MT" pitchFamily="18" charset="0"/>
              </a:rPr>
              <a:t>dan</a:t>
            </a:r>
            <a:r>
              <a:rPr lang="en-US" sz="2000" dirty="0" smtClean="0">
                <a:latin typeface="Bell MT" pitchFamily="18" charset="0"/>
              </a:rPr>
              <a:t> </a:t>
            </a:r>
            <a:r>
              <a:rPr lang="en-US" sz="2000" dirty="0" err="1" smtClean="0">
                <a:latin typeface="Bell MT" pitchFamily="18" charset="0"/>
              </a:rPr>
              <a:t>kampus</a:t>
            </a:r>
            <a:r>
              <a:rPr lang="en-US" sz="2000" dirty="0" smtClean="0">
                <a:latin typeface="Bell MT" pitchFamily="18" charset="0"/>
              </a:rPr>
              <a:t>).</a:t>
            </a:r>
          </a:p>
          <a:p>
            <a:pPr marL="514350" indent="-514350" algn="l">
              <a:buFont typeface="Wingdings" pitchFamily="2" charset="2"/>
              <a:buChar char="q"/>
              <a:defRPr/>
            </a:pPr>
            <a:r>
              <a:rPr lang="en-US" sz="2000" dirty="0" err="1" smtClean="0">
                <a:latin typeface="Bell MT" pitchFamily="18" charset="0"/>
              </a:rPr>
              <a:t>Memilih</a:t>
            </a:r>
            <a:r>
              <a:rPr lang="en-US" sz="2000" dirty="0" smtClean="0">
                <a:latin typeface="Bell MT" pitchFamily="18" charset="0"/>
              </a:rPr>
              <a:t> </a:t>
            </a:r>
            <a:r>
              <a:rPr lang="en-US" sz="2000" dirty="0" err="1" smtClean="0">
                <a:latin typeface="Bell MT" pitchFamily="18" charset="0"/>
              </a:rPr>
              <a:t>dan</a:t>
            </a:r>
            <a:r>
              <a:rPr lang="en-US" sz="2000" dirty="0" smtClean="0">
                <a:latin typeface="Bell MT" pitchFamily="18" charset="0"/>
              </a:rPr>
              <a:t> </a:t>
            </a:r>
            <a:r>
              <a:rPr lang="en-US" sz="2000" dirty="0" err="1" smtClean="0">
                <a:latin typeface="Bell MT" pitchFamily="18" charset="0"/>
              </a:rPr>
              <a:t>menentukan</a:t>
            </a:r>
            <a:r>
              <a:rPr lang="en-US" sz="2000" dirty="0" smtClean="0">
                <a:latin typeface="Bell MT" pitchFamily="18" charset="0"/>
              </a:rPr>
              <a:t> </a:t>
            </a:r>
            <a:r>
              <a:rPr lang="en-US" sz="2000" dirty="0" err="1" smtClean="0">
                <a:latin typeface="Bell MT" pitchFamily="18" charset="0"/>
              </a:rPr>
              <a:t>tindakan</a:t>
            </a:r>
            <a:r>
              <a:rPr lang="en-US" sz="2000" dirty="0" smtClean="0">
                <a:latin typeface="Bell MT" pitchFamily="18" charset="0"/>
              </a:rPr>
              <a:t> yang </a:t>
            </a:r>
            <a:r>
              <a:rPr lang="en-US" sz="2000" dirty="0" err="1" smtClean="0">
                <a:latin typeface="Bell MT" pitchFamily="18" charset="0"/>
              </a:rPr>
              <a:t>tidak</a:t>
            </a:r>
            <a:r>
              <a:rPr lang="en-US" sz="2000" dirty="0" smtClean="0">
                <a:latin typeface="Bell MT" pitchFamily="18" charset="0"/>
              </a:rPr>
              <a:t> </a:t>
            </a:r>
            <a:r>
              <a:rPr lang="en-US" sz="2000" dirty="0" err="1" smtClean="0">
                <a:latin typeface="Bell MT" pitchFamily="18" charset="0"/>
              </a:rPr>
              <a:t>akan</a:t>
            </a:r>
            <a:r>
              <a:rPr lang="en-US" sz="2000" dirty="0" smtClean="0">
                <a:latin typeface="Bell MT" pitchFamily="18" charset="0"/>
              </a:rPr>
              <a:t> </a:t>
            </a:r>
            <a:r>
              <a:rPr lang="en-US" sz="2000" dirty="0" smtClean="0">
                <a:solidFill>
                  <a:srgbClr val="92D050"/>
                </a:solidFill>
                <a:latin typeface="Bell MT" pitchFamily="18" charset="0"/>
              </a:rPr>
              <a:t>MENGOTORI,</a:t>
            </a:r>
            <a:r>
              <a:rPr lang="en-US" sz="2000" dirty="0" smtClean="0">
                <a:latin typeface="Bell MT" pitchFamily="18" charset="0"/>
              </a:rPr>
              <a:t> </a:t>
            </a:r>
            <a:r>
              <a:rPr lang="en-US" sz="2000" dirty="0" smtClean="0">
                <a:solidFill>
                  <a:srgbClr val="92D050"/>
                </a:solidFill>
                <a:latin typeface="Bell MT" pitchFamily="18" charset="0"/>
              </a:rPr>
              <a:t>MENODAI, </a:t>
            </a:r>
            <a:r>
              <a:rPr lang="en-US" sz="2000" dirty="0" err="1" smtClean="0">
                <a:latin typeface="Bell MT" pitchFamily="18" charset="0"/>
              </a:rPr>
              <a:t>dan</a:t>
            </a:r>
            <a:r>
              <a:rPr lang="en-US" sz="2000" dirty="0" smtClean="0">
                <a:latin typeface="Bell MT" pitchFamily="18" charset="0"/>
              </a:rPr>
              <a:t> </a:t>
            </a:r>
            <a:r>
              <a:rPr lang="en-US" sz="2000" dirty="0" smtClean="0">
                <a:solidFill>
                  <a:srgbClr val="92D050"/>
                </a:solidFill>
                <a:latin typeface="Bell MT" pitchFamily="18" charset="0"/>
              </a:rPr>
              <a:t>MERUSAK LINGKUNGAN </a:t>
            </a:r>
            <a:r>
              <a:rPr lang="en-US" sz="2000" dirty="0" smtClean="0">
                <a:latin typeface="Bell MT" pitchFamily="18" charset="0"/>
              </a:rPr>
              <a:t>(</a:t>
            </a:r>
            <a:r>
              <a:rPr lang="en-US" sz="2000" dirty="0" err="1" smtClean="0">
                <a:latin typeface="Bell MT" pitchFamily="18" charset="0"/>
              </a:rPr>
              <a:t>lingkungan</a:t>
            </a:r>
            <a:r>
              <a:rPr lang="en-US" sz="2000" dirty="0" smtClean="0">
                <a:latin typeface="Bell MT" pitchFamily="18" charset="0"/>
              </a:rPr>
              <a:t> </a:t>
            </a:r>
            <a:r>
              <a:rPr lang="en-US" sz="2000" dirty="0" err="1" smtClean="0">
                <a:latin typeface="Bell MT" pitchFamily="18" charset="0"/>
              </a:rPr>
              <a:t>alam</a:t>
            </a:r>
            <a:r>
              <a:rPr lang="en-US" sz="2000" dirty="0" smtClean="0">
                <a:latin typeface="Bell MT" pitchFamily="18" charset="0"/>
              </a:rPr>
              <a:t> </a:t>
            </a:r>
            <a:r>
              <a:rPr lang="en-US" sz="2000" dirty="0" err="1" smtClean="0">
                <a:latin typeface="Bell MT" pitchFamily="18" charset="0"/>
              </a:rPr>
              <a:t>dan</a:t>
            </a:r>
            <a:r>
              <a:rPr lang="en-US" sz="2000" dirty="0" smtClean="0">
                <a:latin typeface="Bell MT" pitchFamily="18" charset="0"/>
              </a:rPr>
              <a:t> </a:t>
            </a:r>
            <a:r>
              <a:rPr lang="en-US" sz="2000" dirty="0" err="1" smtClean="0">
                <a:latin typeface="Bell MT" pitchFamily="18" charset="0"/>
              </a:rPr>
              <a:t>kampus</a:t>
            </a:r>
            <a:r>
              <a:rPr lang="en-US" sz="2000" dirty="0" smtClean="0">
                <a:latin typeface="Bell MT" pitchFamily="18" charset="0"/>
              </a:rPr>
              <a:t>).</a:t>
            </a:r>
            <a:endParaRPr lang="en-US" sz="2000" dirty="0" smtClean="0">
              <a:latin typeface="Bell MT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latin typeface="Britannic Bold" pitchFamily="34" charset="0"/>
              </a:rPr>
              <a:t>HORMAT DAN PEDULI </a:t>
            </a:r>
            <a:br>
              <a:rPr lang="en-US" dirty="0" smtClean="0">
                <a:latin typeface="Britannic Bold" pitchFamily="34" charset="0"/>
              </a:rPr>
            </a:br>
            <a:r>
              <a:rPr lang="en-US" sz="3200" dirty="0" smtClean="0">
                <a:latin typeface="Britannic Bold" pitchFamily="34" charset="0"/>
              </a:rPr>
              <a:t>PADA LINGKUNGAN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395536" y="2852936"/>
            <a:ext cx="8153400" cy="166382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Wingdings" pitchFamily="2" charset="2"/>
              <a:buChar char="q"/>
              <a:defRPr/>
            </a:pPr>
            <a:r>
              <a:rPr lang="en-US" sz="2000" dirty="0" err="1" smtClean="0">
                <a:latin typeface="Bell MT" pitchFamily="18" charset="0"/>
              </a:rPr>
              <a:t>Mengidentifikasi</a:t>
            </a:r>
            <a:r>
              <a:rPr lang="en-US" sz="2000" dirty="0" smtClean="0">
                <a:latin typeface="Bell MT" pitchFamily="18" charset="0"/>
              </a:rPr>
              <a:t> </a:t>
            </a:r>
            <a:r>
              <a:rPr lang="en-US" sz="2000" dirty="0" err="1" smtClean="0">
                <a:latin typeface="Bell MT" pitchFamily="18" charset="0"/>
              </a:rPr>
              <a:t>perbuatan-perbuatan</a:t>
            </a:r>
            <a:r>
              <a:rPr lang="en-US" sz="2000" dirty="0" smtClean="0">
                <a:latin typeface="Bell MT" pitchFamily="18" charset="0"/>
              </a:rPr>
              <a:t> yang </a:t>
            </a:r>
            <a:r>
              <a:rPr lang="en-US" sz="2000" dirty="0" err="1" smtClean="0">
                <a:latin typeface="Bell MT" pitchFamily="18" charset="0"/>
              </a:rPr>
              <a:t>kurang</a:t>
            </a:r>
            <a:r>
              <a:rPr lang="en-US" sz="2000" dirty="0" smtClean="0">
                <a:latin typeface="Bell MT" pitchFamily="18" charset="0"/>
              </a:rPr>
              <a:t> </a:t>
            </a:r>
            <a:r>
              <a:rPr lang="en-US" sz="2000" dirty="0" err="1" smtClean="0">
                <a:latin typeface="Bell MT" pitchFamily="18" charset="0"/>
              </a:rPr>
              <a:t>tepat</a:t>
            </a:r>
            <a:r>
              <a:rPr lang="en-US" sz="2000" dirty="0" smtClean="0">
                <a:latin typeface="Bell MT" pitchFamily="18" charset="0"/>
              </a:rPr>
              <a:t> </a:t>
            </a:r>
            <a:r>
              <a:rPr lang="en-US" sz="2000" dirty="0" err="1" smtClean="0">
                <a:latin typeface="Bell MT" pitchFamily="18" charset="0"/>
              </a:rPr>
              <a:t>dalam</a:t>
            </a:r>
            <a:r>
              <a:rPr lang="en-US" sz="2000" dirty="0" smtClean="0">
                <a:latin typeface="Bell MT" pitchFamily="18" charset="0"/>
              </a:rPr>
              <a:t> </a:t>
            </a:r>
            <a:r>
              <a:rPr lang="en-US" sz="2000" dirty="0" err="1" smtClean="0">
                <a:latin typeface="Bell MT" pitchFamily="18" charset="0"/>
              </a:rPr>
              <a:t>memperlaku-kan</a:t>
            </a:r>
            <a:r>
              <a:rPr lang="en-US" sz="2000" dirty="0" smtClean="0">
                <a:latin typeface="Bell MT" pitchFamily="18" charset="0"/>
              </a:rPr>
              <a:t> </a:t>
            </a:r>
            <a:r>
              <a:rPr lang="en-US" sz="2000" dirty="0" smtClean="0">
                <a:solidFill>
                  <a:srgbClr val="92D050"/>
                </a:solidFill>
                <a:latin typeface="Bell MT" pitchFamily="18" charset="0"/>
              </a:rPr>
              <a:t>LINGKUNGAN</a:t>
            </a:r>
            <a:r>
              <a:rPr lang="en-US" sz="2000" dirty="0" smtClean="0">
                <a:latin typeface="Bell MT" pitchFamily="18" charset="0"/>
              </a:rPr>
              <a:t> </a:t>
            </a:r>
            <a:r>
              <a:rPr lang="en-US" sz="2000" dirty="0" err="1" smtClean="0">
                <a:latin typeface="Bell MT" pitchFamily="18" charset="0"/>
              </a:rPr>
              <a:t>alam</a:t>
            </a:r>
            <a:r>
              <a:rPr lang="en-US" sz="2000" dirty="0" smtClean="0">
                <a:latin typeface="Bell MT" pitchFamily="18" charset="0"/>
              </a:rPr>
              <a:t> </a:t>
            </a:r>
            <a:r>
              <a:rPr lang="en-US" sz="2000" dirty="0" err="1" smtClean="0">
                <a:latin typeface="Bell MT" pitchFamily="18" charset="0"/>
              </a:rPr>
              <a:t>dan</a:t>
            </a:r>
            <a:r>
              <a:rPr lang="en-US" sz="2000" dirty="0" smtClean="0">
                <a:latin typeface="Bell MT" pitchFamily="18" charset="0"/>
              </a:rPr>
              <a:t> </a:t>
            </a:r>
            <a:r>
              <a:rPr lang="en-US" sz="2000" dirty="0" err="1" smtClean="0">
                <a:latin typeface="Bell MT" pitchFamily="18" charset="0"/>
              </a:rPr>
              <a:t>kampus</a:t>
            </a:r>
            <a:r>
              <a:rPr lang="en-US" sz="2000" dirty="0" smtClean="0">
                <a:latin typeface="Bell MT" pitchFamily="18" charset="0"/>
              </a:rPr>
              <a:t>.</a:t>
            </a:r>
          </a:p>
          <a:p>
            <a:pPr marL="514350" indent="-514350">
              <a:buFont typeface="Wingdings" pitchFamily="2" charset="2"/>
              <a:buChar char="q"/>
              <a:defRPr/>
            </a:pPr>
            <a:r>
              <a:rPr lang="en-US" sz="2000" dirty="0" err="1" smtClean="0">
                <a:latin typeface="Bell MT" pitchFamily="18" charset="0"/>
              </a:rPr>
              <a:t>Mengidentifikasi</a:t>
            </a:r>
            <a:r>
              <a:rPr lang="en-US" sz="2000" dirty="0" smtClean="0">
                <a:latin typeface="Bell MT" pitchFamily="18" charset="0"/>
              </a:rPr>
              <a:t> </a:t>
            </a:r>
            <a:r>
              <a:rPr lang="en-US" sz="2000" dirty="0" err="1" smtClean="0">
                <a:latin typeface="Bell MT" pitchFamily="18" charset="0"/>
              </a:rPr>
              <a:t>perbuatan-perbuatan</a:t>
            </a:r>
            <a:r>
              <a:rPr lang="en-US" sz="2000" dirty="0" smtClean="0">
                <a:latin typeface="Bell MT" pitchFamily="18" charset="0"/>
              </a:rPr>
              <a:t> yang </a:t>
            </a:r>
            <a:r>
              <a:rPr lang="en-US" sz="2000" dirty="0" err="1" smtClean="0">
                <a:latin typeface="Bell MT" pitchFamily="18" charset="0"/>
              </a:rPr>
              <a:t>kurang</a:t>
            </a:r>
            <a:r>
              <a:rPr lang="en-US" sz="2000" dirty="0" smtClean="0">
                <a:latin typeface="Bell MT" pitchFamily="18" charset="0"/>
              </a:rPr>
              <a:t> </a:t>
            </a:r>
            <a:r>
              <a:rPr lang="en-US" sz="2000" dirty="0" err="1" smtClean="0">
                <a:latin typeface="Bell MT" pitchFamily="18" charset="0"/>
              </a:rPr>
              <a:t>tepat</a:t>
            </a:r>
            <a:r>
              <a:rPr lang="en-US" sz="2000" dirty="0" smtClean="0">
                <a:latin typeface="Bell MT" pitchFamily="18" charset="0"/>
              </a:rPr>
              <a:t> </a:t>
            </a:r>
            <a:r>
              <a:rPr lang="en-US" sz="2000" dirty="0" err="1" smtClean="0">
                <a:latin typeface="Bell MT" pitchFamily="18" charset="0"/>
              </a:rPr>
              <a:t>terhadap</a:t>
            </a:r>
            <a:r>
              <a:rPr lang="en-US" sz="2000" dirty="0" smtClean="0">
                <a:latin typeface="Bell MT" pitchFamily="18" charset="0"/>
              </a:rPr>
              <a:t> </a:t>
            </a:r>
            <a:r>
              <a:rPr lang="en-US" sz="2000" dirty="0" err="1" smtClean="0">
                <a:latin typeface="Bell MT" pitchFamily="18" charset="0"/>
              </a:rPr>
              <a:t>fasilitas</a:t>
            </a:r>
            <a:r>
              <a:rPr lang="en-US" sz="2000" dirty="0" smtClean="0">
                <a:latin typeface="Bell MT" pitchFamily="18" charset="0"/>
              </a:rPr>
              <a:t> yang </a:t>
            </a:r>
            <a:r>
              <a:rPr lang="en-US" sz="2000" dirty="0" err="1" smtClean="0">
                <a:latin typeface="Bell MT" pitchFamily="18" charset="0"/>
              </a:rPr>
              <a:t>ada</a:t>
            </a:r>
            <a:r>
              <a:rPr lang="en-US" sz="2000" dirty="0" smtClean="0">
                <a:latin typeface="Bell MT" pitchFamily="18" charset="0"/>
              </a:rPr>
              <a:t> di </a:t>
            </a:r>
            <a:r>
              <a:rPr lang="en-US" sz="2000" dirty="0" err="1" smtClean="0">
                <a:latin typeface="Bell MT" pitchFamily="18" charset="0"/>
              </a:rPr>
              <a:t>kampus</a:t>
            </a:r>
            <a:r>
              <a:rPr lang="en-US" sz="2000" dirty="0" smtClean="0">
                <a:latin typeface="Bell MT" pitchFamily="18" charset="0"/>
              </a:rPr>
              <a:t>.</a:t>
            </a:r>
          </a:p>
          <a:p>
            <a:pPr>
              <a:buFont typeface="Wingdings" pitchFamily="2" charset="2"/>
              <a:buChar char="q"/>
              <a:defRPr/>
            </a:pPr>
            <a:endParaRPr lang="en-US" sz="2000" dirty="0" smtClean="0">
              <a:latin typeface="Bell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744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algn="l" eaLnBrk="1" hangingPunct="1"/>
            <a:r>
              <a:rPr lang="en-US" dirty="0" err="1" smtClean="0">
                <a:latin typeface="Britannic Bold" pitchFamily="34" charset="0"/>
              </a:rPr>
              <a:t>Sikap</a:t>
            </a:r>
            <a:endParaRPr lang="en-US" dirty="0" smtClean="0">
              <a:latin typeface="Britannic Bold" pitchFamily="34" charset="0"/>
            </a:endParaRPr>
          </a:p>
        </p:txBody>
      </p:sp>
      <p:sp>
        <p:nvSpPr>
          <p:cNvPr id="8195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1"/>
            <a:ext cx="8229600" cy="2718048"/>
          </a:xfrm>
        </p:spPr>
        <p:txBody>
          <a:bodyPr>
            <a:normAutofit/>
          </a:bodyPr>
          <a:lstStyle/>
          <a:p>
            <a:pPr marL="514350" indent="-514350" eaLnBrk="1" hangingPunct="1">
              <a:buFontTx/>
              <a:buAutoNum type="arabicPeriod"/>
            </a:pPr>
            <a:r>
              <a:rPr lang="en-US" sz="2000" dirty="0" err="1" smtClean="0">
                <a:latin typeface="Book Antiqua" pitchFamily="18" charset="0"/>
              </a:rPr>
              <a:t>Sikap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adalah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sesuatu</a:t>
            </a:r>
            <a:r>
              <a:rPr lang="en-US" sz="2000" dirty="0" smtClean="0">
                <a:latin typeface="Book Antiqua" pitchFamily="18" charset="0"/>
              </a:rPr>
              <a:t> yang </a:t>
            </a:r>
            <a:r>
              <a:rPr lang="en-US" sz="2000" dirty="0" err="1" smtClean="0">
                <a:latin typeface="Book Antiqua" pitchFamily="18" charset="0"/>
              </a:rPr>
              <a:t>dipelajari</a:t>
            </a:r>
            <a:r>
              <a:rPr lang="en-US" sz="2000" dirty="0" smtClean="0">
                <a:latin typeface="Book Antiqua" pitchFamily="18" charset="0"/>
              </a:rPr>
              <a:t>, </a:t>
            </a:r>
            <a:r>
              <a:rPr lang="en-US" sz="2000" dirty="0" err="1" smtClean="0">
                <a:latin typeface="Book Antiqua" pitchFamily="18" charset="0"/>
              </a:rPr>
              <a:t>sikap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menentukan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bagaimana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individu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bereaksi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terhadap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situasi</a:t>
            </a:r>
            <a:r>
              <a:rPr lang="en-US" sz="2000" dirty="0" smtClean="0">
                <a:latin typeface="Book Antiqua" pitchFamily="18" charset="0"/>
              </a:rPr>
              <a:t>, </a:t>
            </a:r>
            <a:r>
              <a:rPr lang="en-US" sz="2000" dirty="0" err="1" smtClean="0">
                <a:latin typeface="Book Antiqua" pitchFamily="18" charset="0"/>
              </a:rPr>
              <a:t>serta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menentukan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apa</a:t>
            </a:r>
            <a:r>
              <a:rPr lang="en-US" sz="2000" dirty="0" smtClean="0">
                <a:latin typeface="Book Antiqua" pitchFamily="18" charset="0"/>
              </a:rPr>
              <a:t> yang </a:t>
            </a:r>
            <a:r>
              <a:rPr lang="en-US" sz="2000" dirty="0" err="1" smtClean="0">
                <a:latin typeface="Book Antiqua" pitchFamily="18" charset="0"/>
              </a:rPr>
              <a:t>dicari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individu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dalam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kehidupannya</a:t>
            </a:r>
            <a:r>
              <a:rPr lang="en-US" sz="2000" dirty="0" smtClean="0">
                <a:latin typeface="Book Antiqua" pitchFamily="18" charset="0"/>
              </a:rPr>
              <a:t>.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en-US" sz="2000" dirty="0" err="1" smtClean="0">
                <a:latin typeface="Book Antiqua" pitchFamily="18" charset="0"/>
              </a:rPr>
              <a:t>Sikap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adalah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pola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perilaku</a:t>
            </a:r>
            <a:r>
              <a:rPr lang="en-US" sz="2000" dirty="0" smtClean="0">
                <a:latin typeface="Book Antiqua" pitchFamily="18" charset="0"/>
              </a:rPr>
              <a:t>, </a:t>
            </a:r>
            <a:r>
              <a:rPr lang="en-US" sz="2000" dirty="0" err="1" smtClean="0">
                <a:latin typeface="Book Antiqua" pitchFamily="18" charset="0"/>
              </a:rPr>
              <a:t>tendensi</a:t>
            </a:r>
            <a:r>
              <a:rPr lang="en-US" sz="2000" dirty="0" smtClean="0">
                <a:latin typeface="Book Antiqua" pitchFamily="18" charset="0"/>
              </a:rPr>
              <a:t>, </a:t>
            </a:r>
            <a:r>
              <a:rPr lang="en-US" sz="2000" dirty="0" err="1" smtClean="0">
                <a:latin typeface="Book Antiqua" pitchFamily="18" charset="0"/>
              </a:rPr>
              <a:t>atau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kesiapan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antisipatif</a:t>
            </a:r>
            <a:r>
              <a:rPr lang="en-US" sz="2000" dirty="0" smtClean="0">
                <a:latin typeface="Book Antiqua" pitchFamily="18" charset="0"/>
              </a:rPr>
              <a:t>, </a:t>
            </a:r>
            <a:r>
              <a:rPr lang="en-US" sz="2000" dirty="0" err="1" smtClean="0">
                <a:latin typeface="Book Antiqua" pitchFamily="18" charset="0"/>
              </a:rPr>
              <a:t>predisposisi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untuk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menyesuaikan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diri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dalam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situasi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sosial</a:t>
            </a:r>
            <a:r>
              <a:rPr lang="en-US" sz="2000" dirty="0" smtClean="0">
                <a:latin typeface="Book Antiqua" pitchFamily="18" charset="0"/>
              </a:rPr>
              <a:t>.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en-US" sz="2000" dirty="0" err="1" smtClean="0">
                <a:latin typeface="Book Antiqua" pitchFamily="18" charset="0"/>
              </a:rPr>
              <a:t>Sikap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merupakan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keteraturan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tertentu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dalam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hal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perasaan</a:t>
            </a:r>
            <a:r>
              <a:rPr lang="en-US" sz="2000" dirty="0" smtClean="0">
                <a:latin typeface="Book Antiqua" pitchFamily="18" charset="0"/>
              </a:rPr>
              <a:t> (</a:t>
            </a:r>
            <a:r>
              <a:rPr lang="en-US" sz="2000" dirty="0" err="1" smtClean="0">
                <a:latin typeface="Book Antiqua" pitchFamily="18" charset="0"/>
              </a:rPr>
              <a:t>afeksi</a:t>
            </a:r>
            <a:r>
              <a:rPr lang="en-US" sz="2000" dirty="0" smtClean="0">
                <a:latin typeface="Book Antiqua" pitchFamily="18" charset="0"/>
              </a:rPr>
              <a:t>), </a:t>
            </a:r>
            <a:r>
              <a:rPr lang="en-US" sz="2000" dirty="0" err="1" smtClean="0">
                <a:latin typeface="Book Antiqua" pitchFamily="18" charset="0"/>
              </a:rPr>
              <a:t>pemikiran</a:t>
            </a:r>
            <a:r>
              <a:rPr lang="en-US" sz="2000" dirty="0" smtClean="0">
                <a:latin typeface="Book Antiqua" pitchFamily="18" charset="0"/>
              </a:rPr>
              <a:t> (</a:t>
            </a:r>
            <a:r>
              <a:rPr lang="en-US" sz="2000" dirty="0" err="1" smtClean="0">
                <a:latin typeface="Book Antiqua" pitchFamily="18" charset="0"/>
              </a:rPr>
              <a:t>kognisi</a:t>
            </a:r>
            <a:r>
              <a:rPr lang="en-US" sz="2000" dirty="0" smtClean="0">
                <a:latin typeface="Book Antiqua" pitchFamily="18" charset="0"/>
              </a:rPr>
              <a:t>), </a:t>
            </a:r>
            <a:r>
              <a:rPr lang="en-US" sz="2000" dirty="0" err="1" smtClean="0">
                <a:latin typeface="Book Antiqua" pitchFamily="18" charset="0"/>
              </a:rPr>
              <a:t>dan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predisposisi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tindakan</a:t>
            </a:r>
            <a:r>
              <a:rPr lang="en-US" sz="2000" dirty="0" smtClean="0">
                <a:latin typeface="Book Antiqua" pitchFamily="18" charset="0"/>
              </a:rPr>
              <a:t> (</a:t>
            </a:r>
            <a:r>
              <a:rPr lang="en-US" sz="2000" dirty="0" err="1" smtClean="0">
                <a:latin typeface="Book Antiqua" pitchFamily="18" charset="0"/>
              </a:rPr>
              <a:t>konasi</a:t>
            </a:r>
            <a:r>
              <a:rPr lang="en-US" sz="2000" dirty="0" smtClean="0">
                <a:latin typeface="Book Antiqua" pitchFamily="18" charset="0"/>
              </a:rPr>
              <a:t>) </a:t>
            </a:r>
            <a:r>
              <a:rPr lang="en-US" sz="2000" dirty="0" err="1" smtClean="0">
                <a:latin typeface="Book Antiqua" pitchFamily="18" charset="0"/>
              </a:rPr>
              <a:t>seseorang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terhadap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suatu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aspek</a:t>
            </a:r>
            <a:r>
              <a:rPr lang="en-US" sz="2000" dirty="0" smtClean="0">
                <a:latin typeface="Book Antiqua" pitchFamily="18" charset="0"/>
              </a:rPr>
              <a:t> di </a:t>
            </a:r>
            <a:r>
              <a:rPr lang="en-US" sz="2000" dirty="0" err="1" smtClean="0">
                <a:latin typeface="Book Antiqua" pitchFamily="18" charset="0"/>
              </a:rPr>
              <a:t>lingkungan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err="1" smtClean="0">
                <a:latin typeface="Book Antiqua" pitchFamily="18" charset="0"/>
              </a:rPr>
              <a:t>sekitarnya</a:t>
            </a:r>
            <a:endParaRPr lang="en-US" sz="2000" dirty="0" smtClean="0">
              <a:latin typeface="Book Antiqua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7544" y="4305870"/>
            <a:ext cx="81369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rgbClr val="0070C0"/>
                </a:solidFill>
              </a:rPr>
              <a:t>"</a:t>
            </a:r>
            <a:r>
              <a:rPr lang="en-US" dirty="0" err="1" smtClean="0">
                <a:solidFill>
                  <a:srgbClr val="0070C0"/>
                </a:solidFill>
              </a:rPr>
              <a:t>Hargai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dan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hormati</a:t>
            </a:r>
            <a:r>
              <a:rPr lang="en-US" dirty="0" smtClean="0">
                <a:solidFill>
                  <a:srgbClr val="0070C0"/>
                </a:solidFill>
              </a:rPr>
              <a:t> orang lain </a:t>
            </a:r>
            <a:r>
              <a:rPr lang="en-US" dirty="0" err="1" smtClean="0">
                <a:solidFill>
                  <a:srgbClr val="0070C0"/>
                </a:solidFill>
              </a:rPr>
              <a:t>jika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kita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ingin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dihormati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dan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dihargai</a:t>
            </a:r>
            <a:r>
              <a:rPr lang="en-US" dirty="0" smtClean="0">
                <a:solidFill>
                  <a:srgbClr val="0070C0"/>
                </a:solidFill>
              </a:rPr>
              <a:t> orang lain, </a:t>
            </a:r>
            <a:r>
              <a:rPr lang="en-US" dirty="0" err="1" smtClean="0">
                <a:solidFill>
                  <a:srgbClr val="0070C0"/>
                </a:solidFill>
              </a:rPr>
              <a:t>serta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hormati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dan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hargai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diri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sendiri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terlebih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dahulu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baru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kita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bisa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menghargai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dan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menghormati</a:t>
            </a:r>
            <a:r>
              <a:rPr lang="en-US" dirty="0" smtClean="0">
                <a:solidFill>
                  <a:srgbClr val="0070C0"/>
                </a:solidFill>
              </a:rPr>
              <a:t> orang lain."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91680" y="620688"/>
            <a:ext cx="4968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srgbClr val="0070C0"/>
                </a:solidFill>
              </a:rPr>
              <a:t>Bagaimana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cara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anda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bersikap</a:t>
            </a:r>
            <a:r>
              <a:rPr lang="en-US" dirty="0" smtClean="0">
                <a:solidFill>
                  <a:srgbClr val="0070C0"/>
                </a:solidFill>
              </a:rPr>
              <a:t>?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86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dirty="0" err="1" smtClean="0">
                <a:latin typeface="Britannic Bold" pitchFamily="34" charset="0"/>
              </a:rPr>
              <a:t>Pembentuk</a:t>
            </a:r>
            <a:r>
              <a:rPr lang="en-US" dirty="0" smtClean="0">
                <a:latin typeface="Britannic Bold" pitchFamily="34" charset="0"/>
              </a:rPr>
              <a:t> </a:t>
            </a:r>
            <a:r>
              <a:rPr lang="en-US" dirty="0" err="1" smtClean="0">
                <a:latin typeface="Britannic Bold" pitchFamily="34" charset="0"/>
              </a:rPr>
              <a:t>Sikap</a:t>
            </a:r>
            <a:endParaRPr lang="en-US" dirty="0" smtClean="0">
              <a:latin typeface="Britannic Bold" pitchFamily="34" charset="0"/>
            </a:endParaRPr>
          </a:p>
        </p:txBody>
      </p:sp>
      <p:sp>
        <p:nvSpPr>
          <p:cNvPr id="9219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 eaLnBrk="1" hangingPunct="1">
              <a:buFontTx/>
              <a:buAutoNum type="arabicPeriod"/>
            </a:pPr>
            <a:r>
              <a:rPr lang="en-US" dirty="0" err="1" smtClean="0">
                <a:latin typeface="Britannic Bold" pitchFamily="34" charset="0"/>
              </a:rPr>
              <a:t>Pengalaman</a:t>
            </a:r>
            <a:r>
              <a:rPr lang="en-US" dirty="0" smtClean="0">
                <a:latin typeface="Britannic Bold" pitchFamily="34" charset="0"/>
              </a:rPr>
              <a:t> </a:t>
            </a:r>
            <a:r>
              <a:rPr lang="en-US" dirty="0" err="1" smtClean="0">
                <a:latin typeface="Britannic Bold" pitchFamily="34" charset="0"/>
              </a:rPr>
              <a:t>pribadi</a:t>
            </a:r>
            <a:endParaRPr lang="en-US" dirty="0" smtClean="0">
              <a:latin typeface="Britannic Bold" pitchFamily="34" charset="0"/>
            </a:endParaRPr>
          </a:p>
          <a:p>
            <a:pPr marL="514350" indent="-514350" eaLnBrk="1" hangingPunct="1">
              <a:buFontTx/>
              <a:buAutoNum type="arabicPeriod"/>
            </a:pPr>
            <a:r>
              <a:rPr lang="en-US" dirty="0" smtClean="0">
                <a:latin typeface="Britannic Bold" pitchFamily="34" charset="0"/>
              </a:rPr>
              <a:t>Orang lain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en-US" dirty="0" err="1" smtClean="0">
                <a:latin typeface="Britannic Bold" pitchFamily="34" charset="0"/>
              </a:rPr>
              <a:t>Lembaga</a:t>
            </a:r>
            <a:r>
              <a:rPr lang="en-US" dirty="0" smtClean="0">
                <a:latin typeface="Britannic Bold" pitchFamily="34" charset="0"/>
              </a:rPr>
              <a:t> agama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en-US" dirty="0" err="1" smtClean="0">
                <a:latin typeface="Britannic Bold" pitchFamily="34" charset="0"/>
              </a:rPr>
              <a:t>Lembaga</a:t>
            </a:r>
            <a:r>
              <a:rPr lang="en-US" dirty="0" smtClean="0">
                <a:latin typeface="Britannic Bold" pitchFamily="34" charset="0"/>
              </a:rPr>
              <a:t> </a:t>
            </a:r>
            <a:r>
              <a:rPr lang="en-US" dirty="0" err="1" smtClean="0">
                <a:latin typeface="Britannic Bold" pitchFamily="34" charset="0"/>
              </a:rPr>
              <a:t>pendidikan</a:t>
            </a:r>
            <a:endParaRPr lang="en-US" dirty="0" smtClean="0">
              <a:latin typeface="Britannic Bold" pitchFamily="34" charset="0"/>
            </a:endParaRPr>
          </a:p>
          <a:p>
            <a:pPr marL="514350" indent="-514350" eaLnBrk="1" hangingPunct="1">
              <a:buFontTx/>
              <a:buAutoNum type="arabicPeriod"/>
            </a:pPr>
            <a:r>
              <a:rPr lang="en-US" dirty="0" smtClean="0">
                <a:latin typeface="Britannic Bold" pitchFamily="34" charset="0"/>
              </a:rPr>
              <a:t>Media </a:t>
            </a:r>
            <a:r>
              <a:rPr lang="en-US" dirty="0" err="1" smtClean="0">
                <a:latin typeface="Britannic Bold" pitchFamily="34" charset="0"/>
              </a:rPr>
              <a:t>massa</a:t>
            </a:r>
            <a:endParaRPr lang="en-US" dirty="0" smtClean="0">
              <a:latin typeface="Britannic Bold" pitchFamily="34" charset="0"/>
            </a:endParaRPr>
          </a:p>
          <a:p>
            <a:pPr marL="514350" indent="-514350" eaLnBrk="1" hangingPunct="1">
              <a:buFontTx/>
              <a:buAutoNum type="arabicPeriod"/>
            </a:pPr>
            <a:r>
              <a:rPr lang="en-US" dirty="0" err="1" smtClean="0">
                <a:latin typeface="Britannic Bold" pitchFamily="34" charset="0"/>
              </a:rPr>
              <a:t>Nilai-nilai</a:t>
            </a:r>
            <a:r>
              <a:rPr lang="en-US" dirty="0" smtClean="0">
                <a:latin typeface="Britannic Bold" pitchFamily="34" charset="0"/>
              </a:rPr>
              <a:t> </a:t>
            </a:r>
            <a:r>
              <a:rPr lang="en-US" dirty="0" err="1" smtClean="0">
                <a:latin typeface="Britannic Bold" pitchFamily="34" charset="0"/>
              </a:rPr>
              <a:t>budaya</a:t>
            </a:r>
            <a:endParaRPr lang="en-US" dirty="0" smtClean="0">
              <a:latin typeface="Britannic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6678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mtClean="0">
                <a:latin typeface="Britannic Bold" pitchFamily="34" charset="0"/>
              </a:rPr>
              <a:t>Lingkungan Hidup Manusia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95401"/>
            <a:ext cx="8229600" cy="2565647"/>
          </a:xfrm>
        </p:spPr>
        <p:txBody>
          <a:bodyPr>
            <a:normAutofit/>
          </a:bodyPr>
          <a:lstStyle/>
          <a:p>
            <a:pPr marL="514350" indent="-514350" eaLnBrk="1" hangingPunct="1">
              <a:lnSpc>
                <a:spcPct val="80000"/>
              </a:lnSpc>
              <a:buFontTx/>
              <a:buAutoNum type="arabicPeriod"/>
            </a:pPr>
            <a:r>
              <a:rPr lang="en-US" sz="2000" dirty="0" err="1" smtClean="0">
                <a:latin typeface="Bahnschrift Light Condensed" pitchFamily="34" charset="0"/>
              </a:rPr>
              <a:t>Ruang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lingkup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tinjauan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lingkungan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hidup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dapat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sempit</a:t>
            </a:r>
            <a:r>
              <a:rPr lang="en-US" sz="2000" dirty="0" smtClean="0">
                <a:latin typeface="Bahnschrift Light Condensed" pitchFamily="34" charset="0"/>
              </a:rPr>
              <a:t>, </a:t>
            </a:r>
            <a:r>
              <a:rPr lang="en-US" sz="2000" dirty="0" err="1" smtClean="0">
                <a:latin typeface="Bahnschrift Light Condensed" pitchFamily="34" charset="0"/>
              </a:rPr>
              <a:t>dapat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hanya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sebagian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ekosistem</a:t>
            </a:r>
            <a:r>
              <a:rPr lang="en-US" sz="2000" dirty="0" smtClean="0">
                <a:latin typeface="Bahnschrift Light Condensed" pitchFamily="34" charset="0"/>
              </a:rPr>
              <a:t> (</a:t>
            </a:r>
            <a:r>
              <a:rPr lang="en-US" sz="2000" dirty="0" err="1" smtClean="0">
                <a:latin typeface="Bahnschrift Light Condensed" pitchFamily="34" charset="0"/>
              </a:rPr>
              <a:t>rumah</a:t>
            </a:r>
            <a:r>
              <a:rPr lang="en-US" sz="2000" dirty="0" smtClean="0">
                <a:latin typeface="Bahnschrift Light Condensed" pitchFamily="34" charset="0"/>
              </a:rPr>
              <a:t>, </a:t>
            </a:r>
            <a:r>
              <a:rPr lang="en-US" sz="2000" dirty="0" err="1" smtClean="0">
                <a:latin typeface="Bahnschrift Light Condensed" pitchFamily="34" charset="0"/>
              </a:rPr>
              <a:t>pekarangannya</a:t>
            </a:r>
            <a:r>
              <a:rPr lang="en-US" sz="2000" dirty="0" smtClean="0">
                <a:latin typeface="Bahnschrift Light Condensed" pitchFamily="34" charset="0"/>
              </a:rPr>
              <a:t>), </a:t>
            </a:r>
            <a:r>
              <a:rPr lang="en-US" sz="2000" dirty="0" err="1" smtClean="0">
                <a:latin typeface="Bahnschrift Light Condensed" pitchFamily="34" charset="0"/>
              </a:rPr>
              <a:t>atau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dapat</a:t>
            </a:r>
            <a:r>
              <a:rPr lang="en-US" sz="2000" dirty="0" smtClean="0">
                <a:latin typeface="Bahnschrift Light Condensed" pitchFamily="34" charset="0"/>
              </a:rPr>
              <a:t> pula </a:t>
            </a:r>
            <a:r>
              <a:rPr lang="en-US" sz="2000" dirty="0" err="1" smtClean="0">
                <a:latin typeface="Bahnschrift Light Condensed" pitchFamily="34" charset="0"/>
              </a:rPr>
              <a:t>dalam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lingkup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luas</a:t>
            </a:r>
            <a:r>
              <a:rPr lang="en-US" sz="2000" dirty="0" smtClean="0">
                <a:latin typeface="Bahnschrift Light Condensed" pitchFamily="34" charset="0"/>
              </a:rPr>
              <a:t>, </a:t>
            </a:r>
            <a:r>
              <a:rPr lang="en-US" sz="2000" dirty="0" err="1" smtClean="0">
                <a:latin typeface="Bahnschrift Light Condensed" pitchFamily="34" charset="0"/>
              </a:rPr>
              <a:t>alam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semesta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sebagai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satu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ekosistem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ataupun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lingkungan</a:t>
            </a:r>
            <a:r>
              <a:rPr lang="en-US" sz="2000" dirty="0" smtClean="0">
                <a:latin typeface="Bahnschrift Light Condensed" pitchFamily="34" charset="0"/>
              </a:rPr>
              <a:t> global (Otto Sumarwoto,1985).</a:t>
            </a:r>
          </a:p>
          <a:p>
            <a:pPr marL="514350" indent="-514350" eaLnBrk="1" hangingPunct="1">
              <a:lnSpc>
                <a:spcPct val="80000"/>
              </a:lnSpc>
              <a:buFontTx/>
              <a:buAutoNum type="arabicPeriod"/>
            </a:pPr>
            <a:r>
              <a:rPr lang="en-US" sz="2000" dirty="0" err="1" smtClean="0">
                <a:latin typeface="Bahnschrift Light Condensed" pitchFamily="34" charset="0"/>
              </a:rPr>
              <a:t>Ekosistem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adalah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tatanan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unsur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lingkungan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hidup</a:t>
            </a:r>
            <a:r>
              <a:rPr lang="en-US" sz="2000" dirty="0" smtClean="0">
                <a:latin typeface="Bahnschrift Light Condensed" pitchFamily="34" charset="0"/>
              </a:rPr>
              <a:t> yang </a:t>
            </a:r>
            <a:r>
              <a:rPr lang="en-US" sz="2000" dirty="0" err="1" smtClean="0">
                <a:latin typeface="Bahnschrift Light Condensed" pitchFamily="34" charset="0"/>
              </a:rPr>
              <a:t>merupakan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satu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kesatuan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utuh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menyeluruh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dan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saling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mempengaruhi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dalam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membentuk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keseimbangan</a:t>
            </a:r>
            <a:r>
              <a:rPr lang="en-US" sz="2000" dirty="0" smtClean="0">
                <a:latin typeface="Bahnschrift Light Condensed" pitchFamily="34" charset="0"/>
              </a:rPr>
              <a:t>, </a:t>
            </a:r>
            <a:r>
              <a:rPr lang="en-US" sz="2000" dirty="0" err="1" smtClean="0">
                <a:latin typeface="Bahnschrift Light Condensed" pitchFamily="34" charset="0"/>
              </a:rPr>
              <a:t>stabilitas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dan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produktivitas</a:t>
            </a:r>
            <a:r>
              <a:rPr lang="en-US" sz="2000" dirty="0" smtClean="0">
                <a:latin typeface="Bahnschrift Light Condensed" pitchFamily="34" charset="0"/>
              </a:rPr>
              <a:t>.</a:t>
            </a:r>
          </a:p>
          <a:p>
            <a:pPr marL="514350" indent="-514350" eaLnBrk="1" hangingPunct="1">
              <a:lnSpc>
                <a:spcPct val="80000"/>
              </a:lnSpc>
              <a:buFontTx/>
              <a:buAutoNum type="arabicPeriod"/>
            </a:pPr>
            <a:r>
              <a:rPr lang="en-US" sz="2000" dirty="0" err="1" smtClean="0">
                <a:latin typeface="Bahnschrift Light Condensed" pitchFamily="34" charset="0"/>
              </a:rPr>
              <a:t>Lingkungan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hidup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adalah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kesatuan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ruang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dengan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semua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benda,daya,keadaan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dan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mahluk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hidup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termasuk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manusia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dan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perilakunya</a:t>
            </a:r>
            <a:r>
              <a:rPr lang="en-US" sz="2000" dirty="0" smtClean="0">
                <a:latin typeface="Bahnschrift Light Condensed" pitchFamily="34" charset="0"/>
              </a:rPr>
              <a:t> yang </a:t>
            </a:r>
            <a:r>
              <a:rPr lang="en-US" sz="2000" dirty="0" err="1" smtClean="0">
                <a:latin typeface="Bahnschrift Light Condensed" pitchFamily="34" charset="0"/>
              </a:rPr>
              <a:t>mempengaruhi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kelangsungan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perikehidupan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dan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kesejahteraan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manusia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serta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mahluk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hidup</a:t>
            </a:r>
            <a:r>
              <a:rPr lang="en-US" sz="2000" dirty="0" smtClean="0">
                <a:latin typeface="Bahnschrift Light Condensed" pitchFamily="34" charset="0"/>
              </a:rPr>
              <a:t> </a:t>
            </a:r>
            <a:r>
              <a:rPr lang="en-US" sz="2000" dirty="0" err="1" smtClean="0">
                <a:latin typeface="Bahnschrift Light Condensed" pitchFamily="34" charset="0"/>
              </a:rPr>
              <a:t>lainnya</a:t>
            </a:r>
            <a:r>
              <a:rPr lang="en-US" sz="2000" dirty="0" smtClean="0">
                <a:latin typeface="Bahnschrift Light Condensed" pitchFamily="34" charset="0"/>
              </a:rPr>
              <a:t>(Odum,1997).</a:t>
            </a:r>
          </a:p>
          <a:p>
            <a:pPr marL="514350" indent="-514350" eaLnBrk="1" hangingPunct="1">
              <a:lnSpc>
                <a:spcPct val="80000"/>
              </a:lnSpc>
              <a:buFontTx/>
              <a:buAutoNum type="arabicPeriod"/>
            </a:pPr>
            <a:endParaRPr lang="en-US" sz="2000" dirty="0" smtClean="0">
              <a:latin typeface="Bahnschrift Light Condensed" pitchFamily="34" charset="0"/>
            </a:endParaRPr>
          </a:p>
          <a:p>
            <a:pPr marL="514350" indent="-514350" eaLnBrk="1" hangingPunct="1">
              <a:lnSpc>
                <a:spcPct val="80000"/>
              </a:lnSpc>
              <a:buFontTx/>
              <a:buAutoNum type="arabicPeriod"/>
            </a:pPr>
            <a:endParaRPr lang="en-US" sz="2000" dirty="0" smtClean="0">
              <a:latin typeface="Bahnschrift Light Condens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dirty="0" err="1" smtClean="0">
                <a:latin typeface="Britannic Bold" pitchFamily="34" charset="0"/>
              </a:rPr>
              <a:t>Mengapa</a:t>
            </a:r>
            <a:r>
              <a:rPr lang="en-US" dirty="0" smtClean="0">
                <a:latin typeface="Britannic Bold" pitchFamily="34" charset="0"/>
              </a:rPr>
              <a:t> </a:t>
            </a:r>
            <a:r>
              <a:rPr lang="en-US" dirty="0" err="1" smtClean="0">
                <a:latin typeface="Britannic Bold" pitchFamily="34" charset="0"/>
              </a:rPr>
              <a:t>Lingkungan</a:t>
            </a:r>
            <a:r>
              <a:rPr lang="en-US" dirty="0" smtClean="0">
                <a:latin typeface="Britannic Bold" pitchFamily="34" charset="0"/>
              </a:rPr>
              <a:t> </a:t>
            </a:r>
            <a:r>
              <a:rPr lang="en-US" dirty="0" err="1" smtClean="0">
                <a:latin typeface="Britannic Bold" pitchFamily="34" charset="0"/>
              </a:rPr>
              <a:t>Mengalami</a:t>
            </a:r>
            <a:r>
              <a:rPr lang="en-US" dirty="0" smtClean="0">
                <a:latin typeface="Britannic Bold" pitchFamily="34" charset="0"/>
              </a:rPr>
              <a:t> </a:t>
            </a:r>
            <a:r>
              <a:rPr lang="en-US" dirty="0" err="1" smtClean="0">
                <a:latin typeface="Britannic Bold" pitchFamily="34" charset="0"/>
              </a:rPr>
              <a:t>Kerusakan</a:t>
            </a:r>
            <a:r>
              <a:rPr lang="en-US" dirty="0" smtClean="0">
                <a:latin typeface="Britannic Bold" pitchFamily="34" charset="0"/>
              </a:rPr>
              <a:t>?</a:t>
            </a:r>
            <a:endParaRPr lang="en-US" dirty="0">
              <a:latin typeface="Britannic Bold" pitchFamily="34" charset="0"/>
            </a:endParaRPr>
          </a:p>
        </p:txBody>
      </p:sp>
      <p:sp>
        <p:nvSpPr>
          <p:cNvPr id="11267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35052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sz="2400" dirty="0" err="1" smtClean="0">
                <a:latin typeface="Britannic Bold" pitchFamily="34" charset="0"/>
              </a:rPr>
              <a:t>Lingkungan</a:t>
            </a:r>
            <a:r>
              <a:rPr lang="en-US" sz="2400" dirty="0" smtClean="0">
                <a:latin typeface="Britannic Bold" pitchFamily="34" charset="0"/>
              </a:rPr>
              <a:t> </a:t>
            </a:r>
            <a:r>
              <a:rPr lang="en-US" sz="2400" dirty="0" err="1" smtClean="0">
                <a:latin typeface="Britannic Bold" pitchFamily="34" charset="0"/>
              </a:rPr>
              <a:t>sebagai</a:t>
            </a:r>
            <a:r>
              <a:rPr lang="en-US" sz="2400" dirty="0" smtClean="0">
                <a:latin typeface="Britannic Bold" pitchFamily="34" charset="0"/>
              </a:rPr>
              <a:t> </a:t>
            </a:r>
            <a:r>
              <a:rPr lang="en-US" sz="2400" dirty="0" err="1" smtClean="0">
                <a:latin typeface="Britannic Bold" pitchFamily="34" charset="0"/>
              </a:rPr>
              <a:t>sumber</a:t>
            </a:r>
            <a:r>
              <a:rPr lang="en-US" sz="2400" dirty="0" smtClean="0">
                <a:latin typeface="Britannic Bold" pitchFamily="34" charset="0"/>
              </a:rPr>
              <a:t> </a:t>
            </a:r>
            <a:r>
              <a:rPr lang="en-US" sz="2400" dirty="0" err="1" smtClean="0">
                <a:latin typeface="Britannic Bold" pitchFamily="34" charset="0"/>
              </a:rPr>
              <a:t>daya</a:t>
            </a:r>
            <a:r>
              <a:rPr lang="en-US" sz="2400" dirty="0" smtClean="0">
                <a:latin typeface="Britannic Bold" pitchFamily="34" charset="0"/>
              </a:rPr>
              <a:t> </a:t>
            </a:r>
            <a:r>
              <a:rPr lang="en-US" sz="2400" dirty="0" err="1" smtClean="0">
                <a:latin typeface="Britannic Bold" pitchFamily="34" charset="0"/>
              </a:rPr>
              <a:t>mempunyai</a:t>
            </a:r>
            <a:r>
              <a:rPr lang="en-US" sz="2400" dirty="0" smtClean="0">
                <a:latin typeface="Britannic Bold" pitchFamily="34" charset="0"/>
              </a:rPr>
              <a:t> </a:t>
            </a:r>
            <a:r>
              <a:rPr lang="en-US" sz="2400" dirty="0" err="1" smtClean="0">
                <a:latin typeface="Britannic Bold" pitchFamily="34" charset="0"/>
              </a:rPr>
              <a:t>daya</a:t>
            </a:r>
            <a:r>
              <a:rPr lang="en-US" sz="2400" dirty="0" smtClean="0">
                <a:latin typeface="Britannic Bold" pitchFamily="34" charset="0"/>
              </a:rPr>
              <a:t> </a:t>
            </a:r>
            <a:r>
              <a:rPr lang="en-US" sz="2400" dirty="0" err="1" smtClean="0">
                <a:latin typeface="Britannic Bold" pitchFamily="34" charset="0"/>
              </a:rPr>
              <a:t>dukung</a:t>
            </a:r>
            <a:r>
              <a:rPr lang="en-US" sz="2400" dirty="0" smtClean="0">
                <a:latin typeface="Britannic Bold" pitchFamily="34" charset="0"/>
              </a:rPr>
              <a:t> (carrying  capacity </a:t>
            </a:r>
            <a:r>
              <a:rPr lang="en-US" sz="2400" dirty="0" err="1" smtClean="0">
                <a:latin typeface="Britannic Bold" pitchFamily="34" charset="0"/>
              </a:rPr>
              <a:t>terbatas</a:t>
            </a:r>
            <a:r>
              <a:rPr lang="en-US" sz="2400" dirty="0" smtClean="0">
                <a:latin typeface="Britannic Bold" pitchFamily="34" charset="0"/>
              </a:rPr>
              <a:t>, </a:t>
            </a:r>
            <a:r>
              <a:rPr lang="en-US" sz="2400" dirty="0" err="1" smtClean="0">
                <a:latin typeface="Britannic Bold" pitchFamily="34" charset="0"/>
              </a:rPr>
              <a:t>baik</a:t>
            </a:r>
            <a:r>
              <a:rPr lang="en-US" sz="2400" dirty="0" smtClean="0">
                <a:latin typeface="Britannic Bold" pitchFamily="34" charset="0"/>
              </a:rPr>
              <a:t> </a:t>
            </a:r>
            <a:r>
              <a:rPr lang="en-US" sz="2400" dirty="0" err="1" smtClean="0">
                <a:latin typeface="Britannic Bold" pitchFamily="34" charset="0"/>
              </a:rPr>
              <a:t>kuantitas</a:t>
            </a:r>
            <a:r>
              <a:rPr lang="en-US" sz="2400" dirty="0" smtClean="0">
                <a:latin typeface="Britannic Bold" pitchFamily="34" charset="0"/>
              </a:rPr>
              <a:t> </a:t>
            </a:r>
            <a:r>
              <a:rPr lang="en-US" sz="2400" dirty="0" err="1" smtClean="0">
                <a:latin typeface="Britannic Bold" pitchFamily="34" charset="0"/>
              </a:rPr>
              <a:t>maupun</a:t>
            </a:r>
            <a:r>
              <a:rPr lang="en-US" sz="2400" dirty="0" smtClean="0">
                <a:latin typeface="Britannic Bold" pitchFamily="34" charset="0"/>
              </a:rPr>
              <a:t> </a:t>
            </a:r>
            <a:r>
              <a:rPr lang="en-US" sz="2400" dirty="0" err="1" smtClean="0">
                <a:latin typeface="Britannic Bold" pitchFamily="34" charset="0"/>
              </a:rPr>
              <a:t>kualitasnya</a:t>
            </a:r>
            <a:r>
              <a:rPr lang="en-US" sz="2400" dirty="0" smtClean="0"/>
              <a:t>.</a:t>
            </a:r>
          </a:p>
          <a:p>
            <a:pPr marL="0" indent="0" eaLnBrk="1" hangingPunct="1">
              <a:buFontTx/>
              <a:buNone/>
            </a:pPr>
            <a:endParaRPr lang="en-US" sz="1600" dirty="0" smtClean="0">
              <a:latin typeface="Britannic Bold" pitchFamily="34" charset="0"/>
            </a:endParaRPr>
          </a:p>
          <a:p>
            <a:pPr marL="0" indent="0" eaLnBrk="1" hangingPunct="1">
              <a:buFontTx/>
              <a:buNone/>
            </a:pPr>
            <a:r>
              <a:rPr lang="en-US" sz="2000" dirty="0" err="1" smtClean="0">
                <a:latin typeface="Britannic Bold" pitchFamily="34" charset="0"/>
              </a:rPr>
              <a:t>Lingkungan</a:t>
            </a:r>
            <a:r>
              <a:rPr lang="en-US" sz="2000" dirty="0" smtClean="0">
                <a:latin typeface="Britannic Bold" pitchFamily="34" charset="0"/>
              </a:rPr>
              <a:t> </a:t>
            </a:r>
            <a:r>
              <a:rPr lang="en-US" sz="2000" dirty="0" err="1" smtClean="0">
                <a:latin typeface="Britannic Bold" pitchFamily="34" charset="0"/>
              </a:rPr>
              <a:t>mengalami</a:t>
            </a:r>
            <a:r>
              <a:rPr lang="en-US" sz="2000" dirty="0" smtClean="0">
                <a:latin typeface="Britannic Bold" pitchFamily="34" charset="0"/>
              </a:rPr>
              <a:t> </a:t>
            </a:r>
            <a:r>
              <a:rPr lang="en-US" sz="2000" dirty="0" err="1" smtClean="0">
                <a:latin typeface="Britannic Bold" pitchFamily="34" charset="0"/>
              </a:rPr>
              <a:t>kerusakan</a:t>
            </a:r>
            <a:r>
              <a:rPr lang="en-US" sz="2000" dirty="0" smtClean="0">
                <a:latin typeface="Britannic Bold" pitchFamily="34" charset="0"/>
              </a:rPr>
              <a:t> </a:t>
            </a:r>
            <a:r>
              <a:rPr lang="en-US" sz="2000" dirty="0" err="1" smtClean="0">
                <a:latin typeface="Britannic Bold" pitchFamily="34" charset="0"/>
              </a:rPr>
              <a:t>karena</a:t>
            </a:r>
            <a:r>
              <a:rPr lang="en-US" sz="2000" dirty="0" smtClean="0">
                <a:latin typeface="Britannic Bold" pitchFamily="34" charset="0"/>
              </a:rPr>
              <a:t>:</a:t>
            </a:r>
          </a:p>
          <a:p>
            <a:pPr marL="0" indent="0" eaLnBrk="1" hangingPunct="1">
              <a:buFont typeface="Wingdings" pitchFamily="2" charset="2"/>
              <a:buChar char="q"/>
            </a:pPr>
            <a:r>
              <a:rPr lang="en-US" sz="2000" dirty="0" smtClean="0">
                <a:latin typeface="Britannic Bold" pitchFamily="34" charset="0"/>
              </a:rPr>
              <a:t>	</a:t>
            </a:r>
            <a:r>
              <a:rPr lang="en-US" sz="2000" dirty="0" err="1" smtClean="0">
                <a:latin typeface="Britannic Bold" pitchFamily="34" charset="0"/>
              </a:rPr>
              <a:t>Faktor</a:t>
            </a:r>
            <a:r>
              <a:rPr lang="en-US" sz="2000" dirty="0" smtClean="0">
                <a:latin typeface="Britannic Bold" pitchFamily="34" charset="0"/>
              </a:rPr>
              <a:t> </a:t>
            </a:r>
            <a:r>
              <a:rPr lang="en-US" sz="2000" dirty="0" err="1" smtClean="0">
                <a:latin typeface="Britannic Bold" pitchFamily="34" charset="0"/>
              </a:rPr>
              <a:t>alami</a:t>
            </a:r>
            <a:r>
              <a:rPr lang="en-US" sz="2000" dirty="0" smtClean="0">
                <a:latin typeface="Britannic Bold" pitchFamily="34" charset="0"/>
              </a:rPr>
              <a:t>, </a:t>
            </a:r>
            <a:r>
              <a:rPr lang="en-US" sz="2000" dirty="0" err="1" smtClean="0">
                <a:latin typeface="Britannic Bold" pitchFamily="34" charset="0"/>
              </a:rPr>
              <a:t>dan</a:t>
            </a:r>
            <a:r>
              <a:rPr lang="en-US" sz="2000" dirty="0" smtClean="0">
                <a:latin typeface="Britannic Bold" pitchFamily="34" charset="0"/>
              </a:rPr>
              <a:t> </a:t>
            </a:r>
          </a:p>
          <a:p>
            <a:pPr marL="0" indent="0" eaLnBrk="1" hangingPunct="1">
              <a:buFont typeface="Wingdings" pitchFamily="2" charset="2"/>
              <a:buChar char="q"/>
            </a:pPr>
            <a:r>
              <a:rPr lang="en-US" sz="2000" dirty="0" smtClean="0">
                <a:latin typeface="Britannic Bold" pitchFamily="34" charset="0"/>
              </a:rPr>
              <a:t>	</a:t>
            </a:r>
            <a:r>
              <a:rPr lang="en-US" sz="2000" dirty="0" err="1" smtClean="0">
                <a:latin typeface="Britannic Bold" pitchFamily="34" charset="0"/>
              </a:rPr>
              <a:t>Perilaku</a:t>
            </a:r>
            <a:r>
              <a:rPr lang="en-US" sz="2000" dirty="0" smtClean="0">
                <a:latin typeface="Britannic Bold" pitchFamily="34" charset="0"/>
              </a:rPr>
              <a:t> </a:t>
            </a:r>
            <a:r>
              <a:rPr lang="en-US" sz="2000" dirty="0" err="1" smtClean="0">
                <a:latin typeface="Britannic Bold" pitchFamily="34" charset="0"/>
              </a:rPr>
              <a:t>manusia</a:t>
            </a:r>
            <a:r>
              <a:rPr lang="en-US" sz="2000" dirty="0" smtClean="0">
                <a:latin typeface="Britannic Bold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2357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6896</TotalTime>
  <Words>734</Words>
  <Application>Microsoft Office PowerPoint</Application>
  <PresentationFormat>On-screen Show (4:3)</PresentationFormat>
  <Paragraphs>85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Origin</vt:lpstr>
      <vt:lpstr>HORMAT DAN PEDULI  PADA LINGKUNGAN </vt:lpstr>
      <vt:lpstr>Perilaku Hormat</vt:lpstr>
      <vt:lpstr>Manfaat Menghormati Orang Lain</vt:lpstr>
      <vt:lpstr>Empat Pola Motivasi</vt:lpstr>
      <vt:lpstr>HORMAT DAN PEDULI  PADA LINGKUNGAN</vt:lpstr>
      <vt:lpstr>Sikap</vt:lpstr>
      <vt:lpstr>Pembentuk Sikap</vt:lpstr>
      <vt:lpstr>Lingkungan Hidup Manusia</vt:lpstr>
      <vt:lpstr>Mengapa Lingkungan Mengalami Kerusakan?</vt:lpstr>
      <vt:lpstr>Perilaku Manusia</vt:lpstr>
      <vt:lpstr>Isu-Isu Kerusakan Lingkungan</vt:lpstr>
      <vt:lpstr>Etika Lingkungan</vt:lpstr>
      <vt:lpstr>Lingkungan Kampus</vt:lpstr>
      <vt:lpstr>Menggunakan 5 kesempatan sebelum datangnya 5 hal: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HORMAT DAN PEDULI  PADA LINGKUNGAN</dc:title>
  <dc:creator>U S E R</dc:creator>
  <cp:lastModifiedBy>U S E R</cp:lastModifiedBy>
  <cp:revision>14</cp:revision>
  <dcterms:created xsi:type="dcterms:W3CDTF">2020-11-16T06:01:58Z</dcterms:created>
  <dcterms:modified xsi:type="dcterms:W3CDTF">2021-05-06T00:24:08Z</dcterms:modified>
</cp:coreProperties>
</file>