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9" r:id="rId3"/>
    <p:sldId id="301" r:id="rId4"/>
    <p:sldId id="302" r:id="rId5"/>
    <p:sldId id="303" r:id="rId6"/>
    <p:sldId id="304" r:id="rId7"/>
    <p:sldId id="305" r:id="rId8"/>
    <p:sldId id="306" r:id="rId9"/>
    <p:sldId id="307" r:id="rId10"/>
    <p:sldId id="308" r:id="rId11"/>
    <p:sldId id="310" r:id="rId12"/>
    <p:sldId id="309" r:id="rId13"/>
    <p:sldId id="311" r:id="rId14"/>
    <p:sldId id="312" r:id="rId15"/>
    <p:sldId id="315" r:id="rId16"/>
    <p:sldId id="300" r:id="rId17"/>
  </p:sldIdLst>
  <p:sldSz cx="9144000" cy="6858000" type="screen4x3"/>
  <p:notesSz cx="7045325" cy="9345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0000" autoAdjust="0"/>
  </p:normalViewPr>
  <p:slideViewPr>
    <p:cSldViewPr>
      <p:cViewPr varScale="1">
        <p:scale>
          <a:sx n="66" d="100"/>
          <a:sy n="66" d="100"/>
        </p:scale>
        <p:origin x="134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55BB8-25FA-EE37-6E9C-3F55B480E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81231-819F-309E-1C21-EAC585349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735C6-79E1-2A40-C856-15E1F8D25D36}"/>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AA8C17C-26E9-D99F-84D0-E4971C39DC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4333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0CB3-EF0D-BCC7-2AA4-D8FB94F25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A287A-42AD-52E8-38AD-519CD630B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90F1B-6B7F-068D-BD44-137D5A9DBD23}"/>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A0443E3-6A60-79A2-EE0B-836B0703D88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715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698A-ABD0-4B1C-C213-EFA2B5A31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7245D-81FD-8D28-F4C0-71D05E433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91599-657F-75F0-C5DE-D26FB3B3221C}"/>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01AEAA60-C3F1-C959-DE3E-CAF5EB6592F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9310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DBF0-B6CB-45EC-9788-09362FBA1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F0F7B-1627-F4A0-2CF2-942DFC958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75E2D-2EC0-7F68-C574-D2D818736B70}"/>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68C3DB4-4115-4CD3-8693-7F0A424F3E1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025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41D9-6A98-0E5E-122B-77FFEED19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ADCDF-B8C6-5E4A-A72E-F6CD44089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F0631-6329-0ACD-0478-E3789801D989}"/>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77D82DBD-133E-3A81-3124-6A804F9C5C4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9867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1029-654A-BECD-7F21-4E7D065E6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80528-87D3-59F1-998A-9243C2E6E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5A2B6-C507-6128-1C68-8F65E5422B3F}"/>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EB13DAA-24C3-13EB-33E8-8401356F9B3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535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3894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3616-E439-18B6-5A53-19515D941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AE4EE-7D1E-5200-5DB8-7864D6BF7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320AC-29FD-2A34-BCD3-D72482B85F5B}"/>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0B8C167C-4771-9A86-D347-86D3D70E5A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2589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891C-CEFA-D7C0-AA60-9FAAFD7DC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1DD32-1D57-A4EF-992D-A6376F212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942C7-DAA1-8B9E-DC4B-9F72723DB2E1}"/>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ADC68C0-BCFD-E967-7D19-FD9B963DE4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0279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7559-3EB7-F92C-8FC6-AD8E7106D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3D9F1-8AFF-E038-9CD0-5C3C80D54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1FFEB-F5B7-E6EA-706A-5A5627DDCF3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A3E8FAD7-246E-32A2-40F7-78690651E32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582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8BF16-6051-3B85-811C-237E0E856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5DDC8-DD35-F466-5DB0-65754F70D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5CE55-0878-49CC-B97D-BE09C2C94FB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6A669A7B-F2A3-6085-1A3D-E6952C0E6E2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3417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32CD-C5F5-B085-04B8-31CD26317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9B87F-6F68-DB46-B0E7-A0C15B9FD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A9215-A572-DC5A-747B-B8BA1A07FDAE}"/>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A72FE09-864B-99F3-E6BB-53C458736B1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8986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D7AA-EAC1-3CFD-3C8A-9F620A85B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F6182-D5DB-E9D3-C6B6-92E768FCD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7671D-2944-08AC-E2ED-F6C72CA5A267}"/>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BD0A58E-7529-09D3-C9CA-B281874E522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439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DFF3-399C-4793-7A46-D7FBF0BA5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83079-AFBE-382A-7EC6-12753F6EC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E00BB-AC81-2671-C7E4-21B9900D74C5}"/>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49287CB-7DAF-392A-8311-B7D1960496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3091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Operasional Restoran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OPERASIONAL RESTAURANT BAR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6</a:t>
            </a: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8ABA-E046-84F1-7526-51C32E3E12A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8B9E37-7FF5-7548-81D6-BA51F09BC6B5}"/>
              </a:ext>
            </a:extLst>
          </p:cNvPr>
          <p:cNvSpPr txBox="1">
            <a:spLocks/>
          </p:cNvSpPr>
          <p:nvPr/>
        </p:nvSpPr>
        <p:spPr>
          <a:xfrm>
            <a:off x="457200" y="692696"/>
            <a:ext cx="5194920" cy="54334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err="1">
                <a:solidFill>
                  <a:schemeClr val="tx1"/>
                </a:solidFill>
                <a:latin typeface="Cambria" panose="02040503050406030204" pitchFamily="18" charset="0"/>
                <a:cs typeface="Arial" panose="020B0604020202020204" pitchFamily="34" charset="0"/>
              </a:rPr>
              <a:t>Tipe-tipe</a:t>
            </a:r>
            <a:r>
              <a:rPr lang="en-US" sz="2600" b="1" dirty="0">
                <a:solidFill>
                  <a:schemeClr val="tx1"/>
                </a:solidFill>
                <a:latin typeface="Cambria" panose="02040503050406030204" pitchFamily="18" charset="0"/>
                <a:cs typeface="Arial" panose="020B0604020202020204" pitchFamily="34" charset="0"/>
              </a:rPr>
              <a:t> Banquet</a:t>
            </a:r>
          </a:p>
          <a:p>
            <a:pPr algn="l"/>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Banquet dapat diklasifikasikan menjadi beberapa tipe sesuai jenis acaranya: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Buffet Banquet: </a:t>
            </a:r>
            <a:r>
              <a:rPr lang="id-ID" sz="2600" dirty="0">
                <a:solidFill>
                  <a:schemeClr val="tx1"/>
                </a:solidFill>
                <a:latin typeface="Cambria" panose="02040503050406030204" pitchFamily="18" charset="0"/>
                <a:cs typeface="Arial" panose="020B0604020202020204" pitchFamily="34" charset="0"/>
              </a:rPr>
              <a:t>Tamu mengambil sendiri makanan yang disajikan di meja buffet. Cocok untuk acara informal atau semi-formal.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Sit-down Banquet: </a:t>
            </a:r>
            <a:r>
              <a:rPr lang="id-ID" sz="2600" dirty="0">
                <a:solidFill>
                  <a:schemeClr val="tx1"/>
                </a:solidFill>
                <a:latin typeface="Cambria" panose="02040503050406030204" pitchFamily="18" charset="0"/>
                <a:cs typeface="Arial" panose="020B0604020202020204" pitchFamily="34" charset="0"/>
              </a:rPr>
              <a:t>Makanan disajikan oleh pelayan di meja masing-masing tamu. Cocok untuk acara formal, seperti pernikahan atau gala dinner.</a:t>
            </a:r>
          </a:p>
        </p:txBody>
      </p:sp>
      <p:pic>
        <p:nvPicPr>
          <p:cNvPr id="3" name="Picture 2">
            <a:extLst>
              <a:ext uri="{FF2B5EF4-FFF2-40B4-BE49-F238E27FC236}">
                <a16:creationId xmlns:a16="http://schemas.microsoft.com/office/drawing/2014/main" id="{A9E67AE4-618B-A567-0ADF-270BD7CF9D03}"/>
              </a:ext>
            </a:extLst>
          </p:cNvPr>
          <p:cNvPicPr>
            <a:picLocks noChangeAspect="1"/>
          </p:cNvPicPr>
          <p:nvPr/>
        </p:nvPicPr>
        <p:blipFill>
          <a:blip r:embed="rId3"/>
          <a:stretch>
            <a:fillRect/>
          </a:stretch>
        </p:blipFill>
        <p:spPr>
          <a:xfrm>
            <a:off x="5796136" y="2393753"/>
            <a:ext cx="3047026" cy="2031351"/>
          </a:xfrm>
          <a:prstGeom prst="rect">
            <a:avLst/>
          </a:prstGeom>
        </p:spPr>
      </p:pic>
      <p:pic>
        <p:nvPicPr>
          <p:cNvPr id="6" name="Picture 5">
            <a:extLst>
              <a:ext uri="{FF2B5EF4-FFF2-40B4-BE49-F238E27FC236}">
                <a16:creationId xmlns:a16="http://schemas.microsoft.com/office/drawing/2014/main" id="{50CD69EB-2F36-3E45-AB12-4CFACE20BFEE}"/>
              </a:ext>
            </a:extLst>
          </p:cNvPr>
          <p:cNvPicPr>
            <a:picLocks noChangeAspect="1"/>
          </p:cNvPicPr>
          <p:nvPr/>
        </p:nvPicPr>
        <p:blipFill>
          <a:blip r:embed="rId4"/>
          <a:stretch>
            <a:fillRect/>
          </a:stretch>
        </p:blipFill>
        <p:spPr>
          <a:xfrm>
            <a:off x="5792689" y="4437112"/>
            <a:ext cx="3047027" cy="1946094"/>
          </a:xfrm>
          <a:prstGeom prst="rect">
            <a:avLst/>
          </a:prstGeom>
        </p:spPr>
      </p:pic>
    </p:spTree>
    <p:extLst>
      <p:ext uri="{BB962C8B-B14F-4D97-AF65-F5344CB8AC3E}">
        <p14:creationId xmlns:p14="http://schemas.microsoft.com/office/powerpoint/2010/main" val="413251609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35D5-1252-1D86-19F2-0817D8CC632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BEAB452-542D-F40F-F3A2-C4B1C555284F}"/>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Cocktail Reception</a:t>
            </a:r>
            <a:r>
              <a:rPr lang="id-ID" sz="2000" dirty="0">
                <a:solidFill>
                  <a:schemeClr val="tx1"/>
                </a:solidFill>
                <a:latin typeface="Cambria" panose="02040503050406030204" pitchFamily="18" charset="0"/>
                <a:cs typeface="Arial" panose="020B0604020202020204" pitchFamily="34" charset="0"/>
              </a:rPr>
              <a:t>: Tamu berdiri sambil menikmati minuman dan makanan ringan. Biasanya tidak ada kursi untuk duduk dan digunakan untuk acara singkat.</a:t>
            </a: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Conference/Meeting Banquet</a:t>
            </a:r>
            <a:r>
              <a:rPr lang="id-ID" sz="2000" dirty="0">
                <a:solidFill>
                  <a:schemeClr val="tx1"/>
                </a:solidFill>
                <a:latin typeface="Cambria" panose="02040503050406030204" pitchFamily="18" charset="0"/>
                <a:cs typeface="Arial" panose="020B0604020202020204" pitchFamily="34" charset="0"/>
              </a:rPr>
              <a:t>: Biasanya diadakan untuk pertemuan formal, seperti seminar atau pelatihan, dengan fasilitas seperti proyektor, meja, dan kursi.</a:t>
            </a: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Wedding Banquet</a:t>
            </a:r>
            <a:r>
              <a:rPr lang="id-ID" sz="2000" dirty="0">
                <a:solidFill>
                  <a:schemeClr val="tx1"/>
                </a:solidFill>
                <a:latin typeface="Cambria" panose="02040503050406030204" pitchFamily="18" charset="0"/>
                <a:cs typeface="Arial" panose="020B0604020202020204" pitchFamily="34" charset="0"/>
              </a:rPr>
              <a:t>: Banquet khusus untuk acara pernikahan yang biasanya memerlukan pengaturan khusus, seperti dekorasi bunga, meja pengantin, dan area dansa.</a:t>
            </a:r>
          </a:p>
        </p:txBody>
      </p:sp>
      <p:pic>
        <p:nvPicPr>
          <p:cNvPr id="5" name="Picture 4">
            <a:extLst>
              <a:ext uri="{FF2B5EF4-FFF2-40B4-BE49-F238E27FC236}">
                <a16:creationId xmlns:a16="http://schemas.microsoft.com/office/drawing/2014/main" id="{B9BBE670-728F-2E8B-2839-7E0F9C7856CF}"/>
              </a:ext>
            </a:extLst>
          </p:cNvPr>
          <p:cNvPicPr>
            <a:picLocks noChangeAspect="1"/>
          </p:cNvPicPr>
          <p:nvPr/>
        </p:nvPicPr>
        <p:blipFill>
          <a:blip r:embed="rId3"/>
          <a:stretch>
            <a:fillRect/>
          </a:stretch>
        </p:blipFill>
        <p:spPr>
          <a:xfrm>
            <a:off x="6012160" y="696020"/>
            <a:ext cx="2865535" cy="1915576"/>
          </a:xfrm>
          <a:prstGeom prst="rect">
            <a:avLst/>
          </a:prstGeom>
        </p:spPr>
      </p:pic>
      <p:pic>
        <p:nvPicPr>
          <p:cNvPr id="8" name="Picture 7">
            <a:extLst>
              <a:ext uri="{FF2B5EF4-FFF2-40B4-BE49-F238E27FC236}">
                <a16:creationId xmlns:a16="http://schemas.microsoft.com/office/drawing/2014/main" id="{08AF7944-7727-22C3-5FFA-42BD9F4032BB}"/>
              </a:ext>
            </a:extLst>
          </p:cNvPr>
          <p:cNvPicPr>
            <a:picLocks noChangeAspect="1"/>
          </p:cNvPicPr>
          <p:nvPr/>
        </p:nvPicPr>
        <p:blipFill>
          <a:blip r:embed="rId4"/>
          <a:stretch>
            <a:fillRect/>
          </a:stretch>
        </p:blipFill>
        <p:spPr>
          <a:xfrm>
            <a:off x="6026348" y="2611596"/>
            <a:ext cx="2865535" cy="1924301"/>
          </a:xfrm>
          <a:prstGeom prst="rect">
            <a:avLst/>
          </a:prstGeom>
        </p:spPr>
      </p:pic>
      <p:pic>
        <p:nvPicPr>
          <p:cNvPr id="10" name="Picture 9">
            <a:extLst>
              <a:ext uri="{FF2B5EF4-FFF2-40B4-BE49-F238E27FC236}">
                <a16:creationId xmlns:a16="http://schemas.microsoft.com/office/drawing/2014/main" id="{F4BDF7FD-F951-F17E-D8A2-72671BB5E58F}"/>
              </a:ext>
            </a:extLst>
          </p:cNvPr>
          <p:cNvPicPr>
            <a:picLocks noChangeAspect="1"/>
          </p:cNvPicPr>
          <p:nvPr/>
        </p:nvPicPr>
        <p:blipFill>
          <a:blip r:embed="rId5"/>
          <a:stretch>
            <a:fillRect/>
          </a:stretch>
        </p:blipFill>
        <p:spPr>
          <a:xfrm>
            <a:off x="6026347" y="4535897"/>
            <a:ext cx="2865535" cy="1873820"/>
          </a:xfrm>
          <a:prstGeom prst="rect">
            <a:avLst/>
          </a:prstGeom>
        </p:spPr>
      </p:pic>
    </p:spTree>
    <p:extLst>
      <p:ext uri="{BB962C8B-B14F-4D97-AF65-F5344CB8AC3E}">
        <p14:creationId xmlns:p14="http://schemas.microsoft.com/office/powerpoint/2010/main" val="45062376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F50F3-8B32-200E-AA3A-20F3DE412B2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A292FC-1C16-3F1D-A75F-A32A1139EA31}"/>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200" b="1" dirty="0">
                <a:solidFill>
                  <a:schemeClr val="tx1"/>
                </a:solidFill>
                <a:latin typeface="Cambria" panose="02040503050406030204" pitchFamily="18" charset="0"/>
                <a:cs typeface="Arial" panose="020B0604020202020204" pitchFamily="34" charset="0"/>
              </a:rPr>
              <a:t>Setup Ruangan Banquet</a:t>
            </a:r>
            <a:r>
              <a:rPr lang="en-US" sz="2200" b="1" dirty="0">
                <a:solidFill>
                  <a:schemeClr val="tx1"/>
                </a:solidFill>
                <a:latin typeface="Cambria" panose="02040503050406030204" pitchFamily="18" charset="0"/>
                <a:cs typeface="Arial" panose="020B0604020202020204" pitchFamily="34" charset="0"/>
              </a:rPr>
              <a:t> :</a:t>
            </a:r>
          </a:p>
          <a:p>
            <a:pPr algn="l"/>
            <a:endParaRPr lang="en-US" sz="2200" b="1"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Theater Style:</a:t>
            </a:r>
            <a:r>
              <a:rPr lang="id-ID" sz="2200" dirty="0">
                <a:solidFill>
                  <a:schemeClr val="tx1"/>
                </a:solidFill>
                <a:latin typeface="Cambria" panose="02040503050406030204" pitchFamily="18" charset="0"/>
                <a:cs typeface="Arial" panose="020B0604020202020204" pitchFamily="34" charset="0"/>
              </a:rPr>
              <a:t> Kursi diatur berbaris menghadap ke depan, seperti di bioskop. Cocok untuk presentasi atau seminar.</a:t>
            </a: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Classroom Style: </a:t>
            </a:r>
            <a:r>
              <a:rPr lang="id-ID" sz="2200" dirty="0">
                <a:solidFill>
                  <a:schemeClr val="tx1"/>
                </a:solidFill>
                <a:latin typeface="Cambria" panose="02040503050406030204" pitchFamily="18" charset="0"/>
                <a:cs typeface="Arial" panose="020B0604020202020204" pitchFamily="34" charset="0"/>
              </a:rPr>
              <a:t>Kursi diatur berbaris dengan meja di depannya. Cocok untuk pelatihan atau workshop.</a:t>
            </a: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Banquet Style</a:t>
            </a:r>
            <a:r>
              <a:rPr lang="id-ID" sz="2200" dirty="0">
                <a:solidFill>
                  <a:schemeClr val="tx1"/>
                </a:solidFill>
                <a:latin typeface="Cambria" panose="02040503050406030204" pitchFamily="18" charset="0"/>
                <a:cs typeface="Arial" panose="020B0604020202020204" pitchFamily="34" charset="0"/>
              </a:rPr>
              <a:t>: Meja bulat dikelilingi kursi. Cocok untuk makan bersama, seperti pada acara pernikahan.</a:t>
            </a:r>
          </a:p>
        </p:txBody>
      </p:sp>
      <p:pic>
        <p:nvPicPr>
          <p:cNvPr id="3" name="Picture 2">
            <a:extLst>
              <a:ext uri="{FF2B5EF4-FFF2-40B4-BE49-F238E27FC236}">
                <a16:creationId xmlns:a16="http://schemas.microsoft.com/office/drawing/2014/main" id="{2C989D74-486B-61AF-4DBF-F272408245BF}"/>
              </a:ext>
            </a:extLst>
          </p:cNvPr>
          <p:cNvPicPr>
            <a:picLocks noChangeAspect="1"/>
          </p:cNvPicPr>
          <p:nvPr/>
        </p:nvPicPr>
        <p:blipFill>
          <a:blip r:embed="rId3"/>
          <a:stretch>
            <a:fillRect/>
          </a:stretch>
        </p:blipFill>
        <p:spPr>
          <a:xfrm>
            <a:off x="6084168" y="1124744"/>
            <a:ext cx="2771772" cy="1846427"/>
          </a:xfrm>
          <a:prstGeom prst="rect">
            <a:avLst/>
          </a:prstGeom>
        </p:spPr>
      </p:pic>
      <p:pic>
        <p:nvPicPr>
          <p:cNvPr id="7" name="Picture 6">
            <a:extLst>
              <a:ext uri="{FF2B5EF4-FFF2-40B4-BE49-F238E27FC236}">
                <a16:creationId xmlns:a16="http://schemas.microsoft.com/office/drawing/2014/main" id="{DA01CE00-D857-B9BD-BC7D-E583C1D544E4}"/>
              </a:ext>
            </a:extLst>
          </p:cNvPr>
          <p:cNvPicPr>
            <a:picLocks noChangeAspect="1"/>
          </p:cNvPicPr>
          <p:nvPr/>
        </p:nvPicPr>
        <p:blipFill>
          <a:blip r:embed="rId4"/>
          <a:stretch>
            <a:fillRect/>
          </a:stretch>
        </p:blipFill>
        <p:spPr>
          <a:xfrm>
            <a:off x="5935299" y="2984243"/>
            <a:ext cx="3069509" cy="1846428"/>
          </a:xfrm>
          <a:prstGeom prst="rect">
            <a:avLst/>
          </a:prstGeom>
        </p:spPr>
      </p:pic>
      <p:pic>
        <p:nvPicPr>
          <p:cNvPr id="11" name="Picture 10">
            <a:extLst>
              <a:ext uri="{FF2B5EF4-FFF2-40B4-BE49-F238E27FC236}">
                <a16:creationId xmlns:a16="http://schemas.microsoft.com/office/drawing/2014/main" id="{59BDE78B-33CB-5263-6257-5B1A108F1E57}"/>
              </a:ext>
            </a:extLst>
          </p:cNvPr>
          <p:cNvPicPr>
            <a:picLocks noChangeAspect="1"/>
          </p:cNvPicPr>
          <p:nvPr/>
        </p:nvPicPr>
        <p:blipFill>
          <a:blip r:embed="rId5"/>
          <a:stretch>
            <a:fillRect/>
          </a:stretch>
        </p:blipFill>
        <p:spPr>
          <a:xfrm>
            <a:off x="6084168" y="4830672"/>
            <a:ext cx="2825818" cy="1882430"/>
          </a:xfrm>
          <a:prstGeom prst="rect">
            <a:avLst/>
          </a:prstGeom>
        </p:spPr>
      </p:pic>
    </p:spTree>
    <p:extLst>
      <p:ext uri="{BB962C8B-B14F-4D97-AF65-F5344CB8AC3E}">
        <p14:creationId xmlns:p14="http://schemas.microsoft.com/office/powerpoint/2010/main" val="19173100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38B9-9E90-005F-97B7-C828D721DC5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3780116-D8CA-6745-D77B-D2034600562E}"/>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200" b="1" dirty="0">
                <a:solidFill>
                  <a:schemeClr val="tx1"/>
                </a:solidFill>
                <a:latin typeface="Cambria" panose="02040503050406030204" pitchFamily="18" charset="0"/>
                <a:cs typeface="Arial" panose="020B0604020202020204" pitchFamily="34" charset="0"/>
              </a:rPr>
              <a:t>Setup Ruangan Banquet</a:t>
            </a:r>
            <a:r>
              <a:rPr lang="en-US" sz="2200" b="1" dirty="0">
                <a:solidFill>
                  <a:schemeClr val="tx1"/>
                </a:solidFill>
                <a:latin typeface="Cambria" panose="02040503050406030204" pitchFamily="18" charset="0"/>
                <a:cs typeface="Arial" panose="020B0604020202020204" pitchFamily="34" charset="0"/>
              </a:rPr>
              <a:t> :</a:t>
            </a:r>
          </a:p>
          <a:p>
            <a:pPr algn="l"/>
            <a:endParaRPr lang="en-US" sz="2200" b="1"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300" b="1" dirty="0">
                <a:solidFill>
                  <a:schemeClr val="tx1"/>
                </a:solidFill>
                <a:latin typeface="Cambria" panose="02040503050406030204" pitchFamily="18" charset="0"/>
                <a:cs typeface="Arial" panose="020B0604020202020204" pitchFamily="34" charset="0"/>
              </a:rPr>
              <a:t>U-Shape Style</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Meja</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diatur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berbentuk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huruf</a:t>
            </a:r>
            <a:r>
              <a:rPr lang="en-US" sz="2300" dirty="0">
                <a:solidFill>
                  <a:schemeClr val="tx1"/>
                </a:solidFill>
                <a:latin typeface="Cambria" panose="02040503050406030204" pitchFamily="18" charset="0"/>
                <a:cs typeface="Arial" panose="020B0604020202020204" pitchFamily="34" charset="0"/>
              </a:rPr>
              <a:t> U, </a:t>
            </a:r>
            <a:r>
              <a:rPr lang="en-US" sz="2300" dirty="0" err="1">
                <a:solidFill>
                  <a:schemeClr val="tx1"/>
                </a:solidFill>
                <a:latin typeface="Cambria" panose="02040503050406030204" pitchFamily="18" charset="0"/>
                <a:cs typeface="Arial" panose="020B0604020202020204" pitchFamily="34" charset="0"/>
              </a:rPr>
              <a:t>dengan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kursi</a:t>
            </a:r>
            <a:r>
              <a:rPr lang="en-US" sz="2300" dirty="0">
                <a:solidFill>
                  <a:schemeClr val="tx1"/>
                </a:solidFill>
                <a:latin typeface="Cambria" panose="02040503050406030204" pitchFamily="18" charset="0"/>
                <a:cs typeface="Arial" panose="020B0604020202020204" pitchFamily="34" charset="0"/>
              </a:rPr>
              <a:t> di </a:t>
            </a:r>
            <a:r>
              <a:rPr lang="en-US" sz="2300" dirty="0" err="1">
                <a:solidFill>
                  <a:schemeClr val="tx1"/>
                </a:solidFill>
                <a:latin typeface="Cambria" panose="02040503050406030204" pitchFamily="18" charset="0"/>
                <a:cs typeface="Arial" panose="020B0604020202020204" pitchFamily="34" charset="0"/>
              </a:rPr>
              <a:t>bagian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luar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Cocok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untuk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pertemuan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kecil</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atau</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diskusi</a:t>
            </a:r>
            <a:r>
              <a:rPr lang="en-US" sz="23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3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300" b="1" dirty="0">
                <a:solidFill>
                  <a:schemeClr val="tx1"/>
                </a:solidFill>
                <a:latin typeface="Cambria" panose="02040503050406030204" pitchFamily="18" charset="0"/>
                <a:cs typeface="Arial" panose="020B0604020202020204" pitchFamily="34" charset="0"/>
              </a:rPr>
              <a:t>Hollow Square</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Meja</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diatur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berbentuk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persegi</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dengan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kursi</a:t>
            </a:r>
            <a:r>
              <a:rPr lang="en-US" sz="2300" dirty="0">
                <a:solidFill>
                  <a:schemeClr val="tx1"/>
                </a:solidFill>
                <a:latin typeface="Cambria" panose="02040503050406030204" pitchFamily="18" charset="0"/>
                <a:cs typeface="Arial" panose="020B0604020202020204" pitchFamily="34" charset="0"/>
              </a:rPr>
              <a:t> di </a:t>
            </a:r>
            <a:r>
              <a:rPr lang="en-US" sz="2300" dirty="0" err="1">
                <a:solidFill>
                  <a:schemeClr val="tx1"/>
                </a:solidFill>
                <a:latin typeface="Cambria" panose="02040503050406030204" pitchFamily="18" charset="0"/>
                <a:cs typeface="Arial" panose="020B0604020202020204" pitchFamily="34" charset="0"/>
              </a:rPr>
              <a:t>bagian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luar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Cocok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untuk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rapat</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atau</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diskusi</a:t>
            </a:r>
            <a:r>
              <a:rPr lang="en-US" sz="2300" dirty="0">
                <a:solidFill>
                  <a:schemeClr val="tx1"/>
                </a:solidFill>
                <a:latin typeface="Cambria" panose="02040503050406030204" pitchFamily="18" charset="0"/>
                <a:cs typeface="Arial" panose="020B0604020202020204" pitchFamily="34" charset="0"/>
              </a:rPr>
              <a:t> yang </a:t>
            </a:r>
            <a:r>
              <a:rPr lang="en-US" sz="2300" dirty="0" err="1">
                <a:solidFill>
                  <a:schemeClr val="tx1"/>
                </a:solidFill>
                <a:latin typeface="Cambria" panose="02040503050406030204" pitchFamily="18" charset="0"/>
                <a:cs typeface="Arial" panose="020B0604020202020204" pitchFamily="34" charset="0"/>
              </a:rPr>
              <a:t>melibatkan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interaksi</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antar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peserta</a:t>
            </a:r>
            <a:r>
              <a:rPr lang="en-US" sz="2300" dirty="0">
                <a:solidFill>
                  <a:schemeClr val="tx1"/>
                </a:solidFill>
                <a:latin typeface="Cambria" panose="02040503050406030204" pitchFamily="18" charset="0"/>
                <a:cs typeface="Arial" panose="020B0604020202020204" pitchFamily="34" charset="0"/>
              </a:rPr>
              <a:t>.</a:t>
            </a:r>
          </a:p>
        </p:txBody>
      </p:sp>
      <p:pic>
        <p:nvPicPr>
          <p:cNvPr id="5" name="Picture 4">
            <a:extLst>
              <a:ext uri="{FF2B5EF4-FFF2-40B4-BE49-F238E27FC236}">
                <a16:creationId xmlns:a16="http://schemas.microsoft.com/office/drawing/2014/main" id="{F11BD151-CA5C-BD1D-125D-E09DC9A6CA29}"/>
              </a:ext>
            </a:extLst>
          </p:cNvPr>
          <p:cNvPicPr>
            <a:picLocks noChangeAspect="1"/>
          </p:cNvPicPr>
          <p:nvPr/>
        </p:nvPicPr>
        <p:blipFill>
          <a:blip r:embed="rId3"/>
          <a:stretch>
            <a:fillRect/>
          </a:stretch>
        </p:blipFill>
        <p:spPr>
          <a:xfrm>
            <a:off x="5652120" y="1412776"/>
            <a:ext cx="3312748" cy="2201703"/>
          </a:xfrm>
          <a:prstGeom prst="rect">
            <a:avLst/>
          </a:prstGeom>
        </p:spPr>
      </p:pic>
      <p:pic>
        <p:nvPicPr>
          <p:cNvPr id="8" name="Picture 7">
            <a:extLst>
              <a:ext uri="{FF2B5EF4-FFF2-40B4-BE49-F238E27FC236}">
                <a16:creationId xmlns:a16="http://schemas.microsoft.com/office/drawing/2014/main" id="{281D45CF-2B23-9983-6A64-007C7B770462}"/>
              </a:ext>
            </a:extLst>
          </p:cNvPr>
          <p:cNvPicPr>
            <a:picLocks noChangeAspect="1"/>
          </p:cNvPicPr>
          <p:nvPr/>
        </p:nvPicPr>
        <p:blipFill>
          <a:blip r:embed="rId4"/>
          <a:stretch>
            <a:fillRect/>
          </a:stretch>
        </p:blipFill>
        <p:spPr>
          <a:xfrm>
            <a:off x="6014627" y="3717032"/>
            <a:ext cx="2532021" cy="2541648"/>
          </a:xfrm>
          <a:prstGeom prst="rect">
            <a:avLst/>
          </a:prstGeom>
        </p:spPr>
      </p:pic>
    </p:spTree>
    <p:extLst>
      <p:ext uri="{BB962C8B-B14F-4D97-AF65-F5344CB8AC3E}">
        <p14:creationId xmlns:p14="http://schemas.microsoft.com/office/powerpoint/2010/main" val="2284055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69E7-5F48-70D4-CA1F-F1E59D36353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ED45DF-2199-61D8-A620-3815B956479B}"/>
              </a:ext>
            </a:extLst>
          </p:cNvPr>
          <p:cNvSpPr txBox="1">
            <a:spLocks/>
          </p:cNvSpPr>
          <p:nvPr/>
        </p:nvSpPr>
        <p:spPr>
          <a:xfrm>
            <a:off x="457200" y="1340768"/>
            <a:ext cx="8363272" cy="4785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b="1" dirty="0" err="1">
                <a:solidFill>
                  <a:schemeClr val="tx1"/>
                </a:solidFill>
                <a:latin typeface="Cambria" panose="02040503050406030204" pitchFamily="18" charset="0"/>
                <a:cs typeface="Arial" panose="020B0604020202020204" pitchFamily="34" charset="0"/>
              </a:rPr>
              <a:t>Faktor</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Penting</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dalam</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Penataan</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Banquet :</a:t>
            </a:r>
          </a:p>
          <a:p>
            <a:pPr marL="457200" indent="-457200" algn="l">
              <a:buAutoNum type="arabicPeriod"/>
            </a:pPr>
            <a:r>
              <a:rPr lang="en-US" sz="2200" b="1" dirty="0" err="1">
                <a:solidFill>
                  <a:schemeClr val="tx1"/>
                </a:solidFill>
                <a:latin typeface="Cambria" panose="02040503050406030204" pitchFamily="18" charset="0"/>
                <a:cs typeface="Arial" panose="020B0604020202020204" pitchFamily="34" charset="0"/>
              </a:rPr>
              <a:t>Kapasitas</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Penataan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harus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mempertimbangkan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kapasitas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memastikan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nyaman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tanpa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merasa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terlalu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sempit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terlalu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luas</a:t>
            </a:r>
            <a:r>
              <a:rPr lang="en-US" sz="2200" b="1" dirty="0">
                <a:solidFill>
                  <a:schemeClr val="tx1"/>
                </a:solidFill>
                <a:latin typeface="Cambria" panose="02040503050406030204" pitchFamily="18" charset="0"/>
                <a:cs typeface="Arial" panose="020B0604020202020204" pitchFamily="34" charset="0"/>
              </a:rPr>
              <a:t>.</a:t>
            </a:r>
          </a:p>
          <a:p>
            <a:pPr marL="457200" indent="-457200" algn="l">
              <a:buAutoNum type="arabicPeriod"/>
            </a:pPr>
            <a:endParaRPr lang="en-US" sz="2200" b="1"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en-US" sz="2200" b="1" dirty="0">
                <a:solidFill>
                  <a:schemeClr val="tx1"/>
                </a:solidFill>
                <a:latin typeface="Cambria" panose="02040503050406030204" pitchFamily="18" charset="0"/>
                <a:cs typeface="Arial" panose="020B0604020202020204" pitchFamily="34" charset="0"/>
              </a:rPr>
              <a:t>Tema dan </a:t>
            </a:r>
            <a:r>
              <a:rPr lang="en-US" sz="2200" b="1" dirty="0" err="1">
                <a:solidFill>
                  <a:schemeClr val="tx1"/>
                </a:solidFill>
                <a:latin typeface="Cambria" panose="02040503050406030204" pitchFamily="18" charset="0"/>
                <a:cs typeface="Arial" panose="020B0604020202020204" pitchFamily="34" charset="0"/>
              </a:rPr>
              <a:t>Dekorasi</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Dekorasi</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tema</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sesuai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acara sangat </a:t>
            </a:r>
            <a:r>
              <a:rPr lang="en-US" sz="2200" dirty="0" err="1">
                <a:solidFill>
                  <a:schemeClr val="tx1"/>
                </a:solidFill>
                <a:latin typeface="Cambria" panose="02040503050406030204" pitchFamily="18" charset="0"/>
                <a:cs typeface="Arial" panose="020B0604020202020204" pitchFamily="34" charset="0"/>
              </a:rPr>
              <a:t>penting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memberikan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kesan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sesuai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keinginan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klien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warna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ornamen</a:t>
            </a:r>
            <a:r>
              <a:rPr lang="en-US" sz="2200" dirty="0">
                <a:solidFill>
                  <a:schemeClr val="tx1"/>
                </a:solidFill>
                <a:latin typeface="Cambria" panose="02040503050406030204" pitchFamily="18" charset="0"/>
                <a:cs typeface="Arial" panose="020B0604020202020204" pitchFamily="34" charset="0"/>
              </a:rPr>
              <a:t>.</a:t>
            </a: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en-US" sz="2200" b="1" dirty="0" err="1">
                <a:solidFill>
                  <a:schemeClr val="tx1"/>
                </a:solidFill>
                <a:latin typeface="Cambria" panose="02040503050406030204" pitchFamily="18" charset="0"/>
                <a:cs typeface="Arial" panose="020B0604020202020204" pitchFamily="34" charset="0"/>
              </a:rPr>
              <a:t>Aksesibilitas</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Memastikan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bahwa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mudah</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mengakses</a:t>
            </a:r>
            <a:r>
              <a:rPr lang="en-US" sz="2200" dirty="0">
                <a:solidFill>
                  <a:schemeClr val="tx1"/>
                </a:solidFill>
                <a:latin typeface="Cambria" panose="02040503050406030204" pitchFamily="18" charset="0"/>
                <a:cs typeface="Arial" panose="020B0604020202020204" pitchFamily="34" charset="0"/>
              </a:rPr>
              <a:t> area </a:t>
            </a:r>
            <a:r>
              <a:rPr lang="en-US" sz="2200" dirty="0" err="1">
                <a:solidFill>
                  <a:schemeClr val="tx1"/>
                </a:solidFill>
                <a:latin typeface="Cambria" panose="02040503050406030204" pitchFamily="18" charset="0"/>
                <a:cs typeface="Arial" panose="020B0604020202020204" pitchFamily="34" charset="0"/>
              </a:rPr>
              <a:t>penting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buffet, bar,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pintu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keluar</a:t>
            </a:r>
            <a:r>
              <a:rPr lang="en-US" sz="2200" dirty="0">
                <a:solidFill>
                  <a:schemeClr val="tx1"/>
                </a:solidFill>
                <a:latin typeface="Cambria" panose="02040503050406030204" pitchFamily="18" charset="0"/>
                <a:cs typeface="Arial" panose="020B0604020202020204" pitchFamily="34" charset="0"/>
              </a:rPr>
              <a:t>.</a:t>
            </a:r>
          </a:p>
        </p:txBody>
      </p:sp>
      <p:sp>
        <p:nvSpPr>
          <p:cNvPr id="2" name="Title 1">
            <a:extLst>
              <a:ext uri="{FF2B5EF4-FFF2-40B4-BE49-F238E27FC236}">
                <a16:creationId xmlns:a16="http://schemas.microsoft.com/office/drawing/2014/main" id="{2C46F4DF-7931-1FAA-A92C-D8B160BECB15}"/>
              </a:ext>
            </a:extLst>
          </p:cNvPr>
          <p:cNvSpPr txBox="1">
            <a:spLocks/>
          </p:cNvSpPr>
          <p:nvPr/>
        </p:nvSpPr>
        <p:spPr>
          <a:xfrm>
            <a:off x="457200" y="557808"/>
            <a:ext cx="8229600" cy="7829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 Penataan Ruangan</a:t>
            </a:r>
          </a:p>
        </p:txBody>
      </p:sp>
    </p:spTree>
    <p:extLst>
      <p:ext uri="{BB962C8B-B14F-4D97-AF65-F5344CB8AC3E}">
        <p14:creationId xmlns:p14="http://schemas.microsoft.com/office/powerpoint/2010/main" val="3337278945"/>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D60D-4EA1-5DF4-7B42-411CF82EA63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B72F5C-9977-4747-7A60-DDD3DA18216D}"/>
              </a:ext>
            </a:extLst>
          </p:cNvPr>
          <p:cNvSpPr txBox="1">
            <a:spLocks/>
          </p:cNvSpPr>
          <p:nvPr/>
        </p:nvSpPr>
        <p:spPr>
          <a:xfrm>
            <a:off x="457200" y="1340768"/>
            <a:ext cx="8363272" cy="4785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b="1" dirty="0" err="1">
                <a:solidFill>
                  <a:schemeClr val="tx1"/>
                </a:solidFill>
                <a:latin typeface="Cambria" panose="02040503050406030204" pitchFamily="18" charset="0"/>
                <a:cs typeface="Arial" panose="020B0604020202020204" pitchFamily="34" charset="0"/>
              </a:rPr>
              <a:t>Faktor</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Penting</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dalam</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Penataan</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Banquet :</a:t>
            </a:r>
          </a:p>
          <a:p>
            <a:pPr marL="457200" indent="-457200" algn="l">
              <a:buFont typeface="+mj-lt"/>
              <a:buAutoNum type="arabicPeriod" startAt="4"/>
            </a:pPr>
            <a:r>
              <a:rPr lang="en-US" sz="2200" b="1" dirty="0" err="1">
                <a:solidFill>
                  <a:schemeClr val="tx1"/>
                </a:solidFill>
                <a:latin typeface="Cambria" panose="02040503050406030204" pitchFamily="18" charset="0"/>
                <a:cs typeface="Arial" panose="020B0604020202020204" pitchFamily="34" charset="0"/>
              </a:rPr>
              <a:t>Pencahayaan</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tepat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dapat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menciptakan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suasana</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mendukung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jenis</a:t>
            </a:r>
            <a:r>
              <a:rPr lang="en-US" sz="2200" dirty="0">
                <a:solidFill>
                  <a:schemeClr val="tx1"/>
                </a:solidFill>
                <a:latin typeface="Cambria" panose="02040503050406030204" pitchFamily="18" charset="0"/>
                <a:cs typeface="Arial" panose="020B0604020202020204" pitchFamily="34" charset="0"/>
              </a:rPr>
              <a:t> acara,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suasana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romantis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pernikahan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terang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konferensi</a:t>
            </a:r>
            <a:r>
              <a:rPr lang="en-US" sz="22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2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200" b="1" dirty="0">
                <a:solidFill>
                  <a:schemeClr val="tx1"/>
                </a:solidFill>
                <a:latin typeface="Cambria" panose="02040503050406030204" pitchFamily="18" charset="0"/>
                <a:cs typeface="Arial" panose="020B0604020202020204" pitchFamily="34" charset="0"/>
              </a:rPr>
              <a:t>Audio dan Visual: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acara yang </a:t>
            </a:r>
            <a:r>
              <a:rPr lang="en-US" sz="2200" dirty="0" err="1">
                <a:solidFill>
                  <a:schemeClr val="tx1"/>
                </a:solidFill>
                <a:latin typeface="Cambria" panose="02040503050406030204" pitchFamily="18" charset="0"/>
                <a:cs typeface="Arial" panose="020B0604020202020204" pitchFamily="34" charset="0"/>
              </a:rPr>
              <a:t>membutuhkan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presentasi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hiburan</a:t>
            </a:r>
            <a:r>
              <a:rPr lang="en-US" sz="2200" dirty="0">
                <a:solidFill>
                  <a:schemeClr val="tx1"/>
                </a:solidFill>
                <a:latin typeface="Cambria" panose="02040503050406030204" pitchFamily="18" charset="0"/>
                <a:cs typeface="Arial" panose="020B0604020202020204" pitchFamily="34" charset="0"/>
              </a:rPr>
              <a:t>, sound system dan </a:t>
            </a:r>
            <a:r>
              <a:rPr lang="en-US" sz="2200" dirty="0" err="1">
                <a:solidFill>
                  <a:schemeClr val="tx1"/>
                </a:solidFill>
                <a:latin typeface="Cambria" panose="02040503050406030204" pitchFamily="18" charset="0"/>
                <a:cs typeface="Arial" panose="020B0604020202020204" pitchFamily="34" charset="0"/>
              </a:rPr>
              <a:t>alat</a:t>
            </a:r>
            <a:r>
              <a:rPr lang="en-US" sz="2200" dirty="0">
                <a:solidFill>
                  <a:schemeClr val="tx1"/>
                </a:solidFill>
                <a:latin typeface="Cambria" panose="02040503050406030204" pitchFamily="18" charset="0"/>
                <a:cs typeface="Arial" panose="020B0604020202020204" pitchFamily="34" charset="0"/>
              </a:rPr>
              <a:t> visual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proyektor</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harus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diatur</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baik</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diuji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sebelum</a:t>
            </a:r>
            <a:r>
              <a:rPr lang="en-US" sz="2200" dirty="0">
                <a:solidFill>
                  <a:schemeClr val="tx1"/>
                </a:solidFill>
                <a:latin typeface="Cambria" panose="02040503050406030204" pitchFamily="18" charset="0"/>
                <a:cs typeface="Arial" panose="020B0604020202020204" pitchFamily="34" charset="0"/>
              </a:rPr>
              <a:t> acara </a:t>
            </a:r>
            <a:r>
              <a:rPr lang="en-US" sz="2200" dirty="0" err="1">
                <a:solidFill>
                  <a:schemeClr val="tx1"/>
                </a:solidFill>
                <a:latin typeface="Cambria" panose="02040503050406030204" pitchFamily="18" charset="0"/>
                <a:cs typeface="Arial" panose="020B0604020202020204" pitchFamily="34" charset="0"/>
              </a:rPr>
              <a:t>berlangsung</a:t>
            </a:r>
            <a:r>
              <a:rPr lang="en-US" sz="22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2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200" b="1" dirty="0" err="1">
                <a:solidFill>
                  <a:schemeClr val="tx1"/>
                </a:solidFill>
                <a:latin typeface="Cambria" panose="02040503050406030204" pitchFamily="18" charset="0"/>
                <a:cs typeface="Arial" panose="020B0604020202020204" pitchFamily="34" charset="0"/>
              </a:rPr>
              <a:t>Sirkulasi</a:t>
            </a:r>
            <a:r>
              <a:rPr lang="en-US" sz="2200" b="1" dirty="0">
                <a:solidFill>
                  <a:schemeClr val="tx1"/>
                </a:solidFill>
                <a:latin typeface="Cambria" panose="02040503050406030204" pitchFamily="18" charset="0"/>
                <a:cs typeface="Arial" panose="020B0604020202020204" pitchFamily="34" charset="0"/>
              </a:rPr>
              <a:t> Udara: </a:t>
            </a:r>
            <a:r>
              <a:rPr lang="en-US" sz="2200" dirty="0" err="1">
                <a:solidFill>
                  <a:schemeClr val="tx1"/>
                </a:solidFill>
                <a:latin typeface="Cambria" panose="02040503050406030204" pitchFamily="18" charset="0"/>
                <a:cs typeface="Arial" panose="020B0604020202020204" pitchFamily="34" charset="0"/>
              </a:rPr>
              <a:t>Pendingin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sistem</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ventilasi</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baik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diperlukan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terutama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tertutup</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jumlah</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banyak</a:t>
            </a:r>
            <a:r>
              <a:rPr lang="en-US" sz="2200" dirty="0">
                <a:solidFill>
                  <a:schemeClr val="tx1"/>
                </a:solidFill>
                <a:latin typeface="Cambria" panose="02040503050406030204" pitchFamily="18" charset="0"/>
                <a:cs typeface="Arial" panose="020B0604020202020204" pitchFamily="34" charset="0"/>
              </a:rPr>
              <a:t>.</a:t>
            </a:r>
          </a:p>
        </p:txBody>
      </p:sp>
      <p:sp>
        <p:nvSpPr>
          <p:cNvPr id="2" name="Title 1">
            <a:extLst>
              <a:ext uri="{FF2B5EF4-FFF2-40B4-BE49-F238E27FC236}">
                <a16:creationId xmlns:a16="http://schemas.microsoft.com/office/drawing/2014/main" id="{63BAAA90-19C6-B4B6-0E17-600F507AFF3E}"/>
              </a:ext>
            </a:extLst>
          </p:cNvPr>
          <p:cNvSpPr txBox="1">
            <a:spLocks/>
          </p:cNvSpPr>
          <p:nvPr/>
        </p:nvSpPr>
        <p:spPr>
          <a:xfrm>
            <a:off x="457200" y="557808"/>
            <a:ext cx="8229600" cy="7829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 Penataan Ruangan</a:t>
            </a:r>
          </a:p>
        </p:txBody>
      </p:sp>
    </p:spTree>
    <p:extLst>
      <p:ext uri="{BB962C8B-B14F-4D97-AF65-F5344CB8AC3E}">
        <p14:creationId xmlns:p14="http://schemas.microsoft.com/office/powerpoint/2010/main" val="116791784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Thanks for attention</a:t>
            </a:r>
          </a:p>
          <a:p>
            <a:r>
              <a:rPr lang="en-US" sz="4000" b="1" dirty="0">
                <a:sym typeface="Wingdings" panose="05000000000000000000" pitchFamily="2" charset="2"/>
              </a:rPr>
              <a:t>See you next week</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Perhelatan</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4258816"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Banquet atau</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perhelatan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atau</a:t>
            </a:r>
            <a:r>
              <a:rPr lang="id-ID" sz="2600" b="1" dirty="0">
                <a:solidFill>
                  <a:schemeClr val="tx1"/>
                </a:solidFill>
                <a:latin typeface="Cambria" panose="02040503050406030204" pitchFamily="18" charset="0"/>
                <a:cs typeface="Arial" panose="020B0604020202020204" pitchFamily="34" charset="0"/>
              </a:rPr>
              <a:t> perjamuan </a:t>
            </a:r>
            <a:r>
              <a:rPr lang="id-ID" sz="2600" dirty="0">
                <a:solidFill>
                  <a:schemeClr val="tx1"/>
                </a:solidFill>
                <a:latin typeface="Cambria" panose="02040503050406030204" pitchFamily="18" charset="0"/>
                <a:cs typeface="Arial" panose="020B0604020202020204" pitchFamily="34" charset="0"/>
              </a:rPr>
              <a:t>adalah layanan khusus yang disediakan oleh hotel atau tempat acara untuk mengadakan pertemuan, perayaan, pesta, atau acara lainnya. Banquet melibatkan persiapan dan penyajian makanan serta minuman dalam skala besar dengan setup yang sudah diatur sebelumnya.</a:t>
            </a:r>
          </a:p>
        </p:txBody>
      </p:sp>
      <p:pic>
        <p:nvPicPr>
          <p:cNvPr id="6" name="Picture 5">
            <a:extLst>
              <a:ext uri="{FF2B5EF4-FFF2-40B4-BE49-F238E27FC236}">
                <a16:creationId xmlns:a16="http://schemas.microsoft.com/office/drawing/2014/main" id="{4A07A153-A8A2-6469-0B0A-5D945AB1216A}"/>
              </a:ext>
            </a:extLst>
          </p:cNvPr>
          <p:cNvPicPr>
            <a:picLocks noChangeAspect="1"/>
          </p:cNvPicPr>
          <p:nvPr/>
        </p:nvPicPr>
        <p:blipFill>
          <a:blip r:embed="rId3"/>
          <a:stretch>
            <a:fillRect/>
          </a:stretch>
        </p:blipFill>
        <p:spPr>
          <a:xfrm>
            <a:off x="4860034" y="2523469"/>
            <a:ext cx="4055739" cy="2679423"/>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AAC-61DD-CE05-0A64-F927951D2FB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BE1A28-C6A1-F4B9-2395-3E46F6D66AF0}"/>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DCF38DC9-C337-D239-46C7-02A4040E8F62}"/>
              </a:ext>
            </a:extLst>
          </p:cNvPr>
          <p:cNvSpPr txBox="1">
            <a:spLocks/>
          </p:cNvSpPr>
          <p:nvPr/>
        </p:nvSpPr>
        <p:spPr>
          <a:xfrm>
            <a:off x="457200" y="1600200"/>
            <a:ext cx="4258816"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1. Banquet Manager</a:t>
            </a: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Bertanggung jawab atas kelancaran banquet section dalam melayani function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Bertanggung jawab dalam mengawasi dan mengarahkan seluruh pramusaji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Mengikuti dan menghadiri food and beverage meeting yang diselenggarakan oleh food and beverage manager</a:t>
            </a:r>
          </a:p>
        </p:txBody>
      </p:sp>
      <p:sp>
        <p:nvSpPr>
          <p:cNvPr id="2" name="TextBox 1">
            <a:extLst>
              <a:ext uri="{FF2B5EF4-FFF2-40B4-BE49-F238E27FC236}">
                <a16:creationId xmlns:a16="http://schemas.microsoft.com/office/drawing/2014/main" id="{41985610-7C55-8E1B-796D-7AC0EA53CE38}"/>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6173B04C-23B8-F7A3-7839-65F8F453D286}"/>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A652A97D-17DB-55BC-2703-91ABEAB100FA}"/>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A8F8C947-A633-2B1C-7D1E-ADAAC777FB39}"/>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39B8F734-E100-5532-1B05-AB8C2B348A06}"/>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5696179-D75C-FE28-3A34-C5CAB480ECB7}"/>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AC37E0D-D0A3-04EB-1AC9-B2FF32A64EBD}"/>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73DB00C-277F-F650-435D-3D1A421F0115}"/>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7A2D5F7D-0757-368D-CD2F-318EA406AE08}"/>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08BF95-7DE7-03FB-6F91-7659D017813B}"/>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D2E07A32-6C0C-9D82-5700-E5C8095D5A70}"/>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621248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1201-3924-96EE-D536-38C9F31ABE9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72B07A-71BF-D11B-B007-9FBC830032A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116849EA-857E-F68F-D37C-1947EDDA9154}"/>
              </a:ext>
            </a:extLst>
          </p:cNvPr>
          <p:cNvSpPr txBox="1">
            <a:spLocks/>
          </p:cNvSpPr>
          <p:nvPr/>
        </p:nvSpPr>
        <p:spPr>
          <a:xfrm>
            <a:off x="457200" y="1600200"/>
            <a:ext cx="425881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a:t>
            </a:r>
            <a:r>
              <a:rPr lang="id-ID" sz="2600" b="1" dirty="0">
                <a:solidFill>
                  <a:schemeClr val="tx1"/>
                </a:solidFill>
                <a:latin typeface="Cambria" panose="02040503050406030204" pitchFamily="18" charset="0"/>
                <a:cs typeface="Arial" panose="020B0604020202020204" pitchFamily="34" charset="0"/>
              </a:rPr>
              <a:t>. Banquet </a:t>
            </a:r>
            <a:r>
              <a:rPr lang="en-US" sz="2600" b="1" dirty="0">
                <a:solidFill>
                  <a:schemeClr val="tx1"/>
                </a:solidFill>
                <a:latin typeface="Cambria" panose="02040503050406030204" pitchFamily="18" charset="0"/>
                <a:cs typeface="Arial" panose="020B0604020202020204" pitchFamily="34" charset="0"/>
              </a:rPr>
              <a:t>Head Waiter</a:t>
            </a:r>
            <a:endParaRPr lang="id-ID"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bertanggung-jawab atas sederet kegiatan banquet dan organisasinya sehingga semuanya siap untuk menangani aneka ragam upacara yang ada</a:t>
            </a:r>
          </a:p>
        </p:txBody>
      </p:sp>
      <p:sp>
        <p:nvSpPr>
          <p:cNvPr id="2" name="TextBox 1">
            <a:extLst>
              <a:ext uri="{FF2B5EF4-FFF2-40B4-BE49-F238E27FC236}">
                <a16:creationId xmlns:a16="http://schemas.microsoft.com/office/drawing/2014/main" id="{3CF33D75-F6C0-B7EF-0D09-1532636BEB99}"/>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587D7181-3CBA-EB29-D466-74835B492D1A}"/>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BBF95704-9712-BEF8-5E1B-6AE43FDA2D99}"/>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68A17808-B7B6-5317-7C56-E1732DEC2C6C}"/>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05EE619A-37AA-71B7-703E-BE5865438114}"/>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680961F-2FEE-99FF-F9BE-DC68F86323E7}"/>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1D7E255-1AC1-C378-1120-0FAA867F82F7}"/>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F2B6CFD-D679-FA68-495E-AD58372D5B2E}"/>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58AA915E-C45C-2193-AD28-70C77F21F4CA}"/>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8509FEB-84B3-4A2C-9296-C0E8BC27FB6B}"/>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2986ADB8-92C4-2B72-39AC-B84C07CFDEC4}"/>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104960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73D4-AD38-56D2-D19F-7ECFF846DFD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1A7A1DD-6233-C13E-EDAC-B29192DDBE9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52475ACC-0BAE-983B-1F19-948B74286E01}"/>
              </a:ext>
            </a:extLst>
          </p:cNvPr>
          <p:cNvSpPr txBox="1">
            <a:spLocks/>
          </p:cNvSpPr>
          <p:nvPr/>
        </p:nvSpPr>
        <p:spPr>
          <a:xfrm>
            <a:off x="457200" y="1600200"/>
            <a:ext cx="4258816"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4</a:t>
            </a:r>
            <a:r>
              <a:rPr lang="id-ID" sz="2600" b="1" dirty="0">
                <a:solidFill>
                  <a:schemeClr val="tx1"/>
                </a:solidFill>
                <a:latin typeface="Cambria" panose="02040503050406030204" pitchFamily="18" charset="0"/>
                <a:cs typeface="Arial" panose="020B0604020202020204" pitchFamily="34" charset="0"/>
              </a:rPr>
              <a:t>. </a:t>
            </a:r>
            <a:r>
              <a:rPr lang="en-US" sz="2600" b="1" dirty="0">
                <a:solidFill>
                  <a:schemeClr val="tx1"/>
                </a:solidFill>
                <a:latin typeface="Cambria" panose="02040503050406030204" pitchFamily="18" charset="0"/>
                <a:cs typeface="Arial" panose="020B0604020202020204" pitchFamily="34" charset="0"/>
              </a:rPr>
              <a:t>Captain</a:t>
            </a:r>
            <a:endParaRPr lang="id-ID"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mengawasi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jalannya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operasional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Mewakili</a:t>
            </a:r>
            <a:r>
              <a:rPr lang="en-US" sz="2600" dirty="0">
                <a:solidFill>
                  <a:schemeClr val="tx1"/>
                </a:solidFill>
                <a:latin typeface="Cambria" panose="02040503050406030204" pitchFamily="18" charset="0"/>
                <a:cs typeface="Arial" panose="020B0604020202020204" pitchFamily="34" charset="0"/>
              </a:rPr>
              <a:t> head waiter </a:t>
            </a:r>
            <a:r>
              <a:rPr lang="en-US" sz="2600" dirty="0" err="1">
                <a:solidFill>
                  <a:schemeClr val="tx1"/>
                </a:solidFill>
                <a:latin typeface="Cambria" panose="02040503050406030204" pitchFamily="18" charset="0"/>
                <a:cs typeface="Arial" panose="020B0604020202020204" pitchFamily="34" charset="0"/>
              </a:rPr>
              <a:t>apabila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berhalangan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hadir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waiter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melayani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tamu</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Memelihara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hubungan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pramusaji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kelancaran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operasinya</a:t>
            </a:r>
            <a:endParaRPr lang="id-ID" sz="2600" dirty="0">
              <a:solidFill>
                <a:schemeClr val="tx1"/>
              </a:solidFill>
              <a:latin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76C2758D-EA53-D7C2-642C-90C93F3D6A84}"/>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DB51C626-CD3F-1B80-1114-DDD1157D2783}"/>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60B2AA6C-DCD4-8C84-2D35-E9EECA66A9CF}"/>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B8CB2EF9-9AED-D074-3987-F76301CF36AD}"/>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F0FA05DF-22B3-6EE2-C6F8-28062ADC6E24}"/>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F88FC7A-CE60-EE4C-EFF9-2820AFEC2906}"/>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0440B2E-1BBC-9765-B0C5-2EC7BBDDEF76}"/>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7858BCC-C82C-1E19-E47F-2400D0B0FBD2}"/>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EF20B164-1264-30FE-5BAE-622077241039}"/>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F385204-E792-228A-EB65-CA0E7C911FF4}"/>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A9140A41-BC5B-E0CA-2357-606DAB51F68B}"/>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622761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EB96-EF1E-6476-B58D-470469EB493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EB72314-F120-708B-215E-0B477C1D656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54569BAB-706D-26E4-DE36-5CDB873F9B11}"/>
              </a:ext>
            </a:extLst>
          </p:cNvPr>
          <p:cNvSpPr txBox="1">
            <a:spLocks/>
          </p:cNvSpPr>
          <p:nvPr/>
        </p:nvSpPr>
        <p:spPr>
          <a:xfrm>
            <a:off x="457200" y="1600200"/>
            <a:ext cx="4258816" cy="452596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5. </a:t>
            </a:r>
            <a:r>
              <a:rPr lang="id-ID" sz="2600" b="1" dirty="0">
                <a:solidFill>
                  <a:schemeClr val="tx1"/>
                </a:solidFill>
                <a:latin typeface="Cambria" panose="02040503050406030204" pitchFamily="18" charset="0"/>
                <a:cs typeface="Arial" panose="020B0604020202020204" pitchFamily="34" charset="0"/>
              </a:rPr>
              <a:t>Waiter</a:t>
            </a: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Mengikuti briefing harian yang diselenggarakan oleh head waiter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Melakukan table set-up</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Melakukan persiapan untuk setiap acara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Memberikan untuk setiap acara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Membersihkan peralatan yang kotor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Memelihara peralatan banquet</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Mengantar linen yang kotor ke laundry dan mengambil linen yang bersih ke housekeeping</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Menghadiri program training</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Melaporkan kepada head waiter setiap ada kejadian</a:t>
            </a:r>
          </a:p>
        </p:txBody>
      </p:sp>
      <p:sp>
        <p:nvSpPr>
          <p:cNvPr id="2" name="TextBox 1">
            <a:extLst>
              <a:ext uri="{FF2B5EF4-FFF2-40B4-BE49-F238E27FC236}">
                <a16:creationId xmlns:a16="http://schemas.microsoft.com/office/drawing/2014/main" id="{0C36956B-C5E3-CD76-D4E4-78F82285B801}"/>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A0E17094-0DAE-3247-1921-22E5B8491080}"/>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FE761F40-E6B3-B615-6F29-6E4B0982E9D9}"/>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21F18F8D-2AE5-39D9-E8D0-0DFBD76DF749}"/>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3951C242-589E-C4CD-D853-43ECEED58373}"/>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9A9FC79-21BA-67F7-5956-807440CD327A}"/>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046AB67-D67B-5529-50EB-DD28C833AA4C}"/>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6342FE2-4B9C-D3F0-D004-2BFB6CDC2A34}"/>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9C405330-7179-62EA-4888-20CCAC58ACAC}"/>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CED5A1-78B7-2E8F-2890-0B96461C4069}"/>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E2F6D202-50C3-7771-6507-19A681B1C366}"/>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270495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0AD0-C981-EADB-E7C1-F875D989588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D222DA-02A2-BB7B-93DD-D6470CAD4D2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C4F2E2E1-B484-C34D-677A-7087F7CBA992}"/>
              </a:ext>
            </a:extLst>
          </p:cNvPr>
          <p:cNvSpPr txBox="1">
            <a:spLocks/>
          </p:cNvSpPr>
          <p:nvPr/>
        </p:nvSpPr>
        <p:spPr>
          <a:xfrm>
            <a:off x="457200" y="1600200"/>
            <a:ext cx="425881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6. Busboy</a:t>
            </a:r>
          </a:p>
          <a:p>
            <a:pPr algn="l"/>
            <a:r>
              <a:rPr lang="id-ID" sz="2600" dirty="0">
                <a:solidFill>
                  <a:schemeClr val="tx1"/>
                </a:solidFill>
                <a:latin typeface="Cambria" panose="02040503050406030204" pitchFamily="18" charset="0"/>
                <a:cs typeface="Arial" panose="020B0604020202020204" pitchFamily="34" charset="0"/>
              </a:rPr>
              <a:t>Bertugas mebantu waiter terutama pada waktu persiapan, mengangkat piring kotor dan mengambil makanan dari dapur.</a:t>
            </a:r>
          </a:p>
          <a:p>
            <a:pPr algn="l"/>
            <a:endParaRPr lang="id-ID" sz="2600" dirty="0">
              <a:solidFill>
                <a:schemeClr val="tx1"/>
              </a:solidFill>
              <a:latin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50CB292-65E2-2E1B-313E-BE9E10531A7E}"/>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6CFA647C-35A2-B84C-BC43-03696F9C9388}"/>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56DB3FD9-FC25-C9CF-D576-3AE982C0DF18}"/>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D377FB73-3EFF-5B18-C1FD-38563FC35732}"/>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D72AE6B8-E5EE-697F-EFE2-072961C60A58}"/>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7EFA72A-FDB4-E0E1-AF71-370E69A76178}"/>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E250FB3-DABF-A087-37D1-74360BFB0750}"/>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37E8EC3-CB5B-507E-53AD-9417F43908C7}"/>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6A6C0AAD-FF8F-CC64-D86A-64E5E2F63CA5}"/>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ADBEEDD-BC5C-7469-512E-52ECAEE9AFDD}"/>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B41F3514-12A4-739A-24DB-AD73CD08B554}"/>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96589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A5611-09AC-832F-231F-C2181B8CA9E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7E4C4F8-94BB-AE16-F855-3A236F64BE6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Hubungan Kerjasama </a:t>
            </a:r>
            <a:r>
              <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 </a:t>
            </a: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dengan Bagian Lain</a:t>
            </a:r>
          </a:p>
        </p:txBody>
      </p:sp>
      <p:sp>
        <p:nvSpPr>
          <p:cNvPr id="4" name="Content Placeholder 2">
            <a:extLst>
              <a:ext uri="{FF2B5EF4-FFF2-40B4-BE49-F238E27FC236}">
                <a16:creationId xmlns:a16="http://schemas.microsoft.com/office/drawing/2014/main" id="{B395FC7B-1235-CF62-EEF2-2B92DF63DCC3}"/>
              </a:ext>
            </a:extLst>
          </p:cNvPr>
          <p:cNvSpPr txBox="1">
            <a:spLocks/>
          </p:cNvSpPr>
          <p:nvPr/>
        </p:nvSpPr>
        <p:spPr>
          <a:xfrm>
            <a:off x="457200" y="1988840"/>
            <a:ext cx="8363272" cy="41373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Food and Beverage (F&amp;B): </a:t>
            </a:r>
            <a:r>
              <a:rPr lang="en-US" sz="2600" dirty="0">
                <a:solidFill>
                  <a:schemeClr val="tx1"/>
                </a:solidFill>
                <a:latin typeface="Cambria" panose="02040503050406030204" pitchFamily="18" charset="0"/>
                <a:cs typeface="Arial" panose="020B0604020202020204" pitchFamily="34" charset="0"/>
              </a:rPr>
              <a:t>Banquet sangat </a:t>
            </a:r>
            <a:r>
              <a:rPr lang="en-US" sz="2600" dirty="0" err="1">
                <a:solidFill>
                  <a:schemeClr val="tx1"/>
                </a:solidFill>
                <a:latin typeface="Cambria" panose="02040503050406030204" pitchFamily="18" charset="0"/>
                <a:cs typeface="Arial" panose="020B0604020202020204" pitchFamily="34" charset="0"/>
              </a:rPr>
              <a:t>bergantung</a:t>
            </a:r>
            <a:r>
              <a:rPr lang="en-US" sz="2600" dirty="0">
                <a:solidFill>
                  <a:schemeClr val="tx1"/>
                </a:solidFill>
                <a:latin typeface="Cambria" panose="02040503050406030204" pitchFamily="18" charset="0"/>
                <a:cs typeface="Arial" panose="020B0604020202020204" pitchFamily="34" charset="0"/>
              </a:rPr>
              <a:t> pada </a:t>
            </a:r>
            <a:r>
              <a:rPr lang="en-US" sz="2600" dirty="0" err="1">
                <a:solidFill>
                  <a:schemeClr val="tx1"/>
                </a:solidFill>
                <a:latin typeface="Cambria" panose="02040503050406030204" pitchFamily="18" charset="0"/>
                <a:cs typeface="Arial" panose="020B0604020202020204" pitchFamily="34" charset="0"/>
              </a:rPr>
              <a:t>tim</a:t>
            </a:r>
            <a:r>
              <a:rPr lang="en-US" sz="2600" dirty="0">
                <a:solidFill>
                  <a:schemeClr val="tx1"/>
                </a:solidFill>
                <a:latin typeface="Cambria" panose="02040503050406030204" pitchFamily="18" charset="0"/>
                <a:cs typeface="Arial" panose="020B0604020202020204" pitchFamily="34" charset="0"/>
              </a:rPr>
              <a:t> F&amp;B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penyediaan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makanan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Kolaborasi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menyiapkan</a:t>
            </a:r>
            <a:r>
              <a:rPr lang="en-US" sz="2600" dirty="0">
                <a:solidFill>
                  <a:schemeClr val="tx1"/>
                </a:solidFill>
                <a:latin typeface="Cambria" panose="02040503050406030204" pitchFamily="18" charset="0"/>
                <a:cs typeface="Arial" panose="020B0604020202020204" pitchFamily="34" charset="0"/>
              </a:rPr>
              <a:t> menu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permintaan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klien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makanan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disajikan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waktu</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Housekeeping:</a:t>
            </a:r>
            <a:r>
              <a:rPr lang="en-US" sz="2600" dirty="0">
                <a:solidFill>
                  <a:schemeClr val="tx1"/>
                </a:solidFill>
                <a:latin typeface="Cambria" panose="02040503050406030204" pitchFamily="18" charset="0"/>
                <a:cs typeface="Arial" panose="020B0604020202020204" pitchFamily="34" charset="0"/>
              </a:rPr>
              <a:t> Tim housekeeping </a:t>
            </a:r>
            <a:r>
              <a:rPr lang="en-US" sz="2600" dirty="0" err="1">
                <a:solidFill>
                  <a:schemeClr val="tx1"/>
                </a:solidFill>
                <a:latin typeface="Cambria" panose="02040503050406030204" pitchFamily="18" charset="0"/>
                <a:cs typeface="Arial" panose="020B0604020202020204" pitchFamily="34" charset="0"/>
              </a:rPr>
              <a:t>bertanggung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jawab</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kebersihan</a:t>
            </a:r>
            <a:r>
              <a:rPr lang="en-US" sz="2600" dirty="0">
                <a:solidFill>
                  <a:schemeClr val="tx1"/>
                </a:solidFill>
                <a:latin typeface="Cambria" panose="02040503050406030204" pitchFamily="18" charset="0"/>
                <a:cs typeface="Arial" panose="020B0604020202020204" pitchFamily="34" charset="0"/>
              </a:rPr>
              <a:t> area banquet,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sebelum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setelah</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berlangsung</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563572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1500-9CE4-ECA8-B673-7987F3A4A9E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0932A1-B427-2473-1009-D32616B73351}"/>
              </a:ext>
            </a:extLst>
          </p:cNvPr>
          <p:cNvSpPr txBox="1">
            <a:spLocks/>
          </p:cNvSpPr>
          <p:nvPr/>
        </p:nvSpPr>
        <p:spPr>
          <a:xfrm>
            <a:off x="457200" y="692696"/>
            <a:ext cx="8363272"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 Sales and Marketing: </a:t>
            </a:r>
            <a:r>
              <a:rPr lang="en-US" sz="2600" dirty="0">
                <a:solidFill>
                  <a:schemeClr val="tx1"/>
                </a:solidFill>
                <a:latin typeface="Cambria" panose="02040503050406030204" pitchFamily="18" charset="0"/>
                <a:cs typeface="Arial" panose="020B0604020202020204" pitchFamily="34" charset="0"/>
              </a:rPr>
              <a:t>Bagian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mempromosikan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layanan</a:t>
            </a:r>
            <a:r>
              <a:rPr lang="en-US" sz="2600" dirty="0">
                <a:solidFill>
                  <a:schemeClr val="tx1"/>
                </a:solidFill>
                <a:latin typeface="Cambria" panose="02040503050406030204" pitchFamily="18" charset="0"/>
                <a:cs typeface="Arial" panose="020B0604020202020204" pitchFamily="34" charset="0"/>
              </a:rPr>
              <a:t> banquet dan </a:t>
            </a:r>
            <a:r>
              <a:rPr lang="en-US" sz="2600" dirty="0" err="1">
                <a:solidFill>
                  <a:schemeClr val="tx1"/>
                </a:solidFill>
                <a:latin typeface="Cambria" panose="02040503050406030204" pitchFamily="18" charset="0"/>
                <a:cs typeface="Arial" panose="020B0604020202020204" pitchFamily="34" charset="0"/>
              </a:rPr>
              <a:t>mengoordinasikan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pemesanan</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berperan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berkomunikasi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klien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kebutuhan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preferensi</a:t>
            </a:r>
            <a:r>
              <a:rPr lang="en-US" sz="2600" dirty="0">
                <a:solidFill>
                  <a:schemeClr val="tx1"/>
                </a:solidFill>
                <a:latin typeface="Cambria" panose="02040503050406030204" pitchFamily="18" charset="0"/>
                <a:cs typeface="Arial" panose="020B0604020202020204" pitchFamily="34" charset="0"/>
              </a:rPr>
              <a:t> acara.</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4. Front Office: </a:t>
            </a:r>
            <a:r>
              <a:rPr lang="en-US" sz="2600" dirty="0">
                <a:solidFill>
                  <a:schemeClr val="tx1"/>
                </a:solidFill>
                <a:latin typeface="Cambria" panose="02040503050406030204" pitchFamily="18" charset="0"/>
                <a:cs typeface="Arial" panose="020B0604020202020204" pitchFamily="34" charset="0"/>
              </a:rPr>
              <a:t>Front office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informasi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terkait</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tersampaikan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benar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tamu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pelanggan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datang</a:t>
            </a:r>
            <a:r>
              <a:rPr lang="en-US" sz="2600" dirty="0">
                <a:solidFill>
                  <a:schemeClr val="tx1"/>
                </a:solidFill>
                <a:latin typeface="Cambria" panose="02040503050406030204" pitchFamily="18" charset="0"/>
                <a:cs typeface="Arial" panose="020B0604020202020204" pitchFamily="34" charset="0"/>
              </a:rPr>
              <a:t>.</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5. </a:t>
            </a:r>
            <a:r>
              <a:rPr lang="id-ID" sz="2600" b="1" dirty="0">
                <a:solidFill>
                  <a:schemeClr val="tx1"/>
                </a:solidFill>
                <a:latin typeface="Cambria" panose="02040503050406030204" pitchFamily="18" charset="0"/>
                <a:cs typeface="Arial" panose="020B0604020202020204" pitchFamily="34" charset="0"/>
              </a:rPr>
              <a:t>Engineering/Maintenance</a:t>
            </a:r>
            <a:r>
              <a:rPr lang="id-ID" sz="2600" dirty="0">
                <a:solidFill>
                  <a:schemeClr val="tx1"/>
                </a:solidFill>
                <a:latin typeface="Cambria" panose="02040503050406030204" pitchFamily="18" charset="0"/>
                <a:cs typeface="Arial" panose="020B0604020202020204" pitchFamily="34" charset="0"/>
              </a:rPr>
              <a:t>: Bagian ini bertanggung jawab dalam memastikan kondisi fasilitas dan peralatan banquet, seperti pencahayaan, pendingin ruangan, dan sound system, bekerja dengan baik.</a:t>
            </a:r>
          </a:p>
        </p:txBody>
      </p:sp>
    </p:spTree>
    <p:extLst>
      <p:ext uri="{BB962C8B-B14F-4D97-AF65-F5344CB8AC3E}">
        <p14:creationId xmlns:p14="http://schemas.microsoft.com/office/powerpoint/2010/main" val="3891797408"/>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12933</TotalTime>
  <Words>851</Words>
  <Application>Microsoft Office PowerPoint</Application>
  <PresentationFormat>On-screen Show (4:3)</PresentationFormat>
  <Paragraphs>112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Nia Lefani</cp:lastModifiedBy>
  <cp:revision>539</cp:revision>
  <cp:lastPrinted>2017-08-29T02:54:51Z</cp:lastPrinted>
  <dcterms:created xsi:type="dcterms:W3CDTF">2010-04-18T12:06:30Z</dcterms:created>
  <dcterms:modified xsi:type="dcterms:W3CDTF">2025-10-06T02:46:22Z</dcterms:modified>
</cp:coreProperties>
</file>