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309" r:id="rId3"/>
    <p:sldId id="316" r:id="rId4"/>
    <p:sldId id="310" r:id="rId5"/>
    <p:sldId id="317" r:id="rId6"/>
    <p:sldId id="314" r:id="rId7"/>
    <p:sldId id="315" r:id="rId8"/>
    <p:sldId id="313" r:id="rId9"/>
    <p:sldId id="318" r:id="rId10"/>
    <p:sldId id="300"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 xmlns:p15="http://schemas.microsoft.com/office/powerpoint/2012/main" userId="Ray" providerId="None"/>
      </p:ext>
    </p:extLst>
  </p:cmAuthor>
  <p:cmAuthor id="2" name="user" initials="u" lastIdx="2" clrIdx="1">
    <p:extLst>
      <p:ext uri="{19B8F6BF-5375-455C-9EA6-DF929625EA0E}">
        <p15:presenceInfo xmlns="" xmlns:p15="http://schemas.microsoft.com/office/powerpoint/2012/main" userId="user" providerId="None"/>
      </p:ext>
    </p:extLst>
  </p:cmAuthor>
  <p:cmAuthor id="3" name="A C E R" initials="ACER"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172" autoAdjust="0"/>
    <p:restoredTop sz="94580" autoAdjust="0"/>
  </p:normalViewPr>
  <p:slideViewPr>
    <p:cSldViewPr>
      <p:cViewPr varScale="1">
        <p:scale>
          <a:sx n="68" d="100"/>
          <a:sy n="68" d="100"/>
        </p:scale>
        <p:origin x="-14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a:extLst>
              <a:ext uri="{FF2B5EF4-FFF2-40B4-BE49-F238E27FC236}">
                <a16:creationId xmlns=""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video" Target="file:///C:\Users\A%20C%20E%20R\Videos\Pesona%20Indonesia.mp4"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A%20C%20E%20R\Videos\Wonderful%20Indonesia_%20The%20Journey%20to%20a%20Wonderful%20World.mp4"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Giving Instructions</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a:t>
            </a:r>
            <a:r>
              <a:rPr lang="id-ID"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E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 xmlns:a14="http://schemas.microsoft.com/office/drawing/2010/main" val="0"/>
              </a:ext>
            </a:extLst>
          </a:blip>
          <a:srcRect l="4669" t="15303" r="72530" b="16026"/>
          <a:stretch>
            <a:fillRect/>
          </a:stretch>
        </p:blipFill>
        <p:spPr bwMode="auto">
          <a:xfrm>
            <a:off x="7867650" y="0"/>
            <a:ext cx="1276350" cy="1280160"/>
          </a:xfrm>
          <a:prstGeom prst="rect">
            <a:avLst/>
          </a:prstGeom>
          <a:noFill/>
          <a:ln>
            <a:noFill/>
          </a:ln>
        </p:spPr>
      </p:pic>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7620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ym typeface="Wingdings" panose="05000000000000000000" pitchFamily="2" charset="2"/>
              </a:rPr>
              <a:t> </a:t>
            </a:r>
            <a:r>
              <a:rPr lang="en-US" sz="4000" b="1" dirty="0"/>
              <a:t>END</a:t>
            </a:r>
            <a:r>
              <a:rPr lang="id-ID" sz="4000" b="1" dirty="0"/>
              <a:t> </a:t>
            </a:r>
            <a:r>
              <a:rPr lang="id-ID" sz="4000" b="1" dirty="0">
                <a:sym typeface="Wingdings" panose="05000000000000000000" pitchFamily="2" charset="2"/>
              </a:rPr>
              <a:t></a:t>
            </a:r>
            <a:endParaRPr lang="en-US" sz="4000" b="1" dirty="0"/>
          </a:p>
        </p:txBody>
      </p:sp>
    </p:spTree>
    <p:extLst>
      <p:ext uri="{BB962C8B-B14F-4D97-AF65-F5344CB8AC3E}">
        <p14:creationId xmlns="" xmlns:p14="http://schemas.microsoft.com/office/powerpoint/2010/main" val="383296963"/>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228600"/>
            <a:ext cx="9144000" cy="1600200"/>
          </a:xfrm>
        </p:spPr>
        <p:txBody>
          <a:bodyPr>
            <a:noAutofit/>
          </a:bodyPr>
          <a:lstStyle/>
          <a:p>
            <a:pPr algn="just"/>
            <a:r>
              <a:rPr lang="en-US" sz="3200" b="1" dirty="0" smtClean="0">
                <a:solidFill>
                  <a:schemeClr val="tx1"/>
                </a:solidFill>
              </a:rPr>
              <a:t>T</a:t>
            </a:r>
            <a:r>
              <a:rPr lang="en-US" sz="3200" b="1" dirty="0" smtClean="0">
                <a:solidFill>
                  <a:schemeClr val="tx1"/>
                </a:solidFill>
              </a:rPr>
              <a:t>ourism</a:t>
            </a:r>
            <a:r>
              <a:rPr lang="en-US" sz="3200" dirty="0" smtClean="0">
                <a:solidFill>
                  <a:schemeClr val="tx1"/>
                </a:solidFill>
              </a:rPr>
              <a:t> </a:t>
            </a:r>
            <a:r>
              <a:rPr lang="en-US" sz="3200" dirty="0" smtClean="0">
                <a:solidFill>
                  <a:schemeClr val="tx1"/>
                </a:solidFill>
              </a:rPr>
              <a:t>is travel</a:t>
            </a:r>
            <a:r>
              <a:rPr lang="en-US" sz="3200" dirty="0" smtClean="0">
                <a:solidFill>
                  <a:schemeClr val="tx1"/>
                </a:solidFill>
              </a:rPr>
              <a:t>  for pleasure, and the commercial activity of providing and supporting such </a:t>
            </a:r>
            <a:r>
              <a:rPr lang="en-US" sz="3200" dirty="0" smtClean="0">
                <a:solidFill>
                  <a:schemeClr val="tx1"/>
                </a:solidFill>
              </a:rPr>
              <a:t>travel.</a:t>
            </a:r>
            <a:r>
              <a:rPr lang="en-US" sz="3200" baseline="30000" dirty="0" smtClean="0">
                <a:solidFill>
                  <a:schemeClr val="tx1"/>
                </a:solidFill>
              </a:rPr>
              <a:t> </a:t>
            </a:r>
            <a:r>
              <a:rPr lang="en-US" sz="3200" dirty="0" smtClean="0">
                <a:solidFill>
                  <a:schemeClr val="tx1"/>
                </a:solidFill>
              </a:rPr>
              <a:t>UN Tourism</a:t>
            </a:r>
            <a:r>
              <a:rPr lang="en-US" sz="3200" dirty="0" smtClean="0">
                <a:solidFill>
                  <a:schemeClr val="tx1"/>
                </a:solidFill>
              </a:rPr>
              <a:t> defines tourism more generally, in terms which go "beyond the common perception of tourism as being limited to holiday activity only", as people "travelling to and staying in places outside their usual environment for not more than one consecutive year for leisure and not less than 24 hours, business and other purposes</a:t>
            </a:r>
            <a:r>
              <a:rPr lang="en-US" sz="3200" dirty="0" smtClean="0">
                <a:solidFill>
                  <a:schemeClr val="tx1"/>
                </a:solidFill>
              </a:rPr>
              <a:t>".</a:t>
            </a:r>
            <a:r>
              <a:rPr lang="en-US" sz="3200" dirty="0" smtClean="0">
                <a:solidFill>
                  <a:schemeClr val="tx1"/>
                </a:solidFill>
              </a:rPr>
              <a:t> Tourism can be domestic (within the </a:t>
            </a:r>
            <a:r>
              <a:rPr lang="en-US" sz="3200" dirty="0" err="1" smtClean="0">
                <a:solidFill>
                  <a:schemeClr val="tx1"/>
                </a:solidFill>
              </a:rPr>
              <a:t>traveller's</a:t>
            </a:r>
            <a:r>
              <a:rPr lang="en-US" sz="3200" dirty="0" smtClean="0">
                <a:solidFill>
                  <a:schemeClr val="tx1"/>
                </a:solidFill>
              </a:rPr>
              <a:t> own country) or </a:t>
            </a:r>
            <a:r>
              <a:rPr lang="en-US" sz="3200" dirty="0" smtClean="0">
                <a:solidFill>
                  <a:schemeClr val="tx1"/>
                </a:solidFill>
              </a:rPr>
              <a:t>international</a:t>
            </a:r>
            <a:r>
              <a:rPr lang="en-US" sz="3200" dirty="0" smtClean="0">
                <a:solidFill>
                  <a:schemeClr val="tx1"/>
                </a:solidFill>
              </a:rPr>
              <a:t>,</a:t>
            </a:r>
            <a:r>
              <a:rPr lang="en-US" sz="3200" dirty="0" smtClean="0">
                <a:solidFill>
                  <a:schemeClr val="tx1"/>
                </a:solidFill>
              </a:rPr>
              <a:t> </a:t>
            </a:r>
            <a:r>
              <a:rPr lang="en-US" sz="3200" dirty="0" smtClean="0">
                <a:solidFill>
                  <a:schemeClr val="tx1"/>
                </a:solidFill>
              </a:rPr>
              <a:t>and international tourism has both incoming and outgoing implications on a </a:t>
            </a:r>
            <a:r>
              <a:rPr lang="en-US" sz="3200" dirty="0" smtClean="0">
                <a:solidFill>
                  <a:schemeClr val="tx1"/>
                </a:solidFill>
              </a:rPr>
              <a:t>country's balance of payments.</a:t>
            </a:r>
            <a:r>
              <a:rPr lang="en-US" sz="3200" dirty="0" smtClean="0">
                <a:solidFill>
                  <a:schemeClr val="tx1"/>
                </a:solidFill>
              </a:rPr>
              <a:t> </a:t>
            </a:r>
            <a:endParaRPr lang="en-US" sz="3200" dirty="0">
              <a:solidFill>
                <a:srgbClr val="000000"/>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hatsApp Image 2024-05-22 at 8.17.07 AM.jpeg"/>
          <p:cNvPicPr>
            <a:picLocks noChangeAspect="1"/>
          </p:cNvPicPr>
          <p:nvPr/>
        </p:nvPicPr>
        <p:blipFill>
          <a:blip r:embed="rId2"/>
          <a:srcRect t="9523" b="9527"/>
          <a:stretch>
            <a:fillRect/>
          </a:stretch>
        </p:blipFill>
        <p:spPr>
          <a:xfrm>
            <a:off x="2667000" y="0"/>
            <a:ext cx="3962400" cy="6395697"/>
          </a:xfrm>
          <a:prstGeom prst="rect">
            <a:avLst/>
          </a:prstGeom>
          <a:ln>
            <a:noFill/>
          </a:ln>
          <a:effectLst>
            <a:softEdge rad="112500"/>
          </a:effectLst>
        </p:spPr>
      </p:pic>
    </p:spTree>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381000"/>
            <a:ext cx="8229600" cy="1066800"/>
          </a:xfrm>
        </p:spPr>
        <p:txBody>
          <a:bodyPr>
            <a:noAutofit/>
          </a:bodyPr>
          <a:lstStyle/>
          <a:p>
            <a:pPr algn="l" fontAlgn="base"/>
            <a:r>
              <a:rPr lang="en-US" dirty="0" smtClean="0">
                <a:solidFill>
                  <a:schemeClr val="tx1"/>
                </a:solidFill>
                <a:latin typeface="Cambria" pitchFamily="18" charset="0"/>
                <a:ea typeface="Cambria" pitchFamily="18" charset="0"/>
              </a:rPr>
              <a:t>Short Video Tourism in Indonesia</a:t>
            </a:r>
            <a:endParaRPr lang="en-US" dirty="0" smtClean="0">
              <a:solidFill>
                <a:schemeClr val="tx1"/>
              </a:solidFill>
              <a:latin typeface="Cambria" pitchFamily="18" charset="0"/>
              <a:ea typeface="Cambria" pitchFamily="18" charset="0"/>
            </a:endParaRPr>
          </a:p>
        </p:txBody>
      </p:sp>
      <p:pic>
        <p:nvPicPr>
          <p:cNvPr id="3" name="Pesona Indonesia.mp4">
            <a:hlinkClick r:id="" action="ppaction://media"/>
          </p:cNvPr>
          <p:cNvPicPr>
            <a:picLocks noRot="1" noChangeAspect="1"/>
          </p:cNvPicPr>
          <p:nvPr>
            <a:videoFile r:link="rId1"/>
          </p:nvPr>
        </p:nvPicPr>
        <p:blipFill>
          <a:blip r:embed="rId3"/>
          <a:stretch>
            <a:fillRect/>
          </a:stretch>
        </p:blipFill>
        <p:spPr>
          <a:xfrm>
            <a:off x="304800" y="1143000"/>
            <a:ext cx="8458200" cy="5029200"/>
          </a:xfrm>
          <a:prstGeom prst="rect">
            <a:avLst/>
          </a:prstGeom>
        </p:spPr>
      </p:pic>
    </p:spTree>
  </p:cSld>
  <p:clrMapOvr>
    <a:masterClrMapping/>
  </p:clrMapOvr>
  <p:transition spd="slow">
    <p:fade thruBlk="1"/>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
                                        </p:tgtEl>
                                      </p:cBhvr>
                                    </p:cmd>
                                  </p:childTnLst>
                                </p:cTn>
                              </p:par>
                            </p:childTnLst>
                          </p:cTn>
                        </p:par>
                      </p:childTnLst>
                    </p:cTn>
                  </p:par>
                </p:childTnLst>
              </p:cTn>
              <p:nextCondLst>
                <p:cond evt="onClick" delay="0">
                  <p:tgtEl>
                    <p:spTgt spid="3"/>
                  </p:tgtEl>
                </p:cond>
              </p:nextCondLst>
            </p:seq>
            <p:video>
              <p:cMediaNode>
                <p:cTn id="7" fill="hold" display="0">
                  <p:stCondLst>
                    <p:cond delay="indefinite"/>
                  </p:stCondLst>
                  <p:endCondLst>
                    <p:cond evt="onNext" delay="0">
                      <p:tgtEl>
                        <p:sldTgt/>
                      </p:tgtEl>
                    </p:cond>
                    <p:cond evt="onPrev" delay="0">
                      <p:tgtEl>
                        <p:sldTgt/>
                      </p:tgtEl>
                    </p:cond>
                  </p:endCondLst>
                </p:cTn>
                <p:tgtEl>
                  <p:spTgt spid="3"/>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dirty="0"/>
          </a:p>
        </p:txBody>
      </p:sp>
      <p:pic>
        <p:nvPicPr>
          <p:cNvPr id="3" name="Wonderful Indonesia_ The Journey to a Wonderful World.mp4">
            <a:hlinkClick r:id="" action="ppaction://media"/>
          </p:cNvPr>
          <p:cNvPicPr>
            <a:picLocks noRot="1" noChangeAspect="1"/>
          </p:cNvPicPr>
          <p:nvPr>
            <a:videoFile r:link="rId1"/>
          </p:nvPr>
        </p:nvPicPr>
        <p:blipFill>
          <a:blip r:embed="rId3"/>
          <a:stretch>
            <a:fillRect/>
          </a:stretch>
        </p:blipFill>
        <p:spPr>
          <a:xfrm>
            <a:off x="152400" y="1219200"/>
            <a:ext cx="8839200" cy="5105400"/>
          </a:xfrm>
          <a:prstGeom prst="rect">
            <a:avLst/>
          </a:prstGeom>
        </p:spPr>
      </p:pic>
      <p:sp>
        <p:nvSpPr>
          <p:cNvPr id="4" name="Rectangle 3"/>
          <p:cNvSpPr/>
          <p:nvPr/>
        </p:nvSpPr>
        <p:spPr>
          <a:xfrm>
            <a:off x="990600" y="304800"/>
            <a:ext cx="5257800" cy="461665"/>
          </a:xfrm>
          <a:prstGeom prst="rect">
            <a:avLst/>
          </a:prstGeom>
        </p:spPr>
        <p:txBody>
          <a:bodyPr wrap="square">
            <a:spAutoFit/>
          </a:bodyPr>
          <a:lstStyle/>
          <a:p>
            <a:pPr fontAlgn="base"/>
            <a:r>
              <a:rPr lang="en-US" sz="2400" b="1" dirty="0" smtClean="0">
                <a:latin typeface="Cambria" pitchFamily="18" charset="0"/>
                <a:ea typeface="Cambria" pitchFamily="18" charset="0"/>
              </a:rPr>
              <a:t>Short Video Tourism in Indonesia</a:t>
            </a:r>
          </a:p>
        </p:txBody>
      </p:sp>
    </p:spTree>
  </p:cSld>
  <p:clrMapOvr>
    <a:masterClrMapping/>
  </p:clrMapOvr>
  <p:transition spd="slow">
    <p:fade thruBlk="1"/>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
                                        </p:tgtEl>
                                      </p:cBhvr>
                                    </p:cmd>
                                  </p:childTnLst>
                                </p:cTn>
                              </p:par>
                            </p:childTnLst>
                          </p:cTn>
                        </p:par>
                      </p:childTnLst>
                    </p:cTn>
                  </p:par>
                </p:childTnLst>
              </p:cTn>
              <p:nextCondLst>
                <p:cond evt="onClick" delay="0">
                  <p:tgtEl>
                    <p:spTgt spid="3"/>
                  </p:tgtEl>
                </p:cond>
              </p:nextCondLst>
            </p:seq>
            <p:video>
              <p:cMediaNode>
                <p:cTn id="7" fill="hold" display="0">
                  <p:stCondLst>
                    <p:cond delay="indefinite"/>
                  </p:stCondLst>
                  <p:endCondLst>
                    <p:cond evt="onNext" delay="0">
                      <p:tgtEl>
                        <p:sldTgt/>
                      </p:tgtEl>
                    </p:cond>
                    <p:cond evt="onPrev" delay="0">
                      <p:tgtEl>
                        <p:sldTgt/>
                      </p:tgtEl>
                    </p:cond>
                  </p:endCondLst>
                </p:cTn>
                <p:tgtEl>
                  <p:spTgt spid="3"/>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152400"/>
            <a:ext cx="5257800" cy="685800"/>
          </a:xfrm>
        </p:spPr>
        <p:txBody>
          <a:bodyPr>
            <a:noAutofit/>
          </a:bodyPr>
          <a:lstStyle/>
          <a:p>
            <a:pPr algn="l"/>
            <a:r>
              <a:rPr lang="en-US" sz="2400" b="1" u="sng" dirty="0" smtClean="0">
                <a:solidFill>
                  <a:schemeClr val="tx1"/>
                </a:solidFill>
                <a:ea typeface="Cambria" pitchFamily="18" charset="0"/>
              </a:rPr>
              <a:t>Old City</a:t>
            </a:r>
            <a:endParaRPr lang="en-US" sz="2400" b="1" u="sng" dirty="0" smtClean="0">
              <a:solidFill>
                <a:schemeClr val="tx1"/>
              </a:solidFill>
              <a:ea typeface="Cambria" pitchFamily="18" charset="0"/>
            </a:endParaRPr>
          </a:p>
        </p:txBody>
      </p:sp>
      <p:pic>
        <p:nvPicPr>
          <p:cNvPr id="1026" name="Picture 2" descr="D:\KOTA TUA.jpg"/>
          <p:cNvPicPr>
            <a:picLocks noChangeAspect="1" noChangeArrowheads="1"/>
          </p:cNvPicPr>
          <p:nvPr/>
        </p:nvPicPr>
        <p:blipFill>
          <a:blip r:embed="rId2"/>
          <a:srcRect/>
          <a:stretch>
            <a:fillRect/>
          </a:stretch>
        </p:blipFill>
        <p:spPr bwMode="auto">
          <a:xfrm>
            <a:off x="685800" y="585212"/>
            <a:ext cx="7529273" cy="5510787"/>
          </a:xfrm>
          <a:prstGeom prst="rect">
            <a:avLst/>
          </a:prstGeom>
          <a:ln>
            <a:noFill/>
          </a:ln>
          <a:effectLst>
            <a:softEdge rad="112500"/>
          </a:effectLst>
        </p:spPr>
      </p:pic>
    </p:spTree>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304800"/>
            <a:ext cx="8839200" cy="1752600"/>
          </a:xfrm>
        </p:spPr>
        <p:txBody>
          <a:bodyPr>
            <a:noAutofit/>
          </a:bodyPr>
          <a:lstStyle/>
          <a:p>
            <a:pPr algn="l"/>
            <a:endParaRPr lang="en-US" b="1"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 </a:t>
            </a:r>
            <a:endParaRPr lang="en-US" dirty="0" smtClean="0">
              <a:solidFill>
                <a:schemeClr val="tx1"/>
              </a:solidFill>
              <a:latin typeface="Cambria" pitchFamily="18" charset="0"/>
              <a:ea typeface="Cambria" pitchFamily="18" charset="0"/>
            </a:endParaRPr>
          </a:p>
          <a:p>
            <a:pPr algn="l"/>
            <a:endParaRPr lang="en-US" b="1" dirty="0" smtClean="0">
              <a:solidFill>
                <a:schemeClr val="tx1"/>
              </a:solidFill>
              <a:latin typeface="Cambria" pitchFamily="18" charset="0"/>
              <a:ea typeface="Cambria" pitchFamily="18" charset="0"/>
            </a:endParaRPr>
          </a:p>
        </p:txBody>
      </p:sp>
      <p:sp>
        <p:nvSpPr>
          <p:cNvPr id="7169" name="Rectangle 1"/>
          <p:cNvSpPr>
            <a:spLocks noChangeArrowheads="1"/>
          </p:cNvSpPr>
          <p:nvPr/>
        </p:nvSpPr>
        <p:spPr bwMode="auto">
          <a:xfrm>
            <a:off x="0" y="0"/>
            <a:ext cx="8839200"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8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Example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Hello everyone, good morning. I</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 your tour guide. Welcome to Jakarta,</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is it</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your first time in Jakarta, right?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Okay, and if you have a question please</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don</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 hesitate to ask, now lets to go first</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destination.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accent6"/>
                </a:solidFill>
                <a:effectLst/>
                <a:latin typeface="Times New Roman" pitchFamily="18" charset="0"/>
                <a:ea typeface="Calibri" pitchFamily="34" charset="0"/>
                <a:cs typeface="Times New Roman" pitchFamily="18" charset="0"/>
              </a:rPr>
              <a:t>First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our destination is old city.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Ladies and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gentlement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this is old city. Old city</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It is also known as Old</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Jakarta,</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and</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Old Batavia.</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 important settlement, urban center, and the center of commerce</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Asia since 16th century, old city</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is home of several important historical sites and</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buildings such</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port of</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Sunda</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Kelapa</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menara</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Syah</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bandar</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(Port Tower),</a:t>
            </a:r>
            <a:r>
              <a:rPr kumimoji="0" lang="en-US"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Wayang</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Museum,</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Fine Art and Ceramic Museum Former Court of Justice of</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Batavia),</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Jakarta History Museum</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(Former City Hall of Batavia), Cafe Batavia, Bank Indonesia Museum, Bank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Mandiri</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Museum,</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Jakarta Kota Station.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457200"/>
            <a:ext cx="9372600" cy="2209800"/>
          </a:xfrm>
        </p:spPr>
        <p:txBody>
          <a:bodyPr>
            <a:noAutofit/>
          </a:bodyPr>
          <a:lstStyle/>
          <a:p>
            <a:pPr algn="l"/>
            <a:r>
              <a:rPr lang="en-US" dirty="0" smtClean="0">
                <a:solidFill>
                  <a:schemeClr val="tx1"/>
                </a:solidFill>
              </a:rPr>
              <a:t>The </a:t>
            </a:r>
            <a:r>
              <a:rPr lang="en-US" b="1" dirty="0" smtClean="0">
                <a:solidFill>
                  <a:schemeClr val="accent1"/>
                </a:solidFill>
              </a:rPr>
              <a:t>next</a:t>
            </a:r>
            <a:r>
              <a:rPr lang="en-US" dirty="0" smtClean="0">
                <a:solidFill>
                  <a:schemeClr val="tx1"/>
                </a:solidFill>
              </a:rPr>
              <a:t> destination is </a:t>
            </a:r>
            <a:r>
              <a:rPr lang="en-US" dirty="0" err="1" smtClean="0">
                <a:solidFill>
                  <a:schemeClr val="tx1"/>
                </a:solidFill>
              </a:rPr>
              <a:t>ancol</a:t>
            </a:r>
            <a:r>
              <a:rPr lang="en-US" dirty="0" smtClean="0">
                <a:solidFill>
                  <a:schemeClr val="tx1"/>
                </a:solidFill>
              </a:rPr>
              <a:t>, the location is not far from here.</a:t>
            </a:r>
          </a:p>
          <a:p>
            <a:pPr algn="l"/>
            <a:r>
              <a:rPr lang="en-US" dirty="0" smtClean="0">
                <a:solidFill>
                  <a:schemeClr val="tx1"/>
                </a:solidFill>
              </a:rPr>
              <a:t>Attention </a:t>
            </a:r>
            <a:r>
              <a:rPr lang="en-US" dirty="0" smtClean="0">
                <a:solidFill>
                  <a:schemeClr val="tx1"/>
                </a:solidFill>
              </a:rPr>
              <a:t>please now we arrived at </a:t>
            </a:r>
            <a:r>
              <a:rPr lang="en-US" dirty="0" err="1" smtClean="0">
                <a:solidFill>
                  <a:schemeClr val="tx1"/>
                </a:solidFill>
              </a:rPr>
              <a:t>ancol</a:t>
            </a:r>
            <a:r>
              <a:rPr lang="en-US" dirty="0" smtClean="0">
                <a:solidFill>
                  <a:schemeClr val="tx1"/>
                </a:solidFill>
              </a:rPr>
              <a:t> dreamland, </a:t>
            </a:r>
            <a:r>
              <a:rPr lang="en-US" dirty="0" err="1" smtClean="0">
                <a:solidFill>
                  <a:schemeClr val="tx1"/>
                </a:solidFill>
              </a:rPr>
              <a:t>Ancol</a:t>
            </a:r>
            <a:r>
              <a:rPr lang="en-US" dirty="0" smtClean="0">
                <a:solidFill>
                  <a:schemeClr val="tx1"/>
                </a:solidFill>
              </a:rPr>
              <a:t> Dreamland opened </a:t>
            </a:r>
            <a:r>
              <a:rPr lang="en-US" dirty="0" smtClean="0">
                <a:solidFill>
                  <a:schemeClr val="tx1"/>
                </a:solidFill>
              </a:rPr>
              <a:t>in 1966 </a:t>
            </a:r>
            <a:r>
              <a:rPr lang="en-US" dirty="0" smtClean="0">
                <a:solidFill>
                  <a:schemeClr val="tx1"/>
                </a:solidFill>
              </a:rPr>
              <a:t>and is currently the largest integrated tourism area in South East Asia. In </a:t>
            </a:r>
            <a:r>
              <a:rPr lang="en-US" dirty="0" smtClean="0">
                <a:solidFill>
                  <a:schemeClr val="tx1"/>
                </a:solidFill>
              </a:rPr>
              <a:t>here you </a:t>
            </a:r>
            <a:r>
              <a:rPr lang="en-US" dirty="0" smtClean="0">
                <a:solidFill>
                  <a:schemeClr val="tx1"/>
                </a:solidFill>
              </a:rPr>
              <a:t>can enjoy a variety of entertainment venues such as </a:t>
            </a:r>
            <a:r>
              <a:rPr lang="en-US" dirty="0" err="1" smtClean="0">
                <a:solidFill>
                  <a:schemeClr val="tx1"/>
                </a:solidFill>
              </a:rPr>
              <a:t>dufan</a:t>
            </a:r>
            <a:r>
              <a:rPr lang="en-US" dirty="0" smtClean="0">
                <a:solidFill>
                  <a:schemeClr val="tx1"/>
                </a:solidFill>
              </a:rPr>
              <a:t> (Fantasy World), </a:t>
            </a:r>
            <a:r>
              <a:rPr lang="en-US" dirty="0" err="1" smtClean="0">
                <a:solidFill>
                  <a:schemeClr val="tx1"/>
                </a:solidFill>
              </a:rPr>
              <a:t>atlantis</a:t>
            </a:r>
            <a:r>
              <a:rPr lang="en-US" dirty="0" smtClean="0">
                <a:solidFill>
                  <a:schemeClr val="tx1"/>
                </a:solidFill>
              </a:rPr>
              <a:t> </a:t>
            </a:r>
            <a:r>
              <a:rPr lang="en-US" dirty="0" smtClean="0">
                <a:solidFill>
                  <a:schemeClr val="tx1"/>
                </a:solidFill>
              </a:rPr>
              <a:t>Water </a:t>
            </a:r>
            <a:r>
              <a:rPr lang="en-US" dirty="0" smtClean="0">
                <a:solidFill>
                  <a:schemeClr val="tx1"/>
                </a:solidFill>
              </a:rPr>
              <a:t>Adventure, ocean Dream </a:t>
            </a:r>
            <a:r>
              <a:rPr lang="en-US" dirty="0" err="1" smtClean="0">
                <a:solidFill>
                  <a:schemeClr val="tx1"/>
                </a:solidFill>
              </a:rPr>
              <a:t>Samudra,sea</a:t>
            </a:r>
            <a:r>
              <a:rPr lang="en-US" dirty="0" smtClean="0">
                <a:solidFill>
                  <a:schemeClr val="tx1"/>
                </a:solidFill>
              </a:rPr>
              <a:t> World</a:t>
            </a:r>
            <a:r>
              <a:rPr lang="en-US" dirty="0" smtClean="0">
                <a:solidFill>
                  <a:schemeClr val="tx1"/>
                </a:solidFill>
              </a:rPr>
              <a:t>, art market, and </a:t>
            </a:r>
            <a:r>
              <a:rPr lang="en-US" dirty="0" err="1" smtClean="0">
                <a:solidFill>
                  <a:schemeClr val="tx1"/>
                </a:solidFill>
              </a:rPr>
              <a:t>ancol</a:t>
            </a:r>
            <a:r>
              <a:rPr lang="en-US" dirty="0" smtClean="0">
                <a:solidFill>
                  <a:schemeClr val="tx1"/>
                </a:solidFill>
              </a:rPr>
              <a:t> Beach City.</a:t>
            </a:r>
          </a:p>
          <a:p>
            <a:pPr algn="l"/>
            <a:r>
              <a:rPr lang="en-US" dirty="0" smtClean="0">
                <a:solidFill>
                  <a:schemeClr val="tx1"/>
                </a:solidFill>
              </a:rPr>
              <a:t>Okay</a:t>
            </a:r>
            <a:r>
              <a:rPr lang="en-US" dirty="0" smtClean="0">
                <a:solidFill>
                  <a:schemeClr val="tx1"/>
                </a:solidFill>
              </a:rPr>
              <a:t>, today we </a:t>
            </a:r>
            <a:r>
              <a:rPr lang="en-US" b="1" dirty="0" smtClean="0">
                <a:solidFill>
                  <a:schemeClr val="accent1"/>
                </a:solidFill>
              </a:rPr>
              <a:t>finish </a:t>
            </a:r>
            <a:r>
              <a:rPr lang="en-US" dirty="0" smtClean="0">
                <a:solidFill>
                  <a:schemeClr val="tx1"/>
                </a:solidFill>
              </a:rPr>
              <a:t>to visit some place in Jakarta. I hope you are fun, happy </a:t>
            </a:r>
            <a:r>
              <a:rPr lang="en-US" dirty="0" smtClean="0">
                <a:solidFill>
                  <a:schemeClr val="tx1"/>
                </a:solidFill>
              </a:rPr>
              <a:t>and Advertisement </a:t>
            </a:r>
            <a:r>
              <a:rPr lang="en-US" dirty="0" smtClean="0">
                <a:solidFill>
                  <a:schemeClr val="tx1"/>
                </a:solidFill>
              </a:rPr>
              <a:t>enjoy., nice to meet you </a:t>
            </a:r>
          </a:p>
          <a:p>
            <a:pPr algn="l"/>
            <a:endParaRPr lang="en-US" b="1" dirty="0" smtClean="0">
              <a:solidFill>
                <a:schemeClr val="tx1"/>
              </a:solidFill>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457200"/>
            <a:ext cx="8915400" cy="1752600"/>
          </a:xfrm>
        </p:spPr>
        <p:txBody>
          <a:bodyPr>
            <a:noAutofit/>
          </a:bodyPr>
          <a:lstStyle/>
          <a:p>
            <a:pPr algn="l" fontAlgn="base"/>
            <a:r>
              <a:rPr lang="en-US" sz="2400" dirty="0" smtClean="0">
                <a:solidFill>
                  <a:schemeClr val="tx1"/>
                </a:solidFill>
                <a:latin typeface="Cambria" pitchFamily="18" charset="0"/>
                <a:ea typeface="Cambria" pitchFamily="18" charset="0"/>
              </a:rPr>
              <a:t>When giving instructions or explaining things it is useful to use sequence </a:t>
            </a:r>
            <a:r>
              <a:rPr lang="en-US" sz="2400" dirty="0" err="1" smtClean="0">
                <a:solidFill>
                  <a:schemeClr val="tx1"/>
                </a:solidFill>
                <a:latin typeface="Cambria" pitchFamily="18" charset="0"/>
                <a:ea typeface="Cambria" pitchFamily="18" charset="0"/>
              </a:rPr>
              <a:t>markes</a:t>
            </a:r>
            <a:r>
              <a:rPr lang="en-US" sz="2400" dirty="0" smtClean="0">
                <a:solidFill>
                  <a:schemeClr val="tx1"/>
                </a:solidFill>
                <a:latin typeface="Cambria" pitchFamily="18" charset="0"/>
                <a:ea typeface="Cambria" pitchFamily="18" charset="0"/>
              </a:rPr>
              <a:t>, words which guide the listener or reader through the instructions. It is also important to keep the instructions or </a:t>
            </a:r>
            <a:r>
              <a:rPr lang="en-US" sz="2400" dirty="0" err="1" smtClean="0">
                <a:solidFill>
                  <a:schemeClr val="tx1"/>
                </a:solidFill>
                <a:latin typeface="Cambria" pitchFamily="18" charset="0"/>
                <a:ea typeface="Cambria" pitchFamily="18" charset="0"/>
              </a:rPr>
              <a:t>explainations</a:t>
            </a:r>
            <a:r>
              <a:rPr lang="en-US" sz="2400" dirty="0" smtClean="0">
                <a:solidFill>
                  <a:schemeClr val="tx1"/>
                </a:solidFill>
                <a:latin typeface="Cambria" pitchFamily="18" charset="0"/>
                <a:ea typeface="Cambria" pitchFamily="18" charset="0"/>
              </a:rPr>
              <a:t> short and simple. Some of the more common sequence markers are listed below.</a:t>
            </a:r>
          </a:p>
          <a:p>
            <a:pPr algn="l" fontAlgn="base"/>
            <a:r>
              <a:rPr lang="en-US" sz="2400" dirty="0" smtClean="0">
                <a:solidFill>
                  <a:schemeClr val="tx1"/>
                </a:solidFill>
                <a:latin typeface="Cambria" pitchFamily="18" charset="0"/>
                <a:ea typeface="Cambria" pitchFamily="18" charset="0"/>
              </a:rPr>
              <a:t>First			second		third		forth</a:t>
            </a:r>
          </a:p>
          <a:p>
            <a:pPr algn="l" fontAlgn="base"/>
            <a:r>
              <a:rPr lang="en-US" sz="2400" dirty="0" smtClean="0">
                <a:solidFill>
                  <a:schemeClr val="tx1"/>
                </a:solidFill>
                <a:latin typeface="Cambria" pitchFamily="18" charset="0"/>
                <a:ea typeface="Cambria" pitchFamily="18" charset="0"/>
              </a:rPr>
              <a:t>After that		next			before that	then</a:t>
            </a:r>
          </a:p>
          <a:p>
            <a:pPr algn="l" fontAlgn="base"/>
            <a:r>
              <a:rPr lang="en-US" sz="2400" dirty="0" smtClean="0">
                <a:solidFill>
                  <a:schemeClr val="tx1"/>
                </a:solidFill>
                <a:latin typeface="Cambria" pitchFamily="18" charset="0"/>
                <a:ea typeface="Cambria" pitchFamily="18" charset="0"/>
              </a:rPr>
              <a:t>You begin by		the last step is 	</a:t>
            </a:r>
            <a:r>
              <a:rPr lang="en-US" sz="2400" dirty="0" smtClean="0">
                <a:solidFill>
                  <a:schemeClr val="tx1"/>
                </a:solidFill>
                <a:latin typeface="Cambria" pitchFamily="18" charset="0"/>
                <a:ea typeface="Cambria" pitchFamily="18" charset="0"/>
              </a:rPr>
              <a:t>now		finally</a:t>
            </a:r>
            <a:r>
              <a:rPr lang="en-US" sz="2400" dirty="0" smtClean="0">
                <a:solidFill>
                  <a:schemeClr val="tx1"/>
                </a:solidFill>
                <a:latin typeface="Cambria" pitchFamily="18" charset="0"/>
                <a:ea typeface="Cambria" pitchFamily="18" charset="0"/>
              </a:rPr>
              <a:t>	</a:t>
            </a:r>
          </a:p>
          <a:p>
            <a:endParaRPr lang="en-US" sz="2400" dirty="0"/>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5101</TotalTime>
  <Words>110</Words>
  <Application>Microsoft Office PowerPoint</Application>
  <PresentationFormat>On-screen Show (4:3)</PresentationFormat>
  <Paragraphs>25</Paragraphs>
  <Slides>10</Slides>
  <Notes>2</Notes>
  <HiddenSlides>0</HiddenSlides>
  <MMClips>2</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IBI Darmajaya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 C E R</cp:lastModifiedBy>
  <cp:revision>659</cp:revision>
  <cp:lastPrinted>2017-08-29T02:54:51Z</cp:lastPrinted>
  <dcterms:created xsi:type="dcterms:W3CDTF">2010-04-18T12:06:30Z</dcterms:created>
  <dcterms:modified xsi:type="dcterms:W3CDTF">2024-05-22T08:51:09Z</dcterms:modified>
</cp:coreProperties>
</file>