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4" r:id="rId2"/>
    <p:sldId id="385" r:id="rId3"/>
    <p:sldId id="386" r:id="rId4"/>
    <p:sldId id="387" r:id="rId5"/>
    <p:sldId id="392" r:id="rId6"/>
    <p:sldId id="388" r:id="rId7"/>
    <p:sldId id="389" r:id="rId8"/>
    <p:sldId id="390" r:id="rId9"/>
    <p:sldId id="391" r:id="rId10"/>
    <p:sldId id="320" r:id="rId1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4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5587" autoAdjust="0"/>
  </p:normalViewPr>
  <p:slideViewPr>
    <p:cSldViewPr snapToGrid="0">
      <p:cViewPr>
        <p:scale>
          <a:sx n="60" d="100"/>
          <a:sy n="60" d="100"/>
        </p:scale>
        <p:origin x="-978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Relationship Id="rId6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DC2E9-D927-4448-9C87-4A09F5FEF6E2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9148D-F13A-484A-A952-9CAE425B58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490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9148D-F13A-484A-A952-9CAE425B5854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342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DEA8-7B19-4A37-9E84-070642C8D29B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6D42-3152-43FD-8E84-B2CB665B9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776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DEA8-7B19-4A37-9E84-070642C8D29B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6D42-3152-43FD-8E84-B2CB665B9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999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DEA8-7B19-4A37-9E84-070642C8D29B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6D42-3152-43FD-8E84-B2CB665B9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669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DEA8-7B19-4A37-9E84-070642C8D29B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6D42-3152-43FD-8E84-B2CB665B9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341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DEA8-7B19-4A37-9E84-070642C8D29B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6D42-3152-43FD-8E84-B2CB665B9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14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DEA8-7B19-4A37-9E84-070642C8D29B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6D42-3152-43FD-8E84-B2CB665B9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924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DEA8-7B19-4A37-9E84-070642C8D29B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6D42-3152-43FD-8E84-B2CB665B9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247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DEA8-7B19-4A37-9E84-070642C8D29B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6D42-3152-43FD-8E84-B2CB665B9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850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DEA8-7B19-4A37-9E84-070642C8D29B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6D42-3152-43FD-8E84-B2CB665B9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526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DEA8-7B19-4A37-9E84-070642C8D29B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6D42-3152-43FD-8E84-B2CB665B9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901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DEA8-7B19-4A37-9E84-070642C8D29B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6D42-3152-43FD-8E84-B2CB665B9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196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2DEA8-7B19-4A37-9E84-070642C8D29B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C6D42-3152-43FD-8E84-B2CB665B9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775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oni.nurhadianto@darmajaya.ac.id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3647" y="6375400"/>
            <a:ext cx="12219295" cy="482601"/>
            <a:chOff x="-13647" y="6375400"/>
            <a:chExt cx="12219295" cy="4826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5472" t="86214" r="7764" b="9926"/>
            <a:stretch/>
          </p:blipFill>
          <p:spPr>
            <a:xfrm>
              <a:off x="-13647" y="6375400"/>
              <a:ext cx="12205648" cy="4826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40877" t="29110" r="44518" b="65812"/>
            <a:stretch/>
          </p:blipFill>
          <p:spPr>
            <a:xfrm>
              <a:off x="8884693" y="6375401"/>
              <a:ext cx="3320955" cy="4570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-1" y="6375400"/>
              <a:ext cx="8884694" cy="45709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Bodoni MT Condensed" panose="02070606080606020203" pitchFamily="18" charset="0"/>
                </a:rPr>
                <a:t>Faculty of Economics and </a:t>
              </a:r>
              <a:r>
                <a:rPr lang="en-US" sz="2400" dirty="0" smtClean="0">
                  <a:latin typeface="Bodoni MT Condensed" panose="02070606080606020203" pitchFamily="18" charset="0"/>
                </a:rPr>
                <a:t>Business – Accounting Program</a:t>
              </a:r>
              <a:endParaRPr lang="id-ID" sz="2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323347" y="6409479"/>
              <a:ext cx="1941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Roboto"/>
                </a:rPr>
                <a:t>D</a:t>
              </a:r>
              <a:r>
                <a:rPr lang="en-US" b="1" dirty="0" smtClean="0">
                  <a:latin typeface="Roboto"/>
                </a:rPr>
                <a:t>armajaya.ac.id</a:t>
              </a:r>
              <a:endParaRPr lang="en-US" b="1" dirty="0"/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2415862" y="4681140"/>
            <a:ext cx="6925185" cy="6629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Nurhadianto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S.E.,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M.Sc</a:t>
            </a:r>
            <a:endParaRPr lang="id-ID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84"/>
          <a:stretch/>
        </p:blipFill>
        <p:spPr>
          <a:xfrm>
            <a:off x="11472532" y="6361546"/>
            <a:ext cx="499174" cy="49946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551735" y="2677685"/>
            <a:ext cx="653439" cy="1575658"/>
            <a:chOff x="7758953" y="3279280"/>
            <a:chExt cx="304800" cy="77724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7758953" y="3279280"/>
              <a:ext cx="0" cy="472449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911353" y="3431680"/>
              <a:ext cx="0" cy="472449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063753" y="3584080"/>
              <a:ext cx="0" cy="472449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0" y="584389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toni.nurhadianto@darmajaya.ac.id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HP : 0812-5255-6826</a:t>
            </a:r>
            <a:endParaRPr lang="id-ID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D:\Accountanc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214255" cy="96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rus-kas-bisnis-keuangan-investas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309" y="0"/>
            <a:ext cx="3172691" cy="96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757186338p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55" y="0"/>
            <a:ext cx="5504184" cy="96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870035" y="1257241"/>
            <a:ext cx="10016837" cy="10765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MENINJAU PROSES AUDIT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348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3647" y="6375400"/>
            <a:ext cx="12219295" cy="482601"/>
            <a:chOff x="-13647" y="6375400"/>
            <a:chExt cx="12219295" cy="482601"/>
          </a:xfrm>
        </p:grpSpPr>
        <p:grpSp>
          <p:nvGrpSpPr>
            <p:cNvPr id="5" name="Group 4"/>
            <p:cNvGrpSpPr/>
            <p:nvPr/>
          </p:nvGrpSpPr>
          <p:grpSpPr>
            <a:xfrm>
              <a:off x="-13647" y="6375400"/>
              <a:ext cx="12219295" cy="482601"/>
              <a:chOff x="-13647" y="6375400"/>
              <a:chExt cx="12219295" cy="48260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25472" t="86214" r="7764" b="9926"/>
              <a:stretch/>
            </p:blipFill>
            <p:spPr>
              <a:xfrm>
                <a:off x="-13647" y="6375400"/>
                <a:ext cx="12205648" cy="48260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40877" t="29110" r="44518" b="65812"/>
              <a:stretch/>
            </p:blipFill>
            <p:spPr>
              <a:xfrm>
                <a:off x="8884693" y="6375401"/>
                <a:ext cx="3320955" cy="457096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-1" y="6375400"/>
                <a:ext cx="8884693" cy="45709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Bodoni MT Condensed" panose="02070606080606020203" pitchFamily="18" charset="0"/>
                  </a:rPr>
                  <a:t>Faculty of Economics and Business – Accounting Program</a:t>
                </a:r>
                <a:endParaRPr lang="id-ID" sz="2400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9600447" y="6409479"/>
              <a:ext cx="1941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Roboto"/>
                </a:rPr>
                <a:t>D</a:t>
              </a:r>
              <a:r>
                <a:rPr lang="en-US" b="1" dirty="0" smtClean="0">
                  <a:latin typeface="Roboto"/>
                </a:rPr>
                <a:t>armajaya.ac.id</a:t>
              </a:r>
              <a:endParaRPr lang="en-US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3647" y="434879"/>
            <a:ext cx="12050204" cy="567325"/>
            <a:chOff x="-13647" y="434879"/>
            <a:chExt cx="12050204" cy="567325"/>
          </a:xfrm>
        </p:grpSpPr>
        <p:grpSp>
          <p:nvGrpSpPr>
            <p:cNvPr id="11" name="Group 10"/>
            <p:cNvGrpSpPr/>
            <p:nvPr/>
          </p:nvGrpSpPr>
          <p:grpSpPr>
            <a:xfrm>
              <a:off x="-13647" y="466476"/>
              <a:ext cx="10276763" cy="516000"/>
              <a:chOff x="-13647" y="466476"/>
              <a:chExt cx="10276763" cy="516000"/>
            </a:xfrm>
          </p:grpSpPr>
          <p:pic>
            <p:nvPicPr>
              <p:cNvPr id="13" name="Picture 12" descr="D:\desain ppt\desain ppt corel\kunin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13647" y="466478"/>
                <a:ext cx="10276763" cy="515998"/>
              </a:xfrm>
              <a:prstGeom prst="rect">
                <a:avLst/>
              </a:prstGeom>
              <a:noFill/>
            </p:spPr>
          </p:pic>
          <p:sp>
            <p:nvSpPr>
              <p:cNvPr id="14" name="Slide Number Placeholder 7"/>
              <p:cNvSpPr txBox="1">
                <a:spLocks/>
              </p:cNvSpPr>
              <p:nvPr/>
            </p:nvSpPr>
            <p:spPr>
              <a:xfrm>
                <a:off x="77533" y="466476"/>
                <a:ext cx="559776" cy="504133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15</a:t>
                </a:r>
                <a:endParaRPr lang="id-ID" sz="2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584"/>
            <a:stretch/>
          </p:blipFill>
          <p:spPr>
            <a:xfrm>
              <a:off x="11469557" y="434879"/>
              <a:ext cx="567000" cy="567325"/>
            </a:xfrm>
            <a:prstGeom prst="rect">
              <a:avLst/>
            </a:prstGeom>
          </p:spPr>
        </p:pic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199" y="26712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latin typeface="Berlin Sans FB Demi" panose="020E0802020502020306" pitchFamily="34" charset="0"/>
              </a:rPr>
              <a:t>TERIMA KASIH</a:t>
            </a:r>
            <a:endParaRPr lang="id-ID" sz="80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3"/>
          <p:cNvSpPr/>
          <p:nvPr/>
        </p:nvSpPr>
        <p:spPr>
          <a:xfrm>
            <a:off x="2416756" y="481777"/>
            <a:ext cx="7625878" cy="687159"/>
          </a:xfrm>
          <a:prstGeom prst="roundRect">
            <a:avLst/>
          </a:prstGeom>
          <a:solidFill>
            <a:srgbClr val="03618B">
              <a:alpha val="60000"/>
            </a:srgbClr>
          </a:solidFill>
          <a:ln w="98425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1. MEMPEROLEH PENGALAMAN TENTANG KLIEN</a:t>
            </a:r>
            <a:endParaRPr lang="id-ID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28879" r="38567" b="24353"/>
          <a:stretch/>
        </p:blipFill>
        <p:spPr bwMode="auto">
          <a:xfrm>
            <a:off x="614856" y="1418896"/>
            <a:ext cx="10357944" cy="471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90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3"/>
          <p:cNvSpPr/>
          <p:nvPr/>
        </p:nvSpPr>
        <p:spPr>
          <a:xfrm>
            <a:off x="2101445" y="481777"/>
            <a:ext cx="7625878" cy="687159"/>
          </a:xfrm>
          <a:prstGeom prst="roundRect">
            <a:avLst/>
          </a:prstGeom>
          <a:solidFill>
            <a:srgbClr val="03618B">
              <a:alpha val="60000"/>
            </a:srgbClr>
          </a:solidFill>
          <a:ln w="98425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2. MENGIDENTIFIKASI ASERSI LAPORAN KEUANGAN</a:t>
            </a:r>
            <a:endParaRPr lang="id-ID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t="32759" r="42202" b="17242"/>
          <a:stretch/>
        </p:blipFill>
        <p:spPr bwMode="auto">
          <a:xfrm>
            <a:off x="1039647" y="1466193"/>
            <a:ext cx="10380096" cy="512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94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3"/>
          <p:cNvSpPr/>
          <p:nvPr/>
        </p:nvSpPr>
        <p:spPr>
          <a:xfrm>
            <a:off x="2101445" y="481777"/>
            <a:ext cx="7625878" cy="687159"/>
          </a:xfrm>
          <a:prstGeom prst="roundRect">
            <a:avLst/>
          </a:prstGeom>
          <a:solidFill>
            <a:srgbClr val="03618B">
              <a:alpha val="60000"/>
            </a:srgbClr>
          </a:solidFill>
          <a:ln w="98425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3. MEMBUAT KEPUTUSAN TENTANG MATERIALITAS</a:t>
            </a:r>
            <a:endParaRPr lang="id-ID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8" r="40021" b="51162"/>
          <a:stretch/>
        </p:blipFill>
        <p:spPr bwMode="auto">
          <a:xfrm>
            <a:off x="483162" y="1387366"/>
            <a:ext cx="11183319" cy="193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101445" y="3532395"/>
            <a:ext cx="7671638" cy="2348142"/>
            <a:chOff x="2240492" y="2169227"/>
            <a:chExt cx="4650116" cy="2348142"/>
          </a:xfrm>
        </p:grpSpPr>
        <p:sp>
          <p:nvSpPr>
            <p:cNvPr id="6" name="Rectangle 5"/>
            <p:cNvSpPr/>
            <p:nvPr/>
          </p:nvSpPr>
          <p:spPr>
            <a:xfrm>
              <a:off x="2240492" y="2169227"/>
              <a:ext cx="4650116" cy="42715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Menentukan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Pertimbangan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Awal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Mengenai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Materialitas</a:t>
              </a:r>
              <a:endParaRPr lang="id-ID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60638" y="2963414"/>
              <a:ext cx="4629970" cy="42715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Menentukan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Salah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Saji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yang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Dapat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Ditoleransi</a:t>
              </a:r>
              <a:endParaRPr lang="id-ID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60638" y="3762650"/>
              <a:ext cx="4629970" cy="75471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Pemeriksaan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Kemungkinan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Salah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Saji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Membandingkan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Total Salah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Saji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dengan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Mempertimbangkan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Awal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Mengenai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Materialitas</a:t>
              </a:r>
              <a:endParaRPr lang="id-ID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Down Arrow 8"/>
          <p:cNvSpPr/>
          <p:nvPr/>
        </p:nvSpPr>
        <p:spPr>
          <a:xfrm>
            <a:off x="5341724" y="4000164"/>
            <a:ext cx="1466194" cy="202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341724" y="4789885"/>
            <a:ext cx="1466194" cy="202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0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2" r="32509" b="12284"/>
          <a:stretch/>
        </p:blipFill>
        <p:spPr bwMode="auto">
          <a:xfrm>
            <a:off x="1024759" y="945931"/>
            <a:ext cx="10209506" cy="529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13"/>
          <p:cNvSpPr/>
          <p:nvPr/>
        </p:nvSpPr>
        <p:spPr>
          <a:xfrm>
            <a:off x="1277007" y="258771"/>
            <a:ext cx="1466193" cy="687159"/>
          </a:xfrm>
          <a:prstGeom prst="roundRect">
            <a:avLst/>
          </a:prstGeom>
          <a:solidFill>
            <a:srgbClr val="03618B">
              <a:alpha val="60000"/>
            </a:srgbClr>
          </a:solidFill>
          <a:ln w="98425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NEXT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425104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3"/>
          <p:cNvSpPr/>
          <p:nvPr/>
        </p:nvSpPr>
        <p:spPr>
          <a:xfrm>
            <a:off x="2101445" y="481777"/>
            <a:ext cx="7625878" cy="687159"/>
          </a:xfrm>
          <a:prstGeom prst="roundRect">
            <a:avLst/>
          </a:prstGeom>
          <a:solidFill>
            <a:srgbClr val="03618B">
              <a:alpha val="60000"/>
            </a:srgbClr>
          </a:solidFill>
          <a:ln w="98425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4. MEMBUAT KEPUTUSAN TENTANG RISIKO AUDIT</a:t>
            </a:r>
            <a:endParaRPr lang="id-ID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" t="25431" r="39779" b="25647"/>
          <a:stretch/>
        </p:blipFill>
        <p:spPr bwMode="auto">
          <a:xfrm>
            <a:off x="1042838" y="1529255"/>
            <a:ext cx="9743091" cy="466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94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4" r="38083" b="35345"/>
          <a:stretch/>
        </p:blipFill>
        <p:spPr bwMode="auto">
          <a:xfrm>
            <a:off x="593859" y="1686909"/>
            <a:ext cx="10641049" cy="389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13"/>
          <p:cNvSpPr/>
          <p:nvPr/>
        </p:nvSpPr>
        <p:spPr>
          <a:xfrm>
            <a:off x="2101445" y="481777"/>
            <a:ext cx="7625878" cy="687159"/>
          </a:xfrm>
          <a:prstGeom prst="roundRect">
            <a:avLst/>
          </a:prstGeom>
          <a:solidFill>
            <a:srgbClr val="03618B">
              <a:alpha val="60000"/>
            </a:srgbClr>
          </a:solidFill>
          <a:ln w="98425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5. MEMPEROLEH BUKTI MELALUI PROSEDUR AUDIT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384549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3"/>
          <p:cNvSpPr/>
          <p:nvPr/>
        </p:nvSpPr>
        <p:spPr>
          <a:xfrm>
            <a:off x="2101445" y="481777"/>
            <a:ext cx="7625878" cy="687159"/>
          </a:xfrm>
          <a:prstGeom prst="roundRect">
            <a:avLst/>
          </a:prstGeom>
          <a:solidFill>
            <a:srgbClr val="03618B">
              <a:alpha val="60000"/>
            </a:srgbClr>
          </a:solidFill>
          <a:ln w="98425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r>
              <a:rPr lang="en-US" sz="2400" b="1" dirty="0" smtClean="0"/>
              <a:t>. MENENTAPKAN BAGAIMANA MENGGUNAKA BUKTI</a:t>
            </a:r>
            <a:endParaRPr lang="id-ID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8" r="38689" b="16164"/>
          <a:stretch/>
        </p:blipFill>
        <p:spPr bwMode="auto">
          <a:xfrm>
            <a:off x="701114" y="1387365"/>
            <a:ext cx="10426539" cy="469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66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3"/>
          <p:cNvSpPr/>
          <p:nvPr/>
        </p:nvSpPr>
        <p:spPr>
          <a:xfrm>
            <a:off x="2101445" y="481777"/>
            <a:ext cx="7625878" cy="687159"/>
          </a:xfrm>
          <a:prstGeom prst="roundRect">
            <a:avLst/>
          </a:prstGeom>
          <a:solidFill>
            <a:srgbClr val="03618B">
              <a:alpha val="60000"/>
            </a:srgbClr>
          </a:solidFill>
          <a:ln w="98425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7. MENGOMUNIKASIKAN TEMUAN-TEMUAN</a:t>
            </a:r>
            <a:endParaRPr lang="id-ID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0" r="39173" b="22845"/>
          <a:stretch/>
        </p:blipFill>
        <p:spPr bwMode="auto">
          <a:xfrm>
            <a:off x="317625" y="1403131"/>
            <a:ext cx="10657490" cy="494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2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26178</TotalTime>
  <Words>106</Words>
  <Application>Microsoft Office PowerPoint</Application>
  <PresentationFormat>Custom</PresentationFormat>
  <Paragraphs>22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JUDUL PRESENTASI</dc:title>
  <dc:creator>Abie Zaidannas</dc:creator>
  <cp:lastModifiedBy>ASUS</cp:lastModifiedBy>
  <cp:revision>844</cp:revision>
  <dcterms:created xsi:type="dcterms:W3CDTF">2017-02-23T16:32:43Z</dcterms:created>
  <dcterms:modified xsi:type="dcterms:W3CDTF">2020-06-09T08:07:52Z</dcterms:modified>
</cp:coreProperties>
</file>