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handoutMasterIdLst>
    <p:handoutMasterId r:id="rId50"/>
  </p:handoutMasterIdLst>
  <p:sldIdLst>
    <p:sldId id="256" r:id="rId2"/>
    <p:sldId id="271" r:id="rId3"/>
    <p:sldId id="272" r:id="rId4"/>
    <p:sldId id="310" r:id="rId5"/>
    <p:sldId id="334" r:id="rId6"/>
    <p:sldId id="335" r:id="rId7"/>
    <p:sldId id="336" r:id="rId8"/>
    <p:sldId id="337" r:id="rId9"/>
    <p:sldId id="353" r:id="rId10"/>
    <p:sldId id="312" r:id="rId11"/>
    <p:sldId id="313" r:id="rId12"/>
    <p:sldId id="314" r:id="rId13"/>
    <p:sldId id="315" r:id="rId14"/>
    <p:sldId id="339" r:id="rId15"/>
    <p:sldId id="338" r:id="rId16"/>
    <p:sldId id="318" r:id="rId17"/>
    <p:sldId id="319" r:id="rId18"/>
    <p:sldId id="366" r:id="rId19"/>
    <p:sldId id="320" r:id="rId20"/>
    <p:sldId id="354" r:id="rId21"/>
    <p:sldId id="359" r:id="rId22"/>
    <p:sldId id="360" r:id="rId23"/>
    <p:sldId id="361" r:id="rId24"/>
    <p:sldId id="340" r:id="rId25"/>
    <p:sldId id="321" r:id="rId26"/>
    <p:sldId id="323" r:id="rId27"/>
    <p:sldId id="367" r:id="rId28"/>
    <p:sldId id="324" r:id="rId29"/>
    <p:sldId id="307" r:id="rId30"/>
    <p:sldId id="368" r:id="rId31"/>
    <p:sldId id="326" r:id="rId32"/>
    <p:sldId id="329" r:id="rId33"/>
    <p:sldId id="328" r:id="rId34"/>
    <p:sldId id="327" r:id="rId35"/>
    <p:sldId id="341" r:id="rId36"/>
    <p:sldId id="342" r:id="rId37"/>
    <p:sldId id="333" r:id="rId38"/>
    <p:sldId id="343" r:id="rId39"/>
    <p:sldId id="344" r:id="rId40"/>
    <p:sldId id="345" r:id="rId41"/>
    <p:sldId id="346" r:id="rId42"/>
    <p:sldId id="348" r:id="rId43"/>
    <p:sldId id="347" r:id="rId44"/>
    <p:sldId id="370" r:id="rId45"/>
    <p:sldId id="349" r:id="rId46"/>
    <p:sldId id="350" r:id="rId47"/>
    <p:sldId id="352"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74189" autoAdjust="0"/>
  </p:normalViewPr>
  <p:slideViewPr>
    <p:cSldViewPr>
      <p:cViewPr varScale="1">
        <p:scale>
          <a:sx n="81" d="100"/>
          <a:sy n="81" d="100"/>
        </p:scale>
        <p:origin x="2528"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29.xml"/><Relationship Id="rId1" Type="http://schemas.openxmlformats.org/officeDocument/2006/relationships/slide" Target="../slides/slide20.xml"/><Relationship Id="rId5" Type="http://schemas.openxmlformats.org/officeDocument/2006/relationships/image" Target="../media/image5.png"/><Relationship Id="rId4"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0.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jpe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0.xml"/><Relationship Id="rId1" Type="http://schemas.openxmlformats.org/officeDocument/2006/relationships/slide" Target="../slides/slide3.xml"/><Relationship Id="rId5" Type="http://schemas.openxmlformats.org/officeDocument/2006/relationships/image" Target="../media/image5.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800" b="1" dirty="0">
              <a:hlinkClick xmlns:r="http://schemas.openxmlformats.org/officeDocument/2006/relationships" r:id="rId1" action="ppaction://hlinksldjump"/>
            </a:rPr>
            <a:t>Enabling Organizational Strategy Through Information Systems</a:t>
          </a:r>
          <a:endParaRPr lang="en-US" sz="18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800" b="1" dirty="0">
              <a:hlinkClick xmlns:r="http://schemas.openxmlformats.org/officeDocument/2006/relationships" r:id="rId2" action="ppaction://hlinksldjump"/>
            </a:rPr>
            <a:t>Business Models in the Digital World</a:t>
          </a:r>
          <a:endParaRPr lang="en-US" sz="18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2000" dirty="0"/>
            <a:t>Describe how information systems support business models used by companies operating in the digital world.</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800" b="1" dirty="0">
              <a:hlinkClick xmlns:r="http://schemas.openxmlformats.org/officeDocument/2006/relationships" r:id="rId3" action="ppaction://hlinksldjump"/>
            </a:rPr>
            <a:t>Valuing Innovations</a:t>
          </a:r>
          <a:endParaRPr lang="en-US" sz="18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2000" dirty="0"/>
            <a:t>Explain why and how companies are continually looking for innovative ways to use information systems for competitive advantage.</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6D011581-C5DD-419A-AAED-AD05631CDF0A}">
      <dgm:prSet phldrT="[Text]" custT="1"/>
      <dgm:spPr/>
      <dgm:t>
        <a:bodyPr/>
        <a:lstStyle/>
        <a:p>
          <a:r>
            <a:rPr lang="en-US" sz="2000" dirty="0"/>
            <a:t>Discuss how information systems can be used for automation, organizational learning, and strategic advantage.</a:t>
          </a:r>
        </a:p>
      </dgm:t>
    </dgm:pt>
    <dgm:pt modelId="{C1639196-CA28-4BD6-A52D-AF603368A606}" type="sibTrans" cxnId="{27AF655E-BB1D-4732-8A07-03E7E00B3EC5}">
      <dgm:prSet/>
      <dgm:spPr/>
      <dgm:t>
        <a:bodyPr/>
        <a:lstStyle/>
        <a:p>
          <a:endParaRPr lang="en-US" sz="2000"/>
        </a:p>
      </dgm:t>
    </dgm:pt>
    <dgm:pt modelId="{9AD826C6-DA8A-4FF7-A064-27557BE243B8}" type="parTrans" cxnId="{27AF655E-BB1D-4732-8A07-03E7E00B3EC5}">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6447" custLinFactNeighborX="-1250" custLinFactNeighborY="-2000"/>
      <dgm:spPr/>
    </dgm:pt>
    <dgm:pt modelId="{7D7D61F9-D1AA-4F6A-8715-FD6AC3E01198}" type="pres">
      <dgm:prSet presAssocID="{A8E9C07B-48B2-4B9C-8EC7-0782825D816E}" presName="img" presStyleLbl="fgImgPlace1" presStyleIdx="0" presStyleCnt="3" custScaleX="83650"/>
      <dgm:spPr>
        <a:blipFill rotWithShape="1">
          <a:blip xmlns:r="http://schemas.openxmlformats.org/officeDocument/2006/relationships" r:embed="rId4"/>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2343"/>
      <dgm:spPr/>
    </dgm:pt>
    <dgm:pt modelId="{7AEC1603-E11D-41B0-BE2A-F6201D5BEDCD}" type="pres">
      <dgm:prSet presAssocID="{629933C8-186B-4311-BF2D-DC99990EFBF2}" presName="img" presStyleLbl="fgImgPlace1" presStyleIdx="1" presStyleCnt="3" custScaleX="83650"/>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5744"/>
      <dgm:spPr/>
    </dgm:pt>
    <dgm:pt modelId="{6ED042DA-90EA-415F-9861-14F87D22BB00}" type="pres">
      <dgm:prSet presAssocID="{34FB3FC8-FCB1-404C-AAE4-E98CF14CF5FB}" presName="img" presStyleLbl="fgImgPlace1" presStyleIdx="2" presStyleCnt="3" custScaleX="83650"/>
      <dgm:spPr>
        <a:blipFill rotWithShape="1">
          <a:blip xmlns:r="http://schemas.openxmlformats.org/officeDocument/2006/relationships" r:embed="rId6"/>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1BABF215-56EA-424F-9F41-6D2D84AEB436}" type="presOf" srcId="{6D011581-C5DD-419A-AAED-AD05631CDF0A}" destId="{BA89CFF3-74C1-4F32-B093-38D94D4D20CF}" srcOrd="0"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6110EF44-5760-46AD-88E0-A5EC417BA8A8}"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4F66066-1985-470E-96ED-DEDD0F052AC6}" type="presOf" srcId="{677A52F5-4CAE-4309-A461-E811AF92EF26}" destId="{799A5FF2-1A39-4675-818C-11261776BAE8}" srcOrd="1" destOrd="2"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249DA96C-952E-42AC-8DB8-56C718E0C29A}" type="presOf" srcId="{34FB3FC8-FCB1-404C-AAE4-E98CF14CF5FB}" destId="{799A5FF2-1A39-4675-818C-11261776BAE8}" srcOrd="1" destOrd="0" presId="urn:microsoft.com/office/officeart/2005/8/layout/vList4#1"/>
    <dgm:cxn modelId="{75BADD6D-3B09-41EB-BFCF-6D45064E94D0}" type="presOf" srcId="{A8E9C07B-48B2-4B9C-8EC7-0782825D816E}" destId="{BA89CFF3-74C1-4F32-B093-38D94D4D20CF}" srcOrd="0" destOrd="0" presId="urn:microsoft.com/office/officeart/2005/8/layout/vList4#1"/>
    <dgm:cxn modelId="{94FC978F-A2B8-46ED-81B4-5B0C5A60E259}" type="presOf" srcId="{34FB3FC8-FCB1-404C-AAE4-E98CF14CF5FB}" destId="{47C28FEA-814E-4A68-B726-08705D29C6AB}" srcOrd="0"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D7D120E4-0167-477E-960A-EF05D7A133C3}" type="presOf" srcId="{629933C8-186B-4311-BF2D-DC99990EFBF2}" destId="{A93B6B1D-06C6-4860-8EBA-32C502FF8641}" srcOrd="0"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35F334EF-24B5-4239-A395-CB84CFA55B46}" type="presOf" srcId="{0CFC6EAA-DD42-49C0-A163-69A52F65D7DF}" destId="{47C28FEA-814E-4A68-B726-08705D29C6AB}" srcOrd="0"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Enabling Organizational Strategy Through Information Systems</a:t>
          </a:r>
          <a:endParaRPr lang="en-US" sz="2400" dirty="0"/>
        </a:p>
        <a:p>
          <a:r>
            <a:rPr lang="en-US" sz="2000" dirty="0"/>
            <a:t>Discuss how information systems can be used for automation, organizational learning, and strategic advantage.</a:t>
          </a:r>
          <a:endParaRPr lang="en-US" sz="2000" b="1"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200" b="1" dirty="0">
              <a:hlinkClick xmlns:r="http://schemas.openxmlformats.org/officeDocument/2006/relationships" r:id="rId1" action="ppaction://hlinksldjump"/>
            </a:rPr>
            <a:t>Business Models in the Digital World</a:t>
          </a:r>
          <a:endParaRPr lang="en-US" sz="1200" dirty="0"/>
        </a:p>
        <a:p>
          <a:r>
            <a:rPr lang="en-US" sz="1200" dirty="0"/>
            <a:t>Describe how information systems support business models used by companies operating in the digital world.</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200" b="1" dirty="0">
              <a:hlinkClick xmlns:r="http://schemas.openxmlformats.org/officeDocument/2006/relationships" r:id="rId2" action="ppaction://hlinksldjump"/>
            </a:rPr>
            <a:t>Valuing Innovations</a:t>
          </a:r>
          <a:endParaRPr lang="en-US" sz="1200" dirty="0"/>
        </a:p>
        <a:p>
          <a:r>
            <a:rPr lang="en-US" sz="1200" dirty="0"/>
            <a:t>Explain why and how companies are continually looking for innovative ways to use information systems for competitive advantage.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276742" custLinFactNeighborX="-1250" custLinFactNeighborY="-2000"/>
      <dgm:spPr/>
    </dgm:pt>
    <dgm:pt modelId="{7D7D61F9-D1AA-4F6A-8715-FD6AC3E01198}" type="pres">
      <dgm:prSet presAssocID="{A8E9C07B-48B2-4B9C-8EC7-0782825D816E}" presName="img" presStyleLbl="fgImgPlace1" presStyleIdx="0" presStyleCnt="3" custScaleX="95572" custScaleY="289516"/>
      <dgm:spPr>
        <a:blipFill>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13752"/>
      <dgm:spPr/>
    </dgm:pt>
    <dgm:pt modelId="{7AEC1603-E11D-41B0-BE2A-F6201D5BEDCD}" type="pres">
      <dgm:prSet presAssocID="{629933C8-186B-4311-BF2D-DC99990EFBF2}" presName="img" presStyleLbl="fgImgPlace1" presStyleIdx="1" presStyleCnt="3" custScaleX="65131"/>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14114"/>
      <dgm:spPr/>
    </dgm:pt>
    <dgm:pt modelId="{6ED042DA-90EA-415F-9861-14F87D22BB00}" type="pres">
      <dgm:prSet presAssocID="{34FB3FC8-FCB1-404C-AAE4-E98CF14CF5FB}" presName="img" presStyleLbl="fgImgPlace1" presStyleIdx="2" presStyleCnt="3" custScaleX="65131"/>
      <dgm:spPr>
        <a:blipFill rotWithShape="1">
          <a:blip xmlns:r="http://schemas.openxmlformats.org/officeDocument/2006/relationships" r:embed="rId5"/>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CD940617-5DF4-4842-932B-DEEB888241FF}" type="presOf" srcId="{34FB3FC8-FCB1-404C-AAE4-E98CF14CF5FB}" destId="{799A5FF2-1A39-4675-818C-11261776BAE8}"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9538D63E-0AFF-4869-8B74-5EAE693FBC93}" type="presOf" srcId="{34FB3FC8-FCB1-404C-AAE4-E98CF14CF5FB}" destId="{47C28FEA-814E-4A68-B726-08705D29C6AB}" srcOrd="0"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ED893FCA-01C0-45AB-BA71-2E8A5F867E07}" type="presOf" srcId="{629933C8-186B-4311-BF2D-DC99990EFBF2}" destId="{7B44DBCB-1EB0-418C-B751-858BAE4753CC}" srcOrd="1" destOrd="0" presId="urn:microsoft.com/office/officeart/2005/8/layout/vList4#2"/>
    <dgm:cxn modelId="{077460E6-1B0F-4A1E-AC74-5DC04E99FC61}" type="presOf" srcId="{A8E9C07B-48B2-4B9C-8EC7-0782825D816E}" destId="{49E2F980-7E69-446B-A4B0-923DF6DEFA98}" srcOrd="1"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200" b="1" dirty="0">
              <a:hlinkClick xmlns:r="http://schemas.openxmlformats.org/officeDocument/2006/relationships" r:id="rId1" action="ppaction://hlinksldjump"/>
            </a:rPr>
            <a:t>Enabling Organizational Strategy Through Information Systems</a:t>
          </a:r>
          <a:endParaRPr lang="en-US" sz="1200" dirty="0"/>
        </a:p>
        <a:p>
          <a:r>
            <a:rPr lang="en-US" sz="1200" dirty="0"/>
            <a:t>Discuss how information systems can be used for automation, organizational learning, and strategic advantage.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hlinkClick xmlns:r="http://schemas.openxmlformats.org/officeDocument/2006/relationships" r:id="rId2" action="ppaction://hlinksldjump"/>
            </a:rPr>
            <a:t>Business Models in the Digital World</a:t>
          </a:r>
          <a:endParaRPr lang="en-US" sz="2400" b="1" dirty="0"/>
        </a:p>
        <a:p>
          <a:r>
            <a:rPr lang="en-US" sz="2400" dirty="0"/>
            <a:t>Describe how information systems support business models used by companies operating in the digital world.</a:t>
          </a:r>
          <a:endParaRPr lang="en-US" sz="2000" b="1"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nchor="ctr"/>
        <a:lstStyle/>
        <a:p>
          <a:r>
            <a:rPr lang="en-US" sz="1200" b="1" dirty="0">
              <a:hlinkClick xmlns:r="http://schemas.openxmlformats.org/officeDocument/2006/relationships" r:id="rId3" action="ppaction://hlinksldjump"/>
            </a:rPr>
            <a:t>Valuing Innovations</a:t>
          </a:r>
          <a:endParaRPr lang="en-US" sz="1200" dirty="0"/>
        </a:p>
        <a:p>
          <a:r>
            <a:rPr lang="en-US" sz="1200" dirty="0"/>
            <a:t>Explain why and how companies are continually looking for innovative ways to use information systems for competitive advantage.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nchor="ct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2393" custLinFactNeighborX="-3704"/>
      <dgm:spPr/>
    </dgm:pt>
    <dgm:pt modelId="{7D7D61F9-D1AA-4F6A-8715-FD6AC3E01198}" type="pres">
      <dgm:prSet presAssocID="{A8E9C07B-48B2-4B9C-8EC7-0782825D816E}" presName="img" presStyleLbl="fgImgPlace1" presStyleIdx="0" presStyleCnt="3" custScaleX="67452"/>
      <dgm:spPr>
        <a:blipFill>
          <a:blip xmlns:r="http://schemas.openxmlformats.org/officeDocument/2006/relationships" r:embed="rId4"/>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247959"/>
      <dgm:spPr/>
    </dgm:pt>
    <dgm:pt modelId="{7AEC1603-E11D-41B0-BE2A-F6201D5BEDCD}" type="pres">
      <dgm:prSet presAssocID="{629933C8-186B-4311-BF2D-DC99990EFBF2}" presName="img" presStyleLbl="fgImgPlace1" presStyleIdx="1" presStyleCnt="3" custScaleX="95556" custScaleY="260528"/>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1957"/>
      <dgm:spPr/>
    </dgm:pt>
    <dgm:pt modelId="{6ED042DA-90EA-415F-9861-14F87D22BB00}" type="pres">
      <dgm:prSet presAssocID="{34FB3FC8-FCB1-404C-AAE4-E98CF14CF5FB}" presName="img" presStyleLbl="fgImgPlace1" presStyleIdx="2" presStyleCnt="3" custScaleX="67452"/>
      <dgm:spPr>
        <a:blipFill rotWithShape="1">
          <a:blip xmlns:r="http://schemas.openxmlformats.org/officeDocument/2006/relationships" r:embed="rId6"/>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90DFC307-6823-47A4-A334-C7390CCBC67E}" type="presOf" srcId="{677A52F5-4CAE-4309-A461-E811AF92EF26}" destId="{799A5FF2-1A39-4675-818C-11261776BAE8}" srcOrd="1" destOrd="1" presId="urn:microsoft.com/office/officeart/2005/8/layout/vList4#3"/>
    <dgm:cxn modelId="{C23CCD07-5506-4ABF-9BB3-0EC9BBC73BDB}" type="presOf" srcId="{677A52F5-4CAE-4309-A461-E811AF92EF26}" destId="{47C28FEA-814E-4A68-B726-08705D29C6AB}" srcOrd="0" destOrd="1" presId="urn:microsoft.com/office/officeart/2005/8/layout/vList4#3"/>
    <dgm:cxn modelId="{8FB3221A-C31D-497F-9FC8-D4F84E9B022C}" type="presOf" srcId="{A8E9C07B-48B2-4B9C-8EC7-0782825D816E}" destId="{49E2F980-7E69-446B-A4B0-923DF6DEFA98}" srcOrd="1"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49C0AD5B-893A-4068-9429-63BD5EBBB478}" type="presOf" srcId="{A8E9C07B-48B2-4B9C-8EC7-0782825D816E}" destId="{BA89CFF3-74C1-4F32-B093-38D94D4D20CF}" srcOrd="0" destOrd="0" presId="urn:microsoft.com/office/officeart/2005/8/layout/vList4#3"/>
    <dgm:cxn modelId="{602EFE6E-800E-495C-AD92-82AF7D2C60EC}" type="presOf" srcId="{629933C8-186B-4311-BF2D-DC99990EFBF2}" destId="{A93B6B1D-06C6-4860-8EBA-32C502FF8641}" srcOrd="0" destOrd="0" presId="urn:microsoft.com/office/officeart/2005/8/layout/vList4#3"/>
    <dgm:cxn modelId="{E474847B-EDFE-44F8-AF92-D628790BFB95}" type="presOf" srcId="{34FB3FC8-FCB1-404C-AAE4-E98CF14CF5FB}" destId="{47C28FEA-814E-4A68-B726-08705D29C6AB}" srcOrd="0" destOrd="0" presId="urn:microsoft.com/office/officeart/2005/8/layout/vList4#3"/>
    <dgm:cxn modelId="{DD1E0FAD-4C8E-4E35-898D-5DAE1FDEDD19}" type="presOf" srcId="{482F2C61-E41B-4642-B082-EF9C103085B5}" destId="{25E29AB1-DE1E-48E4-B66F-1D7048CC3527}" srcOrd="0"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CAC0D5-7920-415E-83A5-C371C66599FD}" type="presOf" srcId="{629933C8-186B-4311-BF2D-DC99990EFBF2}" destId="{7B44DBCB-1EB0-418C-B751-858BAE4753CC}" srcOrd="1" destOrd="0" presId="urn:microsoft.com/office/officeart/2005/8/layout/vList4#3"/>
    <dgm:cxn modelId="{566F6FD7-B387-46FC-B099-EA44C0A0ED19}" type="presOf" srcId="{34FB3FC8-FCB1-404C-AAE4-E98CF14CF5FB}" destId="{799A5FF2-1A39-4675-818C-11261776BAE8}" srcOrd="1" destOrd="0" presId="urn:microsoft.com/office/officeart/2005/8/layout/vList4#3"/>
    <dgm:cxn modelId="{075AD2DD-DE62-402C-8690-1DC5614ABEB3}" srcId="{34FB3FC8-FCB1-404C-AAE4-E98CF14CF5FB}" destId="{677A52F5-4CAE-4309-A461-E811AF92EF26}" srcOrd="0" destOrd="0" parTransId="{1AD2DCFB-B719-41BF-BEBB-12150A457F78}" sibTransId="{409F2E99-5E6A-4297-B1B3-C7C7D1142951}"/>
    <dgm:cxn modelId="{9617FCF8-0802-436C-A7CD-E87B3B8C2893}" srcId="{482F2C61-E41B-4642-B082-EF9C103085B5}" destId="{A8E9C07B-48B2-4B9C-8EC7-0782825D816E}" srcOrd="0" destOrd="0" parTransId="{C7A73202-DE5A-4072-95A6-BFF1402B4BC2}" sibTransId="{631AC269-E33A-4752-92A6-6DC1380588AA}"/>
    <dgm:cxn modelId="{9D03A318-EE5D-400B-9E29-E68AC74CD237}" type="presParOf" srcId="{25E29AB1-DE1E-48E4-B66F-1D7048CC3527}" destId="{056847C0-F8DB-4977-A3FD-5A95306D8B69}" srcOrd="0" destOrd="0" presId="urn:microsoft.com/office/officeart/2005/8/layout/vList4#3"/>
    <dgm:cxn modelId="{829CF30C-1CA3-4D6B-8BFA-E43D2355A7B9}" type="presParOf" srcId="{056847C0-F8DB-4977-A3FD-5A95306D8B69}" destId="{BA89CFF3-74C1-4F32-B093-38D94D4D20CF}" srcOrd="0" destOrd="0" presId="urn:microsoft.com/office/officeart/2005/8/layout/vList4#3"/>
    <dgm:cxn modelId="{A5626B6B-B412-4219-99C1-C8503439343E}" type="presParOf" srcId="{056847C0-F8DB-4977-A3FD-5A95306D8B69}" destId="{7D7D61F9-D1AA-4F6A-8715-FD6AC3E01198}" srcOrd="1" destOrd="0" presId="urn:microsoft.com/office/officeart/2005/8/layout/vList4#3"/>
    <dgm:cxn modelId="{A7189994-5B15-4525-A4B9-F720B000930C}" type="presParOf" srcId="{056847C0-F8DB-4977-A3FD-5A95306D8B69}" destId="{49E2F980-7E69-446B-A4B0-923DF6DEFA98}" srcOrd="2" destOrd="0" presId="urn:microsoft.com/office/officeart/2005/8/layout/vList4#3"/>
    <dgm:cxn modelId="{C459E147-F526-4499-A882-57729A9D89B1}" type="presParOf" srcId="{25E29AB1-DE1E-48E4-B66F-1D7048CC3527}" destId="{02C83B37-0F1D-4FEA-B7E7-FF6719B27A33}" srcOrd="1" destOrd="0" presId="urn:microsoft.com/office/officeart/2005/8/layout/vList4#3"/>
    <dgm:cxn modelId="{2914D56A-DC75-475D-B226-A2353205DB56}" type="presParOf" srcId="{25E29AB1-DE1E-48E4-B66F-1D7048CC3527}" destId="{129D03A9-9EE6-42F0-9D54-DE111F5C82E8}" srcOrd="2" destOrd="0" presId="urn:microsoft.com/office/officeart/2005/8/layout/vList4#3"/>
    <dgm:cxn modelId="{8C89E258-5B13-4940-A9EA-31E0848E9233}" type="presParOf" srcId="{129D03A9-9EE6-42F0-9D54-DE111F5C82E8}" destId="{A93B6B1D-06C6-4860-8EBA-32C502FF8641}" srcOrd="0" destOrd="0" presId="urn:microsoft.com/office/officeart/2005/8/layout/vList4#3"/>
    <dgm:cxn modelId="{05AE02FE-EF4F-4261-A360-6CFA03C31BA8}" type="presParOf" srcId="{129D03A9-9EE6-42F0-9D54-DE111F5C82E8}" destId="{7AEC1603-E11D-41B0-BE2A-F6201D5BEDCD}" srcOrd="1" destOrd="0" presId="urn:microsoft.com/office/officeart/2005/8/layout/vList4#3"/>
    <dgm:cxn modelId="{4F04D454-EBFC-4A09-969D-B22EE866D8C2}" type="presParOf" srcId="{129D03A9-9EE6-42F0-9D54-DE111F5C82E8}" destId="{7B44DBCB-1EB0-418C-B751-858BAE4753CC}" srcOrd="2" destOrd="0" presId="urn:microsoft.com/office/officeart/2005/8/layout/vList4#3"/>
    <dgm:cxn modelId="{8090A43A-24BC-4CD6-90E5-7A6FC3040FA3}" type="presParOf" srcId="{25E29AB1-DE1E-48E4-B66F-1D7048CC3527}" destId="{2A6A015C-E28C-44A4-9412-971012033AAE}" srcOrd="3" destOrd="0" presId="urn:microsoft.com/office/officeart/2005/8/layout/vList4#3"/>
    <dgm:cxn modelId="{806F423B-FB23-49A7-9B0E-EAD53AC8430F}" type="presParOf" srcId="{25E29AB1-DE1E-48E4-B66F-1D7048CC3527}" destId="{BC272B12-7FD0-415F-81DF-F02239D32429}" srcOrd="4" destOrd="0" presId="urn:microsoft.com/office/officeart/2005/8/layout/vList4#3"/>
    <dgm:cxn modelId="{F03DA67D-F690-45D7-BCA8-F7F9B063F878}" type="presParOf" srcId="{BC272B12-7FD0-415F-81DF-F02239D32429}" destId="{47C28FEA-814E-4A68-B726-08705D29C6AB}" srcOrd="0" destOrd="0" presId="urn:microsoft.com/office/officeart/2005/8/layout/vList4#3"/>
    <dgm:cxn modelId="{A7032599-2A61-4E86-B32B-8D3AA8419388}" type="presParOf" srcId="{BC272B12-7FD0-415F-81DF-F02239D32429}" destId="{6ED042DA-90EA-415F-9861-14F87D22BB00}" srcOrd="1" destOrd="0" presId="urn:microsoft.com/office/officeart/2005/8/layout/vList4#3"/>
    <dgm:cxn modelId="{9AB974A2-C95A-40E3-A692-E6BD8C39F2F9}" type="presParOf" srcId="{BC272B12-7FD0-415F-81DF-F02239D32429}" destId="{799A5FF2-1A39-4675-818C-11261776BAE8}"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200" b="1" dirty="0">
              <a:hlinkClick xmlns:r="http://schemas.openxmlformats.org/officeDocument/2006/relationships" r:id="rId1" action="ppaction://hlinksldjump"/>
            </a:rPr>
            <a:t>Enabling Organizational Strategy Through Information Systems</a:t>
          </a:r>
          <a:endParaRPr lang="en-US" sz="1200" dirty="0"/>
        </a:p>
        <a:p>
          <a:r>
            <a:rPr lang="en-US" sz="1200" dirty="0"/>
            <a:t>Discuss how information systems can be used for automation, organizational learning, and strategic advantage.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200" b="1" dirty="0">
              <a:hlinkClick xmlns:r="http://schemas.openxmlformats.org/officeDocument/2006/relationships" r:id="rId2" action="ppaction://hlinksldjump"/>
            </a:rPr>
            <a:t>Business Models in the Digital World</a:t>
          </a:r>
          <a:endParaRPr lang="en-US" sz="1200" b="1" dirty="0"/>
        </a:p>
        <a:p>
          <a:r>
            <a:rPr lang="en-US" sz="1200" dirty="0"/>
            <a:t>Describe how information systems support business models used by companies operating in the digital world.</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a:t>Valuing Innovations</a:t>
          </a:r>
          <a:endParaRPr lang="en-US" sz="2400" dirty="0"/>
        </a:p>
        <a:p>
          <a:r>
            <a:rPr lang="en-US" sz="2000" dirty="0"/>
            <a:t>Explain why and how companies are continually looking for innovative ways to use information systems for competitive advantage.</a:t>
          </a:r>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nchor="ct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3875" custLinFactNeighborX="-1250" custLinFactNeighborY="-2000"/>
      <dgm:spPr/>
    </dgm:pt>
    <dgm:pt modelId="{7D7D61F9-D1AA-4F6A-8715-FD6AC3E01198}" type="pres">
      <dgm:prSet presAssocID="{A8E9C07B-48B2-4B9C-8EC7-0782825D816E}" presName="img" presStyleLbl="fgImgPlace1" presStyleIdx="0" presStyleCnt="3" custScaleX="67509"/>
      <dgm:spPr>
        <a:blipFill rotWithShape="1">
          <a:blip xmlns:r="http://schemas.openxmlformats.org/officeDocument/2006/relationships" r:embed="rId3"/>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4025"/>
      <dgm:spPr/>
    </dgm:pt>
    <dgm:pt modelId="{7AEC1603-E11D-41B0-BE2A-F6201D5BEDCD}" type="pres">
      <dgm:prSet presAssocID="{629933C8-186B-4311-BF2D-DC99990EFBF2}" presName="img" presStyleLbl="fgImgPlace1" presStyleIdx="1" presStyleCnt="3" custScaleX="67509"/>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252549"/>
      <dgm:spPr/>
    </dgm:pt>
    <dgm:pt modelId="{6ED042DA-90EA-415F-9861-14F87D22BB00}" type="pres">
      <dgm:prSet presAssocID="{34FB3FC8-FCB1-404C-AAE4-E98CF14CF5FB}" presName="img" presStyleLbl="fgImgPlace1" presStyleIdx="2" presStyleCnt="3" custScaleX="95287" custScaleY="265072"/>
      <dgm:spPr>
        <a:blipFill rotWithShape="1">
          <a:blip xmlns:r="http://schemas.openxmlformats.org/officeDocument/2006/relationships" r:embed="rId5"/>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8D764E12-DA0B-474A-B439-48FDABA61FE6}" type="presOf" srcId="{A8E9C07B-48B2-4B9C-8EC7-0782825D816E}" destId="{49E2F980-7E69-446B-A4B0-923DF6DEFA98}" srcOrd="1"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7FD23F70-06EA-428A-BF71-AD046646677F}" type="presOf" srcId="{677A52F5-4CAE-4309-A461-E811AF92EF26}" destId="{47C28FEA-814E-4A68-B726-08705D29C6AB}" srcOrd="0" destOrd="1" presId="urn:microsoft.com/office/officeart/2005/8/layout/vList4#4"/>
    <dgm:cxn modelId="{72A08371-40A5-402F-AC15-A5C74B32812E}" type="presOf" srcId="{677A52F5-4CAE-4309-A461-E811AF92EF26}" destId="{799A5FF2-1A39-4675-818C-11261776BAE8}" srcOrd="1" destOrd="1" presId="urn:microsoft.com/office/officeart/2005/8/layout/vList4#4"/>
    <dgm:cxn modelId="{5ED2E095-9691-4BE7-A4BD-871C27E2A4BE}" type="presOf" srcId="{34FB3FC8-FCB1-404C-AAE4-E98CF14CF5FB}" destId="{799A5FF2-1A39-4675-818C-11261776BAE8}" srcOrd="1"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DF7A7DCB-4F20-473A-AF18-6BCFFCD28262}" type="presOf" srcId="{482F2C61-E41B-4642-B082-EF9C103085B5}" destId="{25E29AB1-DE1E-48E4-B66F-1D7048CC3527}"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075AD2DD-DE62-402C-8690-1DC5614ABEB3}" srcId="{34FB3FC8-FCB1-404C-AAE4-E98CF14CF5FB}" destId="{677A52F5-4CAE-4309-A461-E811AF92EF26}" srcOrd="0" destOrd="0" parTransId="{1AD2DCFB-B719-41BF-BEBB-12150A457F78}" sibTransId="{409F2E99-5E6A-4297-B1B3-C7C7D1142951}"/>
    <dgm:cxn modelId="{49EF8EE9-37D9-4F91-9677-25470C12EBAA}" type="presOf" srcId="{629933C8-186B-4311-BF2D-DC99990EFBF2}" destId="{A93B6B1D-06C6-4860-8EBA-32C502FF8641}" srcOrd="0"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5512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 action="ppaction://hlinksldjump"/>
            </a:rPr>
            <a:t>Enabling Organizational Strategy Through Information Systems</a:t>
          </a:r>
          <a:endParaRPr lang="en-US" sz="1800" kern="1200" dirty="0"/>
        </a:p>
        <a:p>
          <a:pPr marL="228600" lvl="1" indent="-228600" algn="l" defTabSz="889000">
            <a:lnSpc>
              <a:spcPct val="90000"/>
            </a:lnSpc>
            <a:spcBef>
              <a:spcPct val="0"/>
            </a:spcBef>
            <a:spcAft>
              <a:spcPct val="15000"/>
            </a:spcAft>
            <a:buChar char="•"/>
          </a:pPr>
          <a:r>
            <a:rPr lang="en-US" sz="2000" kern="1200" dirty="0"/>
            <a:t>Discuss how information systems can be used for automation, organizational learning, and strategic advantage.</a:t>
          </a:r>
        </a:p>
      </dsp:txBody>
      <dsp:txXfrm>
        <a:off x="1791652" y="0"/>
        <a:ext cx="6437947" cy="1551278"/>
      </dsp:txXfrm>
    </dsp:sp>
    <dsp:sp modelId="{7D7D61F9-D1AA-4F6A-8715-FD6AC3E01198}">
      <dsp:nvSpPr>
        <dsp:cNvPr id="0" name=""/>
        <dsp:cNvSpPr/>
      </dsp:nvSpPr>
      <dsp:spPr>
        <a:xfrm>
          <a:off x="280286" y="192709"/>
          <a:ext cx="1376812" cy="116586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697011"/>
          <a:ext cx="8229600" cy="14914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 action="ppaction://hlinksldjump"/>
            </a:rPr>
            <a:t>Business Models in the Digital World</a:t>
          </a:r>
          <a:endParaRPr lang="en-US" sz="1800" kern="1200" dirty="0"/>
        </a:p>
        <a:p>
          <a:pPr marL="228600" lvl="1" indent="-228600" algn="l" defTabSz="889000">
            <a:lnSpc>
              <a:spcPct val="90000"/>
            </a:lnSpc>
            <a:spcBef>
              <a:spcPct val="0"/>
            </a:spcBef>
            <a:spcAft>
              <a:spcPct val="15000"/>
            </a:spcAft>
            <a:buChar char="•"/>
          </a:pPr>
          <a:r>
            <a:rPr lang="en-US" sz="2000" kern="1200" dirty="0"/>
            <a:t>Describe how information systems support business models used by companies operating in the digital world.</a:t>
          </a:r>
        </a:p>
      </dsp:txBody>
      <dsp:txXfrm>
        <a:off x="1791652" y="1697011"/>
        <a:ext cx="6437947" cy="1491470"/>
      </dsp:txXfrm>
    </dsp:sp>
    <dsp:sp modelId="{7AEC1603-E11D-41B0-BE2A-F6201D5BEDCD}">
      <dsp:nvSpPr>
        <dsp:cNvPr id="0" name=""/>
        <dsp:cNvSpPr/>
      </dsp:nvSpPr>
      <dsp:spPr>
        <a:xfrm>
          <a:off x="280286" y="1859816"/>
          <a:ext cx="1376812" cy="116586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334213"/>
          <a:ext cx="8229600" cy="15410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 action="ppaction://hlinksldjump"/>
            </a:rPr>
            <a:t>Valuing Innovations</a:t>
          </a:r>
          <a:endParaRPr lang="en-US" sz="1800" kern="1200" dirty="0"/>
        </a:p>
        <a:p>
          <a:pPr marL="228600" lvl="1" indent="-228600" algn="l" defTabSz="889000">
            <a:lnSpc>
              <a:spcPct val="90000"/>
            </a:lnSpc>
            <a:spcBef>
              <a:spcPct val="0"/>
            </a:spcBef>
            <a:spcAft>
              <a:spcPct val="15000"/>
            </a:spcAft>
            <a:buChar char="•"/>
          </a:pPr>
          <a:r>
            <a:rPr lang="en-US" sz="2000" kern="1200" dirty="0"/>
            <a:t>Explain why and how companies are continually looking for innovative ways to use information systems for competitive advantage.</a:t>
          </a:r>
        </a:p>
        <a:p>
          <a:pPr marL="114300" lvl="1" indent="-114300" algn="l" defTabSz="533400">
            <a:lnSpc>
              <a:spcPct val="90000"/>
            </a:lnSpc>
            <a:spcBef>
              <a:spcPct val="0"/>
            </a:spcBef>
            <a:spcAft>
              <a:spcPct val="15000"/>
            </a:spcAft>
            <a:buChar char="•"/>
          </a:pPr>
          <a:endParaRPr lang="en-US" sz="1200" kern="1200" dirty="0"/>
        </a:p>
      </dsp:txBody>
      <dsp:txXfrm>
        <a:off x="1791652" y="3334213"/>
        <a:ext cx="6437947" cy="1541033"/>
      </dsp:txXfrm>
    </dsp:sp>
    <dsp:sp modelId="{6ED042DA-90EA-415F-9861-14F87D22BB00}">
      <dsp:nvSpPr>
        <dsp:cNvPr id="0" name=""/>
        <dsp:cNvSpPr/>
      </dsp:nvSpPr>
      <dsp:spPr>
        <a:xfrm>
          <a:off x="280286" y="3521800"/>
          <a:ext cx="1376812" cy="116586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52991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Enabling Organizational Strategy Through Information Systems</a:t>
          </a:r>
          <a:endParaRPr lang="en-US" sz="2400" kern="1200" dirty="0"/>
        </a:p>
        <a:p>
          <a:pPr marL="0" lvl="0" indent="0" algn="l" defTabSz="1066800">
            <a:lnSpc>
              <a:spcPct val="90000"/>
            </a:lnSpc>
            <a:spcBef>
              <a:spcPct val="0"/>
            </a:spcBef>
            <a:spcAft>
              <a:spcPct val="35000"/>
            </a:spcAft>
            <a:buNone/>
          </a:pPr>
          <a:r>
            <a:rPr lang="en-US" sz="2000" kern="1200" dirty="0"/>
            <a:t>Discuss how information systems can be used for automation, organizational learning, and strategic advantage.</a:t>
          </a:r>
          <a:endParaRPr lang="en-US" sz="2000" b="1" kern="1200" dirty="0"/>
        </a:p>
      </dsp:txBody>
      <dsp:txXfrm>
        <a:off x="1737337" y="0"/>
        <a:ext cx="6492262" cy="2529911"/>
      </dsp:txXfrm>
    </dsp:sp>
    <dsp:sp modelId="{7D7D61F9-D1AA-4F6A-8715-FD6AC3E01198}">
      <dsp:nvSpPr>
        <dsp:cNvPr id="0" name=""/>
        <dsp:cNvSpPr/>
      </dsp:nvSpPr>
      <dsp:spPr>
        <a:xfrm>
          <a:off x="127858" y="206280"/>
          <a:ext cx="1573038" cy="21173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621328"/>
          <a:ext cx="8229600" cy="103989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Business Models in the Digital World</a:t>
          </a:r>
          <a:endParaRPr lang="en-US" sz="1200" kern="1200" dirty="0"/>
        </a:p>
        <a:p>
          <a:pPr marL="0" lvl="0" indent="0" algn="l" defTabSz="533400">
            <a:lnSpc>
              <a:spcPct val="90000"/>
            </a:lnSpc>
            <a:spcBef>
              <a:spcPct val="0"/>
            </a:spcBef>
            <a:spcAft>
              <a:spcPct val="35000"/>
            </a:spcAft>
            <a:buNone/>
          </a:pPr>
          <a:r>
            <a:rPr lang="en-US" sz="1200" kern="1200" dirty="0"/>
            <a:t>Describe how information systems support business models used by companies operating in the digital world.</a:t>
          </a:r>
          <a:endParaRPr lang="en-US" sz="1100" kern="1200" dirty="0"/>
        </a:p>
      </dsp:txBody>
      <dsp:txXfrm>
        <a:off x="1737337" y="2621328"/>
        <a:ext cx="6492262" cy="1039894"/>
      </dsp:txXfrm>
    </dsp:sp>
    <dsp:sp modelId="{7AEC1603-E11D-41B0-BE2A-F6201D5BEDCD}">
      <dsp:nvSpPr>
        <dsp:cNvPr id="0" name=""/>
        <dsp:cNvSpPr/>
      </dsp:nvSpPr>
      <dsp:spPr>
        <a:xfrm>
          <a:off x="378375" y="2775605"/>
          <a:ext cx="1072004" cy="73134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752640"/>
          <a:ext cx="8229600" cy="1043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Valuing Innovations</a:t>
          </a:r>
          <a:endParaRPr lang="en-US" sz="1200" kern="1200" dirty="0"/>
        </a:p>
        <a:p>
          <a:pPr marL="0" lvl="0" indent="0" algn="l" defTabSz="533400">
            <a:lnSpc>
              <a:spcPct val="90000"/>
            </a:lnSpc>
            <a:spcBef>
              <a:spcPct val="0"/>
            </a:spcBef>
            <a:spcAft>
              <a:spcPct val="35000"/>
            </a:spcAft>
            <a:buNone/>
          </a:pPr>
          <a:r>
            <a:rPr lang="en-US" sz="1200" kern="1200" dirty="0"/>
            <a:t>Explain why and how companies are continually looking for innovative ways to use information systems for competitive advantage.</a:t>
          </a:r>
          <a:endParaRPr lang="en-US" sz="1100" kern="1200" dirty="0"/>
        </a:p>
      </dsp:txBody>
      <dsp:txXfrm>
        <a:off x="1737337" y="3752640"/>
        <a:ext cx="6492262" cy="1043203"/>
      </dsp:txXfrm>
    </dsp:sp>
    <dsp:sp modelId="{6ED042DA-90EA-415F-9861-14F87D22BB00}">
      <dsp:nvSpPr>
        <dsp:cNvPr id="0" name=""/>
        <dsp:cNvSpPr/>
      </dsp:nvSpPr>
      <dsp:spPr>
        <a:xfrm>
          <a:off x="378375" y="3908571"/>
          <a:ext cx="1072004" cy="73134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04045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Enabling Organizational Strategy Through Information Systems</a:t>
          </a:r>
          <a:endParaRPr lang="en-US" sz="1200" kern="1200" dirty="0"/>
        </a:p>
        <a:p>
          <a:pPr marL="0" lvl="0" indent="0" algn="l" defTabSz="533400">
            <a:lnSpc>
              <a:spcPct val="90000"/>
            </a:lnSpc>
            <a:spcBef>
              <a:spcPct val="0"/>
            </a:spcBef>
            <a:spcAft>
              <a:spcPct val="35000"/>
            </a:spcAft>
            <a:buNone/>
          </a:pPr>
          <a:r>
            <a:rPr lang="en-US" sz="1200" kern="1200" dirty="0"/>
            <a:t>Discuss how information systems can be used for automation, organizational learning, and strategic advantage.</a:t>
          </a:r>
          <a:endParaRPr lang="en-US" sz="1100" kern="1200" dirty="0"/>
        </a:p>
      </dsp:txBody>
      <dsp:txXfrm>
        <a:off x="1747534" y="0"/>
        <a:ext cx="6482065" cy="1040458"/>
      </dsp:txXfrm>
    </dsp:sp>
    <dsp:sp modelId="{7D7D61F9-D1AA-4F6A-8715-FD6AC3E01198}">
      <dsp:nvSpPr>
        <dsp:cNvPr id="0" name=""/>
        <dsp:cNvSpPr/>
      </dsp:nvSpPr>
      <dsp:spPr>
        <a:xfrm>
          <a:off x="369471" y="113772"/>
          <a:ext cx="1110205" cy="812914"/>
        </a:xfrm>
        <a:prstGeom prst="roundRect">
          <a:avLst>
            <a:gd name="adj" fmla="val 10000"/>
          </a:avLst>
        </a:prstGeom>
        <a:blipFill>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142073"/>
          <a:ext cx="8229600" cy="25196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Business Models in the Digital World</a:t>
          </a:r>
          <a:endParaRPr lang="en-US" sz="2400" b="1" kern="1200" dirty="0"/>
        </a:p>
        <a:p>
          <a:pPr marL="0" lvl="0" indent="0" algn="l" defTabSz="1066800">
            <a:lnSpc>
              <a:spcPct val="90000"/>
            </a:lnSpc>
            <a:spcBef>
              <a:spcPct val="0"/>
            </a:spcBef>
            <a:spcAft>
              <a:spcPct val="35000"/>
            </a:spcAft>
            <a:buNone/>
          </a:pPr>
          <a:r>
            <a:rPr lang="en-US" sz="2400" kern="1200" dirty="0"/>
            <a:t>Describe how information systems support business models used by companies operating in the digital world.</a:t>
          </a:r>
          <a:endParaRPr lang="en-US" sz="2000" b="1" kern="1200" dirty="0"/>
        </a:p>
      </dsp:txBody>
      <dsp:txXfrm>
        <a:off x="1747534" y="1142073"/>
        <a:ext cx="6482065" cy="2519617"/>
      </dsp:txXfrm>
    </dsp:sp>
    <dsp:sp modelId="{7AEC1603-E11D-41B0-BE2A-F6201D5BEDCD}">
      <dsp:nvSpPr>
        <dsp:cNvPr id="0" name=""/>
        <dsp:cNvSpPr/>
      </dsp:nvSpPr>
      <dsp:spPr>
        <a:xfrm>
          <a:off x="138186" y="1342947"/>
          <a:ext cx="1572775" cy="211786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763304"/>
          <a:ext cx="8229600" cy="10360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Valuing Innovations</a:t>
          </a:r>
          <a:endParaRPr lang="en-US" sz="1200" kern="1200" dirty="0"/>
        </a:p>
        <a:p>
          <a:pPr marL="0" lvl="0" indent="0" algn="l" defTabSz="533400">
            <a:lnSpc>
              <a:spcPct val="90000"/>
            </a:lnSpc>
            <a:spcBef>
              <a:spcPct val="0"/>
            </a:spcBef>
            <a:spcAft>
              <a:spcPct val="35000"/>
            </a:spcAft>
            <a:buNone/>
          </a:pPr>
          <a:r>
            <a:rPr lang="en-US" sz="1200" kern="1200" dirty="0"/>
            <a:t>Explain why and how companies are continually looking for innovative ways to use information systems for competitive advantage.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47534" y="3763304"/>
        <a:ext cx="6482065" cy="1036028"/>
      </dsp:txXfrm>
    </dsp:sp>
    <dsp:sp modelId="{6ED042DA-90EA-415F-9861-14F87D22BB00}">
      <dsp:nvSpPr>
        <dsp:cNvPr id="0" name=""/>
        <dsp:cNvSpPr/>
      </dsp:nvSpPr>
      <dsp:spPr>
        <a:xfrm>
          <a:off x="369471" y="3874861"/>
          <a:ext cx="1110205" cy="81291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03725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Enabling Organizational Strategy Through Information Systems</a:t>
          </a:r>
          <a:endParaRPr lang="en-US" sz="1200" kern="1200" dirty="0"/>
        </a:p>
        <a:p>
          <a:pPr marL="0" lvl="0" indent="0" algn="l" defTabSz="533400">
            <a:lnSpc>
              <a:spcPct val="90000"/>
            </a:lnSpc>
            <a:spcBef>
              <a:spcPct val="0"/>
            </a:spcBef>
            <a:spcAft>
              <a:spcPct val="35000"/>
            </a:spcAft>
            <a:buNone/>
          </a:pPr>
          <a:r>
            <a:rPr lang="en-US" sz="1200" kern="1200" dirty="0"/>
            <a:t>Discuss how information systems can be used for automation, organizational learning, and strategic advantage.</a:t>
          </a:r>
        </a:p>
      </dsp:txBody>
      <dsp:txXfrm>
        <a:off x="1745776" y="0"/>
        <a:ext cx="6483823" cy="1037256"/>
      </dsp:txXfrm>
    </dsp:sp>
    <dsp:sp modelId="{7D7D61F9-D1AA-4F6A-8715-FD6AC3E01198}">
      <dsp:nvSpPr>
        <dsp:cNvPr id="0" name=""/>
        <dsp:cNvSpPr/>
      </dsp:nvSpPr>
      <dsp:spPr>
        <a:xfrm>
          <a:off x="367244" y="119203"/>
          <a:ext cx="1111144" cy="7988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137112"/>
          <a:ext cx="8229600" cy="103875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Business Models in the Digital World</a:t>
          </a:r>
          <a:endParaRPr lang="en-US" sz="1200" b="1" kern="1200" dirty="0"/>
        </a:p>
        <a:p>
          <a:pPr marL="0" lvl="0" indent="0" algn="l" defTabSz="533400">
            <a:lnSpc>
              <a:spcPct val="90000"/>
            </a:lnSpc>
            <a:spcBef>
              <a:spcPct val="0"/>
            </a:spcBef>
            <a:spcAft>
              <a:spcPct val="35000"/>
            </a:spcAft>
            <a:buNone/>
          </a:pPr>
          <a:r>
            <a:rPr lang="en-US" sz="1200" kern="1200" dirty="0"/>
            <a:t>Describe how information systems support business models used by companies operating in the digital world.</a:t>
          </a:r>
        </a:p>
      </dsp:txBody>
      <dsp:txXfrm>
        <a:off x="1745776" y="1137112"/>
        <a:ext cx="6483823" cy="1038754"/>
      </dsp:txXfrm>
    </dsp:sp>
    <dsp:sp modelId="{7AEC1603-E11D-41B0-BE2A-F6201D5BEDCD}">
      <dsp:nvSpPr>
        <dsp:cNvPr id="0" name=""/>
        <dsp:cNvSpPr/>
      </dsp:nvSpPr>
      <dsp:spPr>
        <a:xfrm>
          <a:off x="367244" y="1257065"/>
          <a:ext cx="1111144" cy="7988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275723"/>
          <a:ext cx="8229600" cy="25218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Valuing Innovations</a:t>
          </a:r>
          <a:endParaRPr lang="en-US" sz="2400" kern="1200" dirty="0"/>
        </a:p>
        <a:p>
          <a:pPr marL="0" lvl="0" indent="0" algn="l" defTabSz="1066800">
            <a:lnSpc>
              <a:spcPct val="90000"/>
            </a:lnSpc>
            <a:spcBef>
              <a:spcPct val="0"/>
            </a:spcBef>
            <a:spcAft>
              <a:spcPct val="35000"/>
            </a:spcAft>
            <a:buNone/>
          </a:pPr>
          <a:r>
            <a:rPr lang="en-US" sz="2000" kern="1200" dirty="0"/>
            <a:t>Explain why and how companies are continually looking for innovative ways to use information systems for competitive advantage.</a:t>
          </a:r>
        </a:p>
        <a:p>
          <a:pPr marL="171450" lvl="1" indent="-171450" algn="l" defTabSz="800100">
            <a:lnSpc>
              <a:spcPct val="90000"/>
            </a:lnSpc>
            <a:spcBef>
              <a:spcPct val="0"/>
            </a:spcBef>
            <a:spcAft>
              <a:spcPct val="15000"/>
            </a:spcAft>
            <a:buChar char="•"/>
          </a:pPr>
          <a:endParaRPr lang="en-US" sz="1800" kern="1200" dirty="0"/>
        </a:p>
      </dsp:txBody>
      <dsp:txXfrm>
        <a:off x="1745776" y="2275723"/>
        <a:ext cx="6483823" cy="2521859"/>
      </dsp:txXfrm>
    </dsp:sp>
    <dsp:sp modelId="{6ED042DA-90EA-415F-9861-14F87D22BB00}">
      <dsp:nvSpPr>
        <dsp:cNvPr id="0" name=""/>
        <dsp:cNvSpPr/>
      </dsp:nvSpPr>
      <dsp:spPr>
        <a:xfrm>
          <a:off x="138642" y="2477889"/>
          <a:ext cx="1568347" cy="211752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can track information and identify how the business is functioning in general and at different</a:t>
            </a:r>
            <a:r>
              <a:rPr lang="en-US" baseline="0" dirty="0"/>
              <a:t> times of the year. </a:t>
            </a:r>
          </a:p>
          <a:p>
            <a:r>
              <a:rPr lang="en-US" baseline="0" dirty="0"/>
              <a:t>Managers can learn from this information and utilize it to run the business more efficiently, planning in advance how they handle seasonal demand fluctuations, or change business processes that are flawed and generating problems, such as approving loans that will be defaulted.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automating and learning are good approaches to information systems, ensuring that</a:t>
            </a:r>
            <a:r>
              <a:rPr lang="en-US" baseline="0" dirty="0"/>
              <a:t> expenditures are for systems that match the corporate strategy is also critical. </a:t>
            </a:r>
          </a:p>
          <a:p>
            <a:r>
              <a:rPr lang="en-US" baseline="0" dirty="0"/>
              <a:t>It wouldn’t make sense for a low-cost car manufacturer to implement a highly sophisticated and very expensive quality control system that rivaled the quality control systems of Mercedes, because that isn’t why customers are buying their cars and the system wouldn’t generate an appropriate return in investment.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company does or is perceived by customers to do something distinctively better then the competition, it has a competitive advantage</a:t>
            </a:r>
            <a:r>
              <a:rPr lang="en-US" baseline="0" dirty="0"/>
              <a:t> based on that distinctive feature. </a:t>
            </a:r>
          </a:p>
          <a:p>
            <a:r>
              <a:rPr lang="en-US" baseline="0" dirty="0"/>
              <a:t>Many firms seek unique positioning to increase the marketability of their products. Information systems that help a firm achieve a distinct position can help create competitive advantage.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a:t>
            </a:r>
            <a:r>
              <a:rPr lang="en-US" baseline="0" dirty="0"/>
              <a:t> need to understand the forces acting within the industry and on their organization. Michael Porter created a framework for this in 1979 that is still widely used to this day.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can help offset many competitive forces, such as computer-aided design and manufacturing, to help firms meet customer demands when customers have a high degree of bargaining power.</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chain analysis can highlight opportunities in which information systems implementation can make</a:t>
            </a:r>
            <a:r>
              <a:rPr lang="en-US" baseline="0" dirty="0"/>
              <a:t> an organization more effective and efficient, and secure a competitive advantage. </a:t>
            </a:r>
          </a:p>
          <a:p>
            <a:r>
              <a:rPr lang="en-US" baseline="0" dirty="0"/>
              <a:t>By identifying your cost structure at each level of the value chain and benchmarking against your competitors, you can identify changes that will enhance your performance.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when firms are choosing technologies to implement they make sure the technologies support the business strategies already in place.</a:t>
            </a:r>
          </a:p>
          <a:p>
            <a:r>
              <a:rPr lang="en-US" dirty="0"/>
              <a:t>Although</a:t>
            </a:r>
            <a:r>
              <a:rPr lang="en-US" baseline="0" dirty="0"/>
              <a:t> many projects may appear to be justified, limited resources require careful selection.</a:t>
            </a:r>
          </a:p>
          <a:p>
            <a:r>
              <a:rPr lang="en-US" baseline="0" dirty="0"/>
              <a:t>By making sure that the projects selected are focused on helping the company meet its core business objectives, a company can help ensure that the projects are adding value.</a:t>
            </a:r>
            <a:endParaRPr lang="en-US" dirty="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add value to companies in several ways. </a:t>
            </a:r>
          </a:p>
          <a:p>
            <a:r>
              <a:rPr lang="en-US" dirty="0"/>
              <a:t>There are both direct financial impacts and indirect impacts, such as enabling</a:t>
            </a:r>
            <a:r>
              <a:rPr lang="en-US" baseline="0" dirty="0"/>
              <a:t> an organization to make changes in the future or strengthening the business processes so organizations are readily able to meet business requirements without having to constantly make exceptional efforts. Finally, there is the value of meeting current and future regulatory requirements.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358094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 company answers these questions dictates:</a:t>
            </a:r>
          </a:p>
          <a:p>
            <a:pPr>
              <a:buFont typeface="Arial" pitchFamily="34" charset="0"/>
              <a:buChar char="•"/>
            </a:pPr>
            <a:r>
              <a:rPr lang="en-US" dirty="0"/>
              <a:t> what</a:t>
            </a:r>
            <a:r>
              <a:rPr lang="en-US" baseline="0" dirty="0"/>
              <a:t> industry the company is competing in,</a:t>
            </a:r>
          </a:p>
          <a:p>
            <a:pPr>
              <a:buFont typeface="Arial" pitchFamily="34" charset="0"/>
              <a:buChar char="•"/>
            </a:pPr>
            <a:r>
              <a:rPr lang="en-US" baseline="0" dirty="0"/>
              <a:t> how competitive it is in that industry,</a:t>
            </a:r>
          </a:p>
          <a:p>
            <a:pPr>
              <a:buFont typeface="Arial" pitchFamily="34" charset="0"/>
              <a:buChar char="•"/>
            </a:pPr>
            <a:r>
              <a:rPr lang="en-US" baseline="0" dirty="0"/>
              <a:t> what if any competitive advantage the company enjoys, and </a:t>
            </a:r>
          </a:p>
          <a:p>
            <a:pPr>
              <a:buFont typeface="Arial" pitchFamily="34" charset="0"/>
              <a:buChar char="•"/>
            </a:pPr>
            <a:r>
              <a:rPr lang="en-US" baseline="0" dirty="0"/>
              <a:t> how profitable the company is or can be.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business model is a summary of a business’s strategic direction that outlines how the objectives will be achieved; a business model specifies the value proposition, as well as how a</a:t>
            </a:r>
          </a:p>
          <a:p>
            <a:r>
              <a:rPr lang="en-US" sz="1200" b="0" i="0" u="none" strike="noStrike" kern="1200" baseline="0" dirty="0">
                <a:solidFill>
                  <a:schemeClr val="tx1"/>
                </a:solidFill>
                <a:latin typeface="+mn-lt"/>
                <a:ea typeface="+mn-ea"/>
                <a:cs typeface="+mn-cs"/>
              </a:rPr>
              <a:t>company will create, deliver, and capture value. Each component plays a critical role in shaping all aspects of the business.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most important ingredient for any organization is determining how to generate revenue. A revenue model describes how the firm will earn revenue, generate profits, and produce</a:t>
            </a:r>
          </a:p>
          <a:p>
            <a:r>
              <a:rPr lang="en-US" sz="1200" b="0" i="0" u="none" strike="noStrike" kern="1200" baseline="0" dirty="0">
                <a:solidFill>
                  <a:schemeClr val="tx1"/>
                </a:solidFill>
                <a:latin typeface="+mn-lt"/>
                <a:ea typeface="+mn-ea"/>
                <a:cs typeface="+mn-cs"/>
              </a:rPr>
              <a:t>a superior return on invested capital.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market</a:t>
            </a:r>
            <a:r>
              <a:rPr lang="en-US" baseline="0" dirty="0"/>
              <a:t> for digital goods and services increases, the total and marginal per-user costs decrease. Competition forces companies to pass these reduced costs on to customers to maintain competitiveness.  Over time these constantly decreasing costs approach “free,” and offering them to the consumer for free may be the only way to get the consumer to take advantage of them as compared to a competitor’s offerings.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gets something for free in freeconomics, but that doesn’t mean no one is paying for anything. There are multiple approaches to</a:t>
            </a:r>
            <a:r>
              <a:rPr lang="en-US" baseline="0" dirty="0"/>
              <a:t> making freeconomics work, many of which result in significant profits for successful companies. The classic example is online search engines. The functionality of the search engines is given to users for free, but the use of the search engine Web site gives the search engine companies the opportunity to sell advertising to companies. The sale of advertising by the search engine can be particularly valuable because the advertising shown can be targeted based on the content of the desired search, making it more relevant for the user exposed to it.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ways companies implement freeconomics, many of</a:t>
            </a:r>
            <a:r>
              <a:rPr lang="en-US" baseline="0" dirty="0"/>
              <a:t> which still drive revenue.</a:t>
            </a:r>
          </a:p>
          <a:p>
            <a:r>
              <a:rPr lang="en-US" baseline="0" dirty="0"/>
              <a:t>Advertising is very common, such as the search engine example from the previous slide.</a:t>
            </a:r>
          </a:p>
          <a:p>
            <a:r>
              <a:rPr lang="en-US" dirty="0"/>
              <a:t>Cross subsidies allow</a:t>
            </a:r>
            <a:r>
              <a:rPr lang="en-US" baseline="0" dirty="0"/>
              <a:t> one item to be given away or sold at a reduced price to drive sales of another item.</a:t>
            </a:r>
          </a:p>
          <a:p>
            <a:r>
              <a:rPr lang="en-US" baseline="0" dirty="0"/>
              <a:t>Some items have no additional cost to duplicate, such as digital music, allowing companies to give them away without incurring expense.</a:t>
            </a:r>
          </a:p>
          <a:p>
            <a:r>
              <a:rPr lang="en-US" baseline="0" dirty="0"/>
              <a:t>There are also freeconomics at play in the gift economies and labor exchanges, where people participate for various reasons that are not monetarily based.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international business s</a:t>
            </a:r>
            <a:r>
              <a:rPr lang="en-US" baseline="0" dirty="0"/>
              <a:t>trategies are designed to address different needs for local responsiveness, simplicity, and cost minimization. We will discuss each of them in depth in the next four slides.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587029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replication strategy is essentially focused on making products for the domestic market, and then selling them as exports to anyone who wants to buy</a:t>
            </a:r>
            <a:r>
              <a:rPr lang="en-US" baseline="0" dirty="0"/>
              <a:t> them internationally, regardless of how the products may or may not be suited for that different market.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companies are pursuing a global business strategy, their products are deliberately</a:t>
            </a:r>
            <a:r>
              <a:rPr lang="en-US" baseline="0" dirty="0"/>
              <a:t> developed for a global market. </a:t>
            </a:r>
          </a:p>
          <a:p>
            <a:r>
              <a:rPr lang="en-US" baseline="0" dirty="0"/>
              <a:t>This is differs from the home-replication strategy, where products are developed for the home market then offered up for export. </a:t>
            </a:r>
          </a:p>
          <a:p>
            <a:r>
              <a:rPr lang="en-US" baseline="0" dirty="0"/>
              <a:t>In the global strategy the product is intended for a global audience and designed to appeal across the global audience. </a:t>
            </a:r>
          </a:p>
          <a:p>
            <a:r>
              <a:rPr lang="en-US" baseline="0" dirty="0"/>
              <a:t>This requires subsidiaries providing extensive feedback to the home office to ensure an understanding of how the product is being received. </a:t>
            </a:r>
          </a:p>
          <a:p>
            <a:r>
              <a:rPr lang="en-US" baseline="0" dirty="0"/>
              <a:t>This strategy doesn’t allow for localization of the product to appeal to specific markets; the focus is rather a global product appealing across many markets.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Multidomestic companies take a decentralized approach to running different subsidiary locations. Each location typically has a</a:t>
            </a:r>
            <a:r>
              <a:rPr lang="en-US" baseline="0" dirty="0"/>
              <a:t> great deal of latitude in meeting local market needs. Although multidomestic companies can successfully operate in very different cultures, there tends to be little sharing of lessons learned and best practices throughout the company, resulting in inefficiencies. The information systems of multidomestic companies also tend to be run by individual IS departments within each subsidiary.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transnational companies, some aspects of the company are centralized, whereas other aspects are decentralized. What</a:t>
            </a:r>
            <a:r>
              <a:rPr lang="en-US" baseline="0" dirty="0"/>
              <a:t> portions of the company are centralized and which are decentralized is based on what approach is necessary to maximize the return on shareholder investment, with products requiring significant localization to be successful often being decentralized, and products or business functions that gain efficiencies from economies of scale and standardization being centralized. Different parts of the company may even be centralized in different countries to take advantage of cost savings. The transnational strategy is sophisticated and complex, requiring extensive information sharing between different subsidiaries as well as between each subsidiary and the home location or locations. This communication is facilitated by information systems and the Internet.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differentiate itself, an organization often must deploy new, state-of-the-art technologies to do things even better, faster, and more cheaply than rivals that are using older technologies.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204399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the plethora of new information technologies and systems available, how can you possibly choose winners? Indeed, how can you even keep track of all the new breakthroughs,</a:t>
            </a:r>
          </a:p>
          <a:p>
            <a:r>
              <a:rPr lang="en-US" sz="1200" b="0" i="0" u="none" strike="noStrike" kern="1200" baseline="0" dirty="0">
                <a:solidFill>
                  <a:schemeClr val="tx1"/>
                </a:solidFill>
                <a:latin typeface="+mn-lt"/>
                <a:ea typeface="+mn-ea"/>
                <a:cs typeface="+mn-cs"/>
              </a:rPr>
              <a:t>new products, new versions, and new ways of using technologies? Which of these new technologies is important for you? Which one will make or break your business?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1701540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company wants to stay ahead of the competition, it needs to stay on top of</a:t>
            </a:r>
            <a:r>
              <a:rPr lang="en-US" baseline="0" dirty="0"/>
              <a:t> the changing environment. </a:t>
            </a:r>
          </a:p>
          <a:p>
            <a:r>
              <a:rPr lang="en-US" baseline="0" dirty="0"/>
              <a:t>This can require constant innovation, as the technologies in the world we live in keep changing in new and unexpected ways. </a:t>
            </a:r>
          </a:p>
          <a:p>
            <a:r>
              <a:rPr lang="en-US" baseline="0" dirty="0"/>
              <a:t>Just as many companies in 1999 couldn’t conceive of the Internet as it is today, we may be unable to conceive of how the Internet will look in 2020 or 2025.</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a:t>
            </a:r>
            <a:r>
              <a:rPr lang="en-US" baseline="0" dirty="0"/>
              <a:t> can bring great rewards, but it typically isn’t easy. Some innovations only give a short-term advantage; they are readily copied by competitors once they see it works. And when there are competing technologies, there is no guarantee that the one a company chooses to embrace will become the market standard, making large investments risky. Finally, companies often have to choose a limited set of options to pursue out of a wealth of opportunities. Resources are constrained, time is limited, and the information about the different options is imperfect.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isn’t something every company can do. The company has to have an organization and process that allows innovation to move forward and not get caught up in office politics and competing agendas. If a</a:t>
            </a:r>
            <a:r>
              <a:rPr lang="en-US" baseline="0" dirty="0"/>
              <a:t> company decides to pursue innovation, it either needs the resources in-house or needs to contract with a partner that has the appropriate resources. Finally, a company that doesn’t allow risk taking and the occasional failure will punish people who try to take risks and innovate, and will soon stifle any possibility of innovation.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difficult to predict the next</a:t>
            </a:r>
            <a:r>
              <a:rPr lang="en-US" baseline="0" dirty="0"/>
              <a:t> innovation that will provide a long-term competitive advantage, but there are a few things to keep in mind. Innovations based on a purchased technology can often be purchased by competitors, and those based on a developed technology can be imitated or copied. To provide long-term advantage the innovation needs to form the basis for or incorporate something that competitors can’t readily acquire or develop. This could be something based on customer data that competitors can’t readily acquire, such as unique customer service. Sometimes a company can develop a technology that customers buy into and then are locked into with high switching costs. Although this can be effective, some customers will view it as a trap and avoid it. Finally, companies can develop sophisticated technologies that are very difficult to copy or have a very high cost to duplicate. All of these can result in a company having a long-term competitive advantage.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innovations are often slow to take off, then are rapidly adopted, and finally there is a long tail of late adopters who slowly change over. The innovators may</a:t>
            </a:r>
            <a:r>
              <a:rPr lang="en-US" baseline="0" dirty="0"/>
              <a:t> be adopting technology just to see if it’s beneficial, while the majority are adopting it to take advantage of its benefits, and the laggards are slow to adopt despite the benefits they would see. Although many technologies go through this cycle, disrupting innovations, discussed next, are different.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dirty="0"/>
          </a:p>
        </p:txBody>
      </p:sp>
    </p:spTree>
    <p:extLst>
      <p:ext uri="{BB962C8B-B14F-4D97-AF65-F5344CB8AC3E}">
        <p14:creationId xmlns:p14="http://schemas.microsoft.com/office/powerpoint/2010/main" val="2656649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Disruptive innovations can completely</a:t>
            </a:r>
            <a:r>
              <a:rPr lang="en-US" baseline="0" dirty="0"/>
              <a:t> replace the technology they are disrupting, and a failure to recognize that a disruptive innovation is changing the market can easily lead to a company’s demise. With a disruptive innovation, companies may not be given the opportunity to be laggards.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val="3135007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different industries the capabilities of the lowest-performing category of the market improve faster then the needs of the lowest</a:t>
            </a:r>
            <a:r>
              <a:rPr lang="en-US" baseline="0" dirty="0"/>
              <a:t>-need users. This is especially true in the computing industry, where the capabilities of computer systems continue to increase at a breakneck pace. When the lowest-performing technology that is useful becomes powerful enough, it starts to meet the needs of additional users, and can often replace higher-cost technology options. Thus microcomputers pushed midrange computers out of the workplace, but some midrange computers pushed high-end computers out as well. The lowest-performing technology that is useful may now itself be threatened by other technologies that couldn’t meet the needs of users in a segment before, but now can. Cell phones and tablet computers are now powerful enough to be a disruptive technology threatening microprocessor-based computers.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e-business</a:t>
            </a:r>
            <a:r>
              <a:rPr lang="en-US" baseline="0" dirty="0"/>
              <a:t> innovation cycle is based on choosing technologies, matching them to opportunities, and executing against the opportunity. After each execution there is an assessment phase where learning occurs, and then the process starts again.</a:t>
            </a:r>
          </a:p>
          <a:p>
            <a:r>
              <a:rPr lang="en-US" baseline="0" dirty="0"/>
              <a:t>The most difficult part of the cycle is in choosing the enabling/emerging technologies, which can be exceptionally difficult. Matching the selection with business opportunities is the next most difficult phase.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businesses have three levels of management,</a:t>
            </a:r>
            <a:r>
              <a:rPr lang="en-US" baseline="0" dirty="0"/>
              <a:t> with one or more layers of managers in each level.</a:t>
            </a:r>
            <a:endParaRPr lang="en-US" dirty="0"/>
          </a:p>
          <a:p>
            <a:pPr marL="182880" indent="-182880">
              <a:buFont typeface="Arial" pitchFamily="34" charset="0"/>
              <a:buChar char="•"/>
            </a:pPr>
            <a:r>
              <a:rPr lang="en-US" dirty="0"/>
              <a:t>The executive</a:t>
            </a:r>
            <a:r>
              <a:rPr lang="en-US" baseline="0" dirty="0"/>
              <a:t> management includes top-tier management focused on long-term strategic business decisions such as how to compete, price versus quality, and what countries to do business in.</a:t>
            </a:r>
          </a:p>
          <a:p>
            <a:pPr marL="182880" indent="-182880">
              <a:buFont typeface="Arial" pitchFamily="34" charset="0"/>
              <a:buChar char="•"/>
            </a:pPr>
            <a:r>
              <a:rPr lang="en-US" baseline="0" dirty="0"/>
              <a:t>Middle or tactical management is focused on running the organization to meet the strategic goals, and typically has a management time frame of 3 to 12 months. Typical decisions might include where additional stores in existing markets should be opened.</a:t>
            </a:r>
          </a:p>
          <a:p>
            <a:pPr marL="182880" indent="-182880">
              <a:buFont typeface="Arial" pitchFamily="34" charset="0"/>
              <a:buChar char="•"/>
            </a:pPr>
            <a:r>
              <a:rPr lang="en-US" baseline="0" dirty="0"/>
              <a:t>Operational employees and management perform the day-to-day work of the organization, making decisions on a day-by-day basis.</a:t>
            </a:r>
          </a:p>
          <a:p>
            <a:pPr marL="182880" indent="-182880">
              <a:buFont typeface="Arial" pitchFamily="34" charset="0"/>
              <a:buChar char="•"/>
            </a:pPr>
            <a:r>
              <a:rPr lang="en-US" baseline="0" dirty="0"/>
              <a:t>A shift manager at a Walmart would be operational management, whereas a store manager at a Walmart would be at the lowest level of middle or tactical management.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 information systems primarily focus on process automation. This can include automating routine activities as well as automating and optimizing structured decisions (such as employee</a:t>
            </a:r>
            <a:r>
              <a:rPr lang="en-US" baseline="0" dirty="0"/>
              <a:t> scheduling).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at the managerial, or tactical, level are focused</a:t>
            </a:r>
            <a:r>
              <a:rPr lang="en-US" baseline="0" dirty="0"/>
              <a:t> on helping middle management exercise control more efficiently and effectively and on helping them make semi-structured decisions with better input and resources.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at the executive</a:t>
            </a:r>
            <a:r>
              <a:rPr lang="en-US" baseline="0" dirty="0"/>
              <a:t> level are focused on helping executing managers understand the current business status through:</a:t>
            </a:r>
          </a:p>
          <a:p>
            <a:pPr>
              <a:buFont typeface="Arial" pitchFamily="34" charset="0"/>
              <a:buChar char="•"/>
            </a:pPr>
            <a:r>
              <a:rPr lang="en-US" baseline="0" dirty="0"/>
              <a:t> executive information systems that often show aggregate business performance data, and </a:t>
            </a:r>
          </a:p>
          <a:p>
            <a:pPr>
              <a:buFont typeface="Arial" pitchFamily="34" charset="0"/>
              <a:buChar char="•"/>
            </a:pPr>
            <a:r>
              <a:rPr lang="en-US" baseline="0" dirty="0"/>
              <a:t> through tools to support executing decision making, such as forecasting and planning tools.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a:t>
            </a:r>
            <a:r>
              <a:rPr lang="en-US" baseline="0" dirty="0"/>
              <a:t> are organized along functional boundaries as well as along managerial levels, and managers within each function at each organizational level have unique information system needs.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Computers can automate existing business processes to varying degrees. Depending on the process,</a:t>
            </a:r>
            <a:r>
              <a:rPr lang="en-US" baseline="0" dirty="0"/>
              <a:t> this may or may not be significant. In the above example, going from a manual process to a fully automated process changed the total time for loans under $250K from 25 days to 15 minutes.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2-</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a:t>A firm has competitive </a:t>
            </a:r>
          </a:p>
          <a:p>
            <a:r>
              <a:rPr lang="en-US" dirty="0"/>
              <a:t>advantage over rival firms when it </a:t>
            </a:r>
          </a:p>
          <a:p>
            <a:r>
              <a:rPr lang="en-US" dirty="0"/>
              <a:t>can do something better, faster, </a:t>
            </a:r>
          </a:p>
          <a:p>
            <a:r>
              <a:rPr lang="en-US" dirty="0"/>
              <a:t>more economically, or uniquely</a:t>
            </a:r>
          </a:p>
        </p:txBody>
      </p:sp>
      <p:sp>
        <p:nvSpPr>
          <p:cNvPr id="4" name="Title 3"/>
          <p:cNvSpPr>
            <a:spLocks noGrp="1"/>
          </p:cNvSpPr>
          <p:nvPr>
            <p:ph type="ctrTitle"/>
          </p:nvPr>
        </p:nvSpPr>
        <p:spPr/>
        <p:txBody>
          <a:bodyPr/>
          <a:lstStyle/>
          <a:p>
            <a:r>
              <a:rPr lang="en-US" dirty="0"/>
              <a:t>Chapter 2: Gaining Competitive Advantage Through Information Systems</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4614"/>
            <a:ext cx="3124200" cy="2052786"/>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912"/>
            <a:ext cx="2762250" cy="191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95250"/>
            <a:ext cx="22288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for Organizational Learning: Doing Things Better</a:t>
            </a:r>
          </a:p>
        </p:txBody>
      </p:sp>
      <p:sp>
        <p:nvSpPr>
          <p:cNvPr id="3" name="Content Placeholder 2"/>
          <p:cNvSpPr>
            <a:spLocks noGrp="1"/>
          </p:cNvSpPr>
          <p:nvPr>
            <p:ph idx="1"/>
          </p:nvPr>
        </p:nvSpPr>
        <p:spPr>
          <a:xfrm>
            <a:off x="457200" y="1828800"/>
            <a:ext cx="8229600" cy="1828800"/>
          </a:xfrm>
        </p:spPr>
        <p:txBody>
          <a:bodyPr>
            <a:normAutofit fontScale="92500" lnSpcReduction="10000"/>
          </a:bodyPr>
          <a:lstStyle/>
          <a:p>
            <a:r>
              <a:rPr lang="en-US" dirty="0"/>
              <a:t>Information systems can track and identify trends and seasonality</a:t>
            </a:r>
          </a:p>
          <a:p>
            <a:r>
              <a:rPr lang="en-US" dirty="0"/>
              <a:t>Managers can use this to plan staffing levels and cross-training</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724275"/>
            <a:ext cx="76009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55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for Supporting Strategy: Doing Things Smarter</a:t>
            </a:r>
          </a:p>
        </p:txBody>
      </p:sp>
      <p:sp>
        <p:nvSpPr>
          <p:cNvPr id="3" name="Content Placeholder 2"/>
          <p:cNvSpPr>
            <a:spLocks noGrp="1"/>
          </p:cNvSpPr>
          <p:nvPr>
            <p:ph idx="1"/>
          </p:nvPr>
        </p:nvSpPr>
        <p:spPr/>
        <p:txBody>
          <a:bodyPr/>
          <a:lstStyle/>
          <a:p>
            <a:r>
              <a:rPr lang="en-US" dirty="0"/>
              <a:t>Firms have a competitive strategy</a:t>
            </a:r>
          </a:p>
          <a:p>
            <a:r>
              <a:rPr lang="en-US" dirty="0"/>
              <a:t>Information systems should be implemented that support that strategy</a:t>
            </a:r>
          </a:p>
          <a:p>
            <a:pPr lvl="1"/>
            <a:r>
              <a:rPr lang="en-US" dirty="0"/>
              <a:t>Low-cost strategy implies information systems to minimize expenses</a:t>
            </a:r>
          </a:p>
          <a:p>
            <a:pPr lvl="1"/>
            <a:r>
              <a:rPr lang="en-US" dirty="0"/>
              <a:t>High-quality strategy implies information systems to support ensuring excellent quality and minimal defects</a:t>
            </a:r>
          </a:p>
        </p:txBody>
      </p:sp>
    </p:spTree>
    <p:extLst>
      <p:ext uri="{BB962C8B-B14F-4D97-AF65-F5344CB8AC3E}">
        <p14:creationId xmlns:p14="http://schemas.microsoft.com/office/powerpoint/2010/main" val="309755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Competitive Advantage</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81200"/>
            <a:ext cx="8610600" cy="403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55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Where to Compete: Analyzing Competitive Forces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52600"/>
            <a:ext cx="5648325" cy="478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55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 of the Internet on Competitive Forces (Table 2.3)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1662578"/>
              </p:ext>
            </p:extLst>
          </p:nvPr>
        </p:nvGraphicFramePr>
        <p:xfrm>
          <a:off x="152400" y="1828800"/>
          <a:ext cx="8839200" cy="4663440"/>
        </p:xfrm>
        <a:graphic>
          <a:graphicData uri="http://schemas.openxmlformats.org/drawingml/2006/table">
            <a:tbl>
              <a:tblPr firstRow="1" bandRow="1">
                <a:tableStyleId>{F5AB1C69-6EDB-4FF4-983F-18BD219EF322}</a:tableStyleId>
              </a:tblPr>
              <a:tblGrid>
                <a:gridCol w="2209800">
                  <a:extLst>
                    <a:ext uri="{9D8B030D-6E8A-4147-A177-3AD203B41FA5}">
                      <a16:colId xmlns:a16="http://schemas.microsoft.com/office/drawing/2014/main" val="20000"/>
                    </a:ext>
                  </a:extLst>
                </a:gridCol>
                <a:gridCol w="3273778">
                  <a:extLst>
                    <a:ext uri="{9D8B030D-6E8A-4147-A177-3AD203B41FA5}">
                      <a16:colId xmlns:a16="http://schemas.microsoft.com/office/drawing/2014/main" val="20001"/>
                    </a:ext>
                  </a:extLst>
                </a:gridCol>
                <a:gridCol w="3355622">
                  <a:extLst>
                    <a:ext uri="{9D8B030D-6E8A-4147-A177-3AD203B41FA5}">
                      <a16:colId xmlns:a16="http://schemas.microsoft.com/office/drawing/2014/main" val="20002"/>
                    </a:ext>
                  </a:extLst>
                </a:gridCol>
              </a:tblGrid>
              <a:tr h="370840">
                <a:tc>
                  <a:txBody>
                    <a:bodyPr/>
                    <a:lstStyle/>
                    <a:p>
                      <a:r>
                        <a:rPr lang="en-US" sz="1800" b="0" i="0" u="none" strike="noStrike" kern="1200" baseline="0" dirty="0">
                          <a:solidFill>
                            <a:schemeClr val="lt1"/>
                          </a:solidFill>
                          <a:latin typeface="+mn-lt"/>
                          <a:ea typeface="+mn-ea"/>
                          <a:cs typeface="+mn-cs"/>
                        </a:rPr>
                        <a:t>Competitive Force</a:t>
                      </a:r>
                      <a:endParaRPr lang="en-US" dirty="0"/>
                    </a:p>
                  </a:txBody>
                  <a:tcPr/>
                </a:tc>
                <a:tc>
                  <a:txBody>
                    <a:bodyPr/>
                    <a:lstStyle/>
                    <a:p>
                      <a:r>
                        <a:rPr lang="en-US" sz="1800" b="0" i="0" u="none" strike="noStrike" kern="1200" baseline="0" dirty="0">
                          <a:solidFill>
                            <a:schemeClr val="lt1"/>
                          </a:solidFill>
                          <a:latin typeface="+mn-lt"/>
                          <a:ea typeface="+mn-ea"/>
                          <a:cs typeface="+mn-cs"/>
                        </a:rPr>
                        <a:t>Implication for Firm</a:t>
                      </a:r>
                      <a:endParaRPr lang="en-US" dirty="0"/>
                    </a:p>
                  </a:txBody>
                  <a:tcPr/>
                </a:tc>
                <a:tc>
                  <a:txBody>
                    <a:bodyPr/>
                    <a:lstStyle/>
                    <a:p>
                      <a:r>
                        <a:rPr lang="en-US" sz="1800" b="0" i="0" u="none" strike="noStrike" kern="1200" baseline="0" dirty="0">
                          <a:solidFill>
                            <a:schemeClr val="lt1"/>
                          </a:solidFill>
                          <a:latin typeface="+mn-lt"/>
                          <a:ea typeface="+mn-ea"/>
                          <a:cs typeface="+mn-cs"/>
                        </a:rPr>
                        <a:t>Internet Influence on Competitive Force</a:t>
                      </a:r>
                      <a:endParaRPr lang="en-US" dirty="0"/>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Rivals within your</a:t>
                      </a:r>
                    </a:p>
                    <a:p>
                      <a:r>
                        <a:rPr lang="en-US" sz="1800" b="0" i="0" u="none" strike="noStrike" kern="1200" baseline="0" dirty="0">
                          <a:solidFill>
                            <a:schemeClr val="dk1"/>
                          </a:solidFill>
                          <a:latin typeface="+mn-lt"/>
                          <a:ea typeface="+mn-ea"/>
                          <a:cs typeface="+mn-cs"/>
                        </a:rPr>
                        <a:t>industry</a:t>
                      </a:r>
                      <a:endParaRPr lang="en-US" dirty="0"/>
                    </a:p>
                  </a:txBody>
                  <a:tcPr/>
                </a:tc>
                <a:tc>
                  <a:txBody>
                    <a:bodyPr/>
                    <a:lstStyle/>
                    <a:p>
                      <a:r>
                        <a:rPr lang="en-US" sz="1800" b="0" i="0" u="none" strike="noStrike" kern="1200" baseline="0" dirty="0">
                          <a:solidFill>
                            <a:schemeClr val="dk1"/>
                          </a:solidFill>
                          <a:latin typeface="+mn-lt"/>
                          <a:ea typeface="+mn-ea"/>
                          <a:cs typeface="+mn-cs"/>
                        </a:rPr>
                        <a:t>Competition in price, product distribution, and service</a:t>
                      </a:r>
                      <a:endParaRPr lang="en-US" dirty="0"/>
                    </a:p>
                  </a:txBody>
                  <a:tcPr/>
                </a:tc>
                <a:tc>
                  <a:txBody>
                    <a:bodyPr/>
                    <a:lstStyle/>
                    <a:p>
                      <a:r>
                        <a:rPr lang="en-US" dirty="0"/>
                        <a:t>Geographic reach, ease of product comparison, price competition</a:t>
                      </a:r>
                    </a:p>
                  </a:txBody>
                  <a:tcPr/>
                </a:tc>
                <a:extLst>
                  <a:ext uri="{0D108BD9-81ED-4DB2-BD59-A6C34878D82A}">
                    <a16:rowId xmlns:a16="http://schemas.microsoft.com/office/drawing/2014/main" val="10001"/>
                  </a:ext>
                </a:extLst>
              </a:tr>
              <a:tr h="370840">
                <a:tc>
                  <a:txBody>
                    <a:bodyPr/>
                    <a:lstStyle/>
                    <a:p>
                      <a:r>
                        <a:rPr lang="en-US" dirty="0"/>
                        <a:t>New entrants</a:t>
                      </a:r>
                    </a:p>
                  </a:txBody>
                  <a:tcPr/>
                </a:tc>
                <a:tc>
                  <a:txBody>
                    <a:bodyPr/>
                    <a:lstStyle/>
                    <a:p>
                      <a:r>
                        <a:rPr lang="en-US" dirty="0"/>
                        <a:t>Increased capacity in industry, reduced prices and market share</a:t>
                      </a:r>
                    </a:p>
                  </a:txBody>
                  <a:tcPr/>
                </a:tc>
                <a:tc>
                  <a:txBody>
                    <a:bodyPr/>
                    <a:lstStyle/>
                    <a:p>
                      <a:r>
                        <a:rPr lang="en-US" dirty="0"/>
                        <a:t>Reduced entry</a:t>
                      </a:r>
                      <a:r>
                        <a:rPr lang="en-US" baseline="0" dirty="0"/>
                        <a:t> barriers and  eased critical resource access</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Customers’ bargaining power</a:t>
                      </a:r>
                      <a:endParaRPr lang="en-US" dirty="0"/>
                    </a:p>
                  </a:txBody>
                  <a:tcPr/>
                </a:tc>
                <a:tc>
                  <a:txBody>
                    <a:bodyPr/>
                    <a:lstStyle/>
                    <a:p>
                      <a:r>
                        <a:rPr lang="en-US" sz="1800" b="0" i="0" u="none" strike="noStrike" kern="1200" baseline="0" dirty="0">
                          <a:solidFill>
                            <a:schemeClr val="dk1"/>
                          </a:solidFill>
                          <a:latin typeface="+mn-lt"/>
                          <a:ea typeface="+mn-ea"/>
                          <a:cs typeface="+mn-cs"/>
                        </a:rPr>
                        <a:t>Reduced prices, demand for better quality and service</a:t>
                      </a:r>
                      <a:endParaRPr lang="en-US" dirty="0"/>
                    </a:p>
                  </a:txBody>
                  <a:tcPr/>
                </a:tc>
                <a:tc>
                  <a:txBody>
                    <a:bodyPr/>
                    <a:lstStyle/>
                    <a:p>
                      <a:r>
                        <a:rPr lang="en-US" dirty="0"/>
                        <a:t>Wider customer choices,</a:t>
                      </a:r>
                      <a:r>
                        <a:rPr lang="en-US" baseline="0" dirty="0"/>
                        <a:t> lower switching costs, higher customer bargaining power</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Suppliers’ bargaining power</a:t>
                      </a:r>
                      <a:endParaRPr lang="en-US" dirty="0"/>
                    </a:p>
                  </a:txBody>
                  <a:tcPr/>
                </a:tc>
                <a:tc>
                  <a:txBody>
                    <a:bodyPr/>
                    <a:lstStyle/>
                    <a:p>
                      <a:r>
                        <a:rPr lang="en-US" sz="1800" b="0" i="0" u="none" strike="noStrike" kern="1200" baseline="0" dirty="0">
                          <a:solidFill>
                            <a:schemeClr val="dk1"/>
                          </a:solidFill>
                          <a:latin typeface="+mn-lt"/>
                          <a:ea typeface="+mn-ea"/>
                          <a:cs typeface="+mn-cs"/>
                        </a:rPr>
                        <a:t>Increased costs and reduced quality</a:t>
                      </a:r>
                      <a:endParaRPr lang="en-US" dirty="0"/>
                    </a:p>
                  </a:txBody>
                  <a:tcPr/>
                </a:tc>
                <a:tc>
                  <a:txBody>
                    <a:bodyPr/>
                    <a:lstStyle/>
                    <a:p>
                      <a:r>
                        <a:rPr lang="en-US" dirty="0"/>
                        <a:t>Equalized access to suppliers</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Threat of substitute products</a:t>
                      </a:r>
                      <a:endParaRPr lang="en-US" dirty="0"/>
                    </a:p>
                  </a:txBody>
                  <a:tcPr/>
                </a:tc>
                <a:tc>
                  <a:txBody>
                    <a:bodyPr/>
                    <a:lstStyle/>
                    <a:p>
                      <a:r>
                        <a:rPr lang="en-US" dirty="0"/>
                        <a:t>Potential returns on</a:t>
                      </a:r>
                      <a:r>
                        <a:rPr lang="en-US" baseline="0" dirty="0"/>
                        <a:t> product, d</a:t>
                      </a:r>
                      <a:r>
                        <a:rPr lang="en-US" dirty="0"/>
                        <a:t>ecreased market share, customer loss</a:t>
                      </a:r>
                    </a:p>
                  </a:txBody>
                  <a:tcPr/>
                </a:tc>
                <a:tc>
                  <a:txBody>
                    <a:bodyPr/>
                    <a:lstStyle/>
                    <a:p>
                      <a:r>
                        <a:rPr lang="en-US" dirty="0"/>
                        <a:t>New substitutes created by Internet and IT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8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How to Compete: Role of IS in the Value Chain</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828800"/>
            <a:ext cx="8882253"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66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Technology/Strategy Fit</a:t>
            </a:r>
          </a:p>
        </p:txBody>
      </p:sp>
      <p:sp>
        <p:nvSpPr>
          <p:cNvPr id="3" name="Content Placeholder 2"/>
          <p:cNvSpPr>
            <a:spLocks noGrp="1"/>
          </p:cNvSpPr>
          <p:nvPr>
            <p:ph idx="1"/>
          </p:nvPr>
        </p:nvSpPr>
        <p:spPr/>
        <p:txBody>
          <a:bodyPr>
            <a:normAutofit fontScale="77500" lnSpcReduction="20000"/>
          </a:bodyPr>
          <a:lstStyle/>
          <a:p>
            <a:r>
              <a:rPr lang="en-US" sz="3600" dirty="0"/>
              <a:t>There are never enough resources to implement every possible IS improvement</a:t>
            </a:r>
          </a:p>
          <a:p>
            <a:r>
              <a:rPr lang="en-US" sz="3600" dirty="0"/>
              <a:t>Therefore, organizations try to maximize </a:t>
            </a:r>
            <a:r>
              <a:rPr lang="en-US" sz="3600" b="1" dirty="0"/>
              <a:t>business/IT alignment</a:t>
            </a:r>
            <a:endParaRPr lang="en-US" sz="3600" dirty="0"/>
          </a:p>
          <a:p>
            <a:r>
              <a:rPr lang="en-US" sz="3600" dirty="0"/>
              <a:t>This means matching the IT investment to the company’s strategy</a:t>
            </a:r>
          </a:p>
          <a:p>
            <a:pPr lvl="1"/>
            <a:r>
              <a:rPr lang="en-US" dirty="0"/>
              <a:t>e.g., don’t invest in IS that maximizes product differentiation if your company’s strategic focus is on being a low-cost leader</a:t>
            </a:r>
          </a:p>
          <a:p>
            <a:r>
              <a:rPr lang="en-US" sz="3600" dirty="0"/>
              <a:t>Companies that focus on the improvements and </a:t>
            </a:r>
            <a:r>
              <a:rPr lang="en-US" sz="3600" b="1" dirty="0"/>
              <a:t>business process management </a:t>
            </a:r>
            <a:r>
              <a:rPr lang="en-US" sz="3600" dirty="0"/>
              <a:t>that help their value creation strategy the most will see the greatest competitive benefit</a:t>
            </a:r>
          </a:p>
        </p:txBody>
      </p:sp>
    </p:spTree>
    <p:extLst>
      <p:ext uri="{BB962C8B-B14F-4D97-AF65-F5344CB8AC3E}">
        <p14:creationId xmlns:p14="http://schemas.microsoft.com/office/powerpoint/2010/main" val="248216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Value for the IS Infrastructure</a:t>
            </a:r>
          </a:p>
        </p:txBody>
      </p:sp>
      <p:sp>
        <p:nvSpPr>
          <p:cNvPr id="3" name="Content Placeholder 2"/>
          <p:cNvSpPr>
            <a:spLocks noGrp="1"/>
          </p:cNvSpPr>
          <p:nvPr>
            <p:ph idx="1"/>
          </p:nvPr>
        </p:nvSpPr>
        <p:spPr/>
        <p:txBody>
          <a:bodyPr>
            <a:normAutofit lnSpcReduction="10000"/>
          </a:bodyPr>
          <a:lstStyle/>
          <a:p>
            <a:r>
              <a:rPr lang="en-US" dirty="0"/>
              <a:t>Economic Value</a:t>
            </a:r>
          </a:p>
          <a:p>
            <a:pPr lvl="1"/>
            <a:r>
              <a:rPr lang="en-US" dirty="0"/>
              <a:t>Direct financial impact</a:t>
            </a:r>
          </a:p>
          <a:p>
            <a:r>
              <a:rPr lang="en-US" dirty="0"/>
              <a:t>Architectural Value</a:t>
            </a:r>
          </a:p>
          <a:p>
            <a:pPr lvl="1"/>
            <a:r>
              <a:rPr lang="en-US" dirty="0"/>
              <a:t>Extending business capabilities today and in the future</a:t>
            </a:r>
          </a:p>
          <a:p>
            <a:r>
              <a:rPr lang="en-US" dirty="0"/>
              <a:t>Operational Value</a:t>
            </a:r>
          </a:p>
          <a:p>
            <a:pPr lvl="1"/>
            <a:r>
              <a:rPr lang="en-US" dirty="0"/>
              <a:t>Enhancing ability to meet business requirements</a:t>
            </a:r>
          </a:p>
          <a:p>
            <a:r>
              <a:rPr lang="en-US" dirty="0"/>
              <a:t>Regulatory and Compliance Value</a:t>
            </a:r>
          </a:p>
          <a:p>
            <a:pPr lvl="1"/>
            <a:r>
              <a:rPr lang="en-US" dirty="0"/>
              <a:t>Complying with regulatory requirements</a:t>
            </a:r>
          </a:p>
        </p:txBody>
      </p:sp>
    </p:spTree>
    <p:extLst>
      <p:ext uri="{BB962C8B-B14F-4D97-AF65-F5344CB8AC3E}">
        <p14:creationId xmlns:p14="http://schemas.microsoft.com/office/powerpoint/2010/main" val="23417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Business Models in the Digital World</a:t>
            </a:r>
          </a:p>
        </p:txBody>
      </p:sp>
      <p:graphicFrame>
        <p:nvGraphicFramePr>
          <p:cNvPr id="3" name="Diagram 2"/>
          <p:cNvGraphicFramePr/>
          <p:nvPr>
            <p:extLst>
              <p:ext uri="{D42A27DB-BD31-4B8C-83A1-F6EECF244321}">
                <p14:modId xmlns:p14="http://schemas.microsoft.com/office/powerpoint/2010/main" val="55947649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91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Models in the Digital World</a:t>
            </a:r>
          </a:p>
        </p:txBody>
      </p:sp>
      <p:sp>
        <p:nvSpPr>
          <p:cNvPr id="3" name="Content Placeholder 2"/>
          <p:cNvSpPr>
            <a:spLocks noGrp="1"/>
          </p:cNvSpPr>
          <p:nvPr>
            <p:ph idx="1"/>
          </p:nvPr>
        </p:nvSpPr>
        <p:spPr/>
        <p:txBody>
          <a:bodyPr/>
          <a:lstStyle/>
          <a:p>
            <a:r>
              <a:rPr lang="en-US" dirty="0"/>
              <a:t>A business model reflects the following:</a:t>
            </a:r>
          </a:p>
          <a:p>
            <a:pPr marL="971550" lvl="1" indent="-514350">
              <a:buFont typeface="+mj-lt"/>
              <a:buAutoNum type="arabicPeriod"/>
            </a:pPr>
            <a:r>
              <a:rPr lang="en-US" dirty="0"/>
              <a:t>What does a company do?</a:t>
            </a:r>
          </a:p>
          <a:p>
            <a:pPr marL="971550" lvl="1" indent="-514350">
              <a:buFont typeface="+mj-lt"/>
              <a:buAutoNum type="arabicPeriod"/>
            </a:pPr>
            <a:r>
              <a:rPr lang="en-US" dirty="0"/>
              <a:t>How does a company uniquely do it?</a:t>
            </a:r>
          </a:p>
          <a:p>
            <a:pPr marL="971550" lvl="1" indent="-514350">
              <a:buFont typeface="+mj-lt"/>
              <a:buAutoNum type="arabicPeriod"/>
            </a:pPr>
            <a:r>
              <a:rPr lang="en-US" dirty="0"/>
              <a:t>In what way (or ways) does the company get paid for doing it?</a:t>
            </a:r>
          </a:p>
          <a:p>
            <a:pPr marL="971550" lvl="1" indent="-514350">
              <a:buFont typeface="+mj-lt"/>
              <a:buAutoNum type="arabicPeriod"/>
            </a:pPr>
            <a:r>
              <a:rPr lang="en-US" dirty="0"/>
              <a:t>What are the key resources and activities needed?</a:t>
            </a:r>
          </a:p>
          <a:p>
            <a:pPr marL="971550" lvl="1" indent="-514350">
              <a:buFont typeface="+mj-lt"/>
              <a:buAutoNum type="arabicPeriod"/>
            </a:pPr>
            <a:r>
              <a:rPr lang="en-US" dirty="0"/>
              <a:t>What are the costs involved?</a:t>
            </a:r>
          </a:p>
        </p:txBody>
      </p:sp>
    </p:spTree>
    <p:extLst>
      <p:ext uri="{BB962C8B-B14F-4D97-AF65-F5344CB8AC3E}">
        <p14:creationId xmlns:p14="http://schemas.microsoft.com/office/powerpoint/2010/main" val="23417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Learning Objectives</a:t>
            </a:r>
          </a:p>
        </p:txBody>
      </p:sp>
      <p:graphicFrame>
        <p:nvGraphicFramePr>
          <p:cNvPr id="4" name="Diagram 3"/>
          <p:cNvGraphicFramePr/>
          <p:nvPr>
            <p:extLst>
              <p:ext uri="{D42A27DB-BD31-4B8C-83A1-F6EECF244321}">
                <p14:modId xmlns:p14="http://schemas.microsoft.com/office/powerpoint/2010/main" val="210991506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and E-business Revenue of a Business Model</a:t>
            </a:r>
          </a:p>
        </p:txBody>
      </p:sp>
      <p:sp>
        <p:nvSpPr>
          <p:cNvPr id="4" name="Content Placeholder 3"/>
          <p:cNvSpPr>
            <a:spLocks noGrp="1"/>
          </p:cNvSpPr>
          <p:nvPr>
            <p:ph sz="half" idx="1"/>
          </p:nvPr>
        </p:nvSpPr>
        <p:spPr/>
        <p:txBody>
          <a:bodyPr>
            <a:normAutofit/>
          </a:bodyPr>
          <a:lstStyle/>
          <a:p>
            <a:r>
              <a:rPr lang="en-US" dirty="0"/>
              <a:t>Components (Table 2.4)</a:t>
            </a:r>
          </a:p>
          <a:p>
            <a:pPr lvl="1"/>
            <a:r>
              <a:rPr lang="en-US" dirty="0"/>
              <a:t>Customer segments</a:t>
            </a:r>
          </a:p>
          <a:p>
            <a:pPr lvl="1"/>
            <a:r>
              <a:rPr lang="en-US" dirty="0"/>
              <a:t>Value proposition</a:t>
            </a:r>
          </a:p>
          <a:p>
            <a:pPr lvl="1"/>
            <a:r>
              <a:rPr lang="en-US" dirty="0"/>
              <a:t>Channels</a:t>
            </a:r>
          </a:p>
          <a:p>
            <a:pPr lvl="1"/>
            <a:r>
              <a:rPr lang="en-US" dirty="0"/>
              <a:t>Customer relationships</a:t>
            </a:r>
          </a:p>
          <a:p>
            <a:pPr lvl="1"/>
            <a:r>
              <a:rPr lang="en-US" dirty="0"/>
              <a:t>Revenue streams</a:t>
            </a:r>
          </a:p>
          <a:p>
            <a:pPr lvl="1"/>
            <a:r>
              <a:rPr lang="en-US" dirty="0"/>
              <a:t>Key resources</a:t>
            </a:r>
          </a:p>
          <a:p>
            <a:pPr lvl="1"/>
            <a:r>
              <a:rPr lang="en-US" dirty="0"/>
              <a:t>Key activities</a:t>
            </a:r>
          </a:p>
          <a:p>
            <a:pPr lvl="1"/>
            <a:r>
              <a:rPr lang="en-US" dirty="0"/>
              <a:t>Key partners</a:t>
            </a:r>
          </a:p>
          <a:p>
            <a:pPr lvl="1"/>
            <a:r>
              <a:rPr lang="en-US" dirty="0"/>
              <a:t>Cost structure</a:t>
            </a:r>
          </a:p>
        </p:txBody>
      </p:sp>
      <p:sp>
        <p:nvSpPr>
          <p:cNvPr id="6" name="Content Placeholder 5"/>
          <p:cNvSpPr>
            <a:spLocks noGrp="1"/>
          </p:cNvSpPr>
          <p:nvPr>
            <p:ph sz="half" idx="2"/>
          </p:nvPr>
        </p:nvSpPr>
        <p:spPr/>
        <p:txBody>
          <a:bodyPr>
            <a:normAutofit/>
          </a:bodyPr>
          <a:lstStyle/>
          <a:p>
            <a:r>
              <a:rPr lang="en-US" dirty="0"/>
              <a:t>Revenue Model (Table 2.5)</a:t>
            </a:r>
          </a:p>
          <a:p>
            <a:pPr lvl="1"/>
            <a:r>
              <a:rPr lang="en-US" dirty="0"/>
              <a:t>Affiliate marketing</a:t>
            </a:r>
          </a:p>
          <a:p>
            <a:pPr lvl="1"/>
            <a:r>
              <a:rPr lang="en-US" dirty="0"/>
              <a:t>Subscription</a:t>
            </a:r>
          </a:p>
          <a:p>
            <a:pPr lvl="1"/>
            <a:r>
              <a:rPr lang="en-US" dirty="0"/>
              <a:t>Licensing</a:t>
            </a:r>
          </a:p>
          <a:p>
            <a:pPr lvl="1"/>
            <a:r>
              <a:rPr lang="en-US" dirty="0"/>
              <a:t>Transaction fees and Brokerage</a:t>
            </a:r>
          </a:p>
          <a:p>
            <a:pPr lvl="1"/>
            <a:r>
              <a:rPr lang="en-US" dirty="0"/>
              <a:t>Traditional sales</a:t>
            </a:r>
          </a:p>
          <a:p>
            <a:pPr lvl="1"/>
            <a:r>
              <a:rPr lang="en-US" dirty="0"/>
              <a:t>Web advertising</a:t>
            </a:r>
          </a:p>
        </p:txBody>
      </p:sp>
    </p:spTree>
    <p:extLst>
      <p:ext uri="{BB962C8B-B14F-4D97-AF65-F5344CB8AC3E}">
        <p14:creationId xmlns:p14="http://schemas.microsoft.com/office/powerpoint/2010/main" val="15075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063" y="1600200"/>
            <a:ext cx="73818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Freeconomics: Free Products Are the Future</a:t>
            </a:r>
          </a:p>
        </p:txBody>
      </p:sp>
      <p:sp>
        <p:nvSpPr>
          <p:cNvPr id="3" name="Rectangle 2"/>
          <p:cNvSpPr/>
          <p:nvPr/>
        </p:nvSpPr>
        <p:spPr>
          <a:xfrm>
            <a:off x="304800" y="5417403"/>
            <a:ext cx="8763000" cy="830997"/>
          </a:xfrm>
          <a:prstGeom prst="rect">
            <a:avLst/>
          </a:prstGeom>
        </p:spPr>
        <p:txBody>
          <a:bodyPr wrap="square">
            <a:spAutoFit/>
          </a:bodyPr>
          <a:lstStyle/>
          <a:p>
            <a:r>
              <a:rPr lang="en-US" sz="2400" dirty="0"/>
              <a:t>Yahoo! makes millions from its </a:t>
            </a:r>
            <a:r>
              <a:rPr lang="en-US" sz="2400" b="1" i="1" dirty="0"/>
              <a:t>free </a:t>
            </a:r>
            <a:r>
              <a:rPr lang="en-US" sz="2400" dirty="0"/>
              <a:t>Web-based e-mail service—</a:t>
            </a:r>
          </a:p>
          <a:p>
            <a:r>
              <a:rPr lang="en-US" sz="2400" dirty="0"/>
              <a:t>	reduced storage cost </a:t>
            </a:r>
            <a:r>
              <a:rPr lang="en-US" sz="2400" dirty="0">
                <a:sym typeface="Wingdings" panose="05000000000000000000" pitchFamily="2" charset="2"/>
              </a:rPr>
              <a:t></a:t>
            </a:r>
            <a:r>
              <a:rPr lang="en-US" sz="2400" dirty="0"/>
              <a:t> increased revenue per user</a:t>
            </a:r>
          </a:p>
        </p:txBody>
      </p:sp>
    </p:spTree>
    <p:extLst>
      <p:ext uri="{BB962C8B-B14F-4D97-AF65-F5344CB8AC3E}">
        <p14:creationId xmlns:p14="http://schemas.microsoft.com/office/powerpoint/2010/main" val="174715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Freeconomics Value Proposition</a:t>
            </a:r>
          </a:p>
        </p:txBody>
      </p:sp>
      <p:sp>
        <p:nvSpPr>
          <p:cNvPr id="3" name="Content Placeholder 2"/>
          <p:cNvSpPr>
            <a:spLocks noGrp="1"/>
          </p:cNvSpPr>
          <p:nvPr>
            <p:ph idx="1"/>
          </p:nvPr>
        </p:nvSpPr>
        <p:spPr/>
        <p:txBody>
          <a:bodyPr/>
          <a:lstStyle/>
          <a:p>
            <a:r>
              <a:rPr lang="en-US" dirty="0"/>
              <a:t>Free doesn’t mean no profit</a:t>
            </a:r>
          </a:p>
          <a:p>
            <a:pPr lvl="1"/>
            <a:r>
              <a:rPr lang="en-US" dirty="0"/>
              <a:t>Google gives away search</a:t>
            </a:r>
          </a:p>
          <a:p>
            <a:pPr lvl="1"/>
            <a:r>
              <a:rPr lang="en-US" dirty="0"/>
              <a:t>Users give Google search results their attention</a:t>
            </a:r>
          </a:p>
          <a:p>
            <a:pPr lvl="2"/>
            <a:r>
              <a:rPr lang="en-US" dirty="0"/>
              <a:t>This can include attention to sponsored links</a:t>
            </a:r>
          </a:p>
          <a:p>
            <a:pPr lvl="2"/>
            <a:r>
              <a:rPr lang="en-US" dirty="0"/>
              <a:t>Google sells space for sponsored links</a:t>
            </a:r>
          </a:p>
          <a:p>
            <a:pPr lvl="1"/>
            <a:r>
              <a:rPr lang="en-US" dirty="0"/>
              <a:t>Advertisers pay Google for that attention to sponsored links</a:t>
            </a:r>
          </a:p>
          <a:p>
            <a:pPr lvl="2"/>
            <a:r>
              <a:rPr lang="en-US" dirty="0"/>
              <a:t>Some users convert into customers</a:t>
            </a:r>
          </a:p>
          <a:p>
            <a:pPr lvl="2"/>
            <a:r>
              <a:rPr lang="en-US" dirty="0"/>
              <a:t>Customers pay advertising firms for their products</a:t>
            </a:r>
          </a:p>
          <a:p>
            <a:pPr lvl="1"/>
            <a:endParaRPr lang="en-US" dirty="0"/>
          </a:p>
          <a:p>
            <a:pPr lvl="1"/>
            <a:endParaRPr lang="en-US" dirty="0"/>
          </a:p>
        </p:txBody>
      </p:sp>
    </p:spTree>
    <p:extLst>
      <p:ext uri="{BB962C8B-B14F-4D97-AF65-F5344CB8AC3E}">
        <p14:creationId xmlns:p14="http://schemas.microsoft.com/office/powerpoint/2010/main" val="161513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Freeconomics to Various Industries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1012113"/>
              </p:ext>
            </p:extLst>
          </p:nvPr>
        </p:nvGraphicFramePr>
        <p:xfrm>
          <a:off x="457200" y="1828800"/>
          <a:ext cx="8229600" cy="5034280"/>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Approach</a:t>
                      </a:r>
                    </a:p>
                  </a:txBody>
                  <a:tcPr/>
                </a:tc>
                <a:tc>
                  <a:txBody>
                    <a:bodyPr/>
                    <a:lstStyle/>
                    <a:p>
                      <a:r>
                        <a:rPr lang="en-US" dirty="0"/>
                        <a:t>What it Means</a:t>
                      </a:r>
                    </a:p>
                  </a:txBody>
                  <a:tcPr/>
                </a:tc>
                <a:tc>
                  <a:txBody>
                    <a:bodyPr/>
                    <a:lstStyle/>
                    <a:p>
                      <a:r>
                        <a:rPr lang="en-US" dirty="0"/>
                        <a:t>Examples</a:t>
                      </a:r>
                    </a:p>
                  </a:txBody>
                  <a:tcPr/>
                </a:tc>
                <a:extLst>
                  <a:ext uri="{0D108BD9-81ED-4DB2-BD59-A6C34878D82A}">
                    <a16:rowId xmlns:a16="http://schemas.microsoft.com/office/drawing/2014/main" val="10000"/>
                  </a:ext>
                </a:extLst>
              </a:tr>
              <a:tr h="370840">
                <a:tc>
                  <a:txBody>
                    <a:bodyPr/>
                    <a:lstStyle/>
                    <a:p>
                      <a:r>
                        <a:rPr lang="en-US" dirty="0"/>
                        <a:t>Advertising</a:t>
                      </a:r>
                    </a:p>
                  </a:txBody>
                  <a:tcPr/>
                </a:tc>
                <a:tc>
                  <a:txBody>
                    <a:bodyPr/>
                    <a:lstStyle/>
                    <a:p>
                      <a:r>
                        <a:rPr lang="en-US" sz="1800" b="0" i="0" u="none" strike="noStrike" kern="1200" baseline="0" dirty="0">
                          <a:solidFill>
                            <a:schemeClr val="dk1"/>
                          </a:solidFill>
                          <a:latin typeface="+mn-lt"/>
                          <a:ea typeface="+mn-ea"/>
                          <a:cs typeface="+mn-cs"/>
                        </a:rPr>
                        <a:t>Free services are provided to customers and paid for by a third party</a:t>
                      </a:r>
                      <a:endParaRPr lang="en-US" dirty="0"/>
                    </a:p>
                  </a:txBody>
                  <a:tcPr/>
                </a:tc>
                <a:tc>
                  <a:txBody>
                    <a:bodyPr/>
                    <a:lstStyle/>
                    <a:p>
                      <a:r>
                        <a:rPr lang="en-US" sz="1800" b="0" i="0" u="none" strike="noStrike" kern="1200" baseline="0" dirty="0">
                          <a:solidFill>
                            <a:schemeClr val="dk1"/>
                          </a:solidFill>
                          <a:latin typeface="+mn-lt"/>
                          <a:ea typeface="+mn-ea"/>
                          <a:cs typeface="+mn-cs"/>
                        </a:rPr>
                        <a:t>▪ Yahoo!’s banner ads</a:t>
                      </a:r>
                    </a:p>
                    <a:p>
                      <a:r>
                        <a:rPr lang="en-US" sz="1800" b="0" i="0" u="none" strike="noStrike" kern="1200" baseline="0" dirty="0">
                          <a:solidFill>
                            <a:schemeClr val="dk1"/>
                          </a:solidFill>
                          <a:latin typeface="+mn-lt"/>
                          <a:ea typeface="+mn-ea"/>
                          <a:cs typeface="+mn-cs"/>
                        </a:rPr>
                        <a:t>▪ Google’s pay-per-click</a:t>
                      </a:r>
                      <a:endParaRPr lang="en-US" dirty="0"/>
                    </a:p>
                  </a:txBody>
                  <a:tcPr/>
                </a:tc>
                <a:extLst>
                  <a:ext uri="{0D108BD9-81ED-4DB2-BD59-A6C34878D82A}">
                    <a16:rowId xmlns:a16="http://schemas.microsoft.com/office/drawing/2014/main" val="10001"/>
                  </a:ext>
                </a:extLst>
              </a:tr>
              <a:tr h="370840">
                <a:tc>
                  <a:txBody>
                    <a:bodyPr/>
                    <a:lstStyle/>
                    <a:p>
                      <a:r>
                        <a:rPr lang="en-US" dirty="0"/>
                        <a:t>Freemium</a:t>
                      </a:r>
                    </a:p>
                  </a:txBody>
                  <a:tcPr/>
                </a:tc>
                <a:tc>
                  <a:txBody>
                    <a:bodyPr/>
                    <a:lstStyle/>
                    <a:p>
                      <a:r>
                        <a:rPr lang="en-US" sz="1800" b="0" i="0" u="none" strike="noStrike" kern="1200" baseline="0" dirty="0">
                          <a:solidFill>
                            <a:schemeClr val="dk1"/>
                          </a:solidFill>
                          <a:latin typeface="+mn-lt"/>
                          <a:ea typeface="+mn-ea"/>
                          <a:cs typeface="+mn-cs"/>
                        </a:rPr>
                        <a:t>Basic services are free; a premium is charged for special features</a:t>
                      </a:r>
                      <a:endParaRPr lang="en-US" dirty="0"/>
                    </a:p>
                  </a:txBody>
                  <a:tcPr/>
                </a:tc>
                <a:tc>
                  <a:txBody>
                    <a:bodyPr/>
                    <a:lstStyle/>
                    <a:p>
                      <a:r>
                        <a:rPr lang="en-US" sz="1800" b="0" i="0" u="none" strike="noStrike" kern="1200" baseline="0" dirty="0">
                          <a:solidFill>
                            <a:schemeClr val="dk1"/>
                          </a:solidFill>
                          <a:latin typeface="+mn-lt"/>
                          <a:ea typeface="+mn-ea"/>
                          <a:cs typeface="+mn-cs"/>
                        </a:rPr>
                        <a:t>▪ Skype</a:t>
                      </a:r>
                    </a:p>
                    <a:p>
                      <a:r>
                        <a:rPr lang="en-US" sz="1800" b="0" i="0" u="none" strike="noStrike" kern="1200" baseline="0" dirty="0">
                          <a:solidFill>
                            <a:schemeClr val="dk1"/>
                          </a:solidFill>
                          <a:latin typeface="+mn-lt"/>
                          <a:ea typeface="+mn-ea"/>
                          <a:cs typeface="+mn-cs"/>
                        </a:rPr>
                        <a:t>▪ Dropbox.com</a:t>
                      </a:r>
                      <a:endParaRPr lang="en-US" dirty="0"/>
                    </a:p>
                  </a:txBody>
                  <a:tcPr/>
                </a:tc>
                <a:extLst>
                  <a:ext uri="{0D108BD9-81ED-4DB2-BD59-A6C34878D82A}">
                    <a16:rowId xmlns:a16="http://schemas.microsoft.com/office/drawing/2014/main" val="10002"/>
                  </a:ext>
                </a:extLst>
              </a:tr>
              <a:tr h="370840">
                <a:tc>
                  <a:txBody>
                    <a:bodyPr/>
                    <a:lstStyle/>
                    <a:p>
                      <a:r>
                        <a:rPr lang="en-US" dirty="0"/>
                        <a:t>Cross subsidies</a:t>
                      </a:r>
                    </a:p>
                  </a:txBody>
                  <a:tcPr/>
                </a:tc>
                <a:tc>
                  <a:txBody>
                    <a:bodyPr/>
                    <a:lstStyle/>
                    <a:p>
                      <a:r>
                        <a:rPr lang="en-US" sz="1800" b="0" i="0" u="none" strike="noStrike" kern="1200" baseline="0" dirty="0">
                          <a:solidFill>
                            <a:schemeClr val="dk1"/>
                          </a:solidFill>
                          <a:latin typeface="+mn-lt"/>
                          <a:ea typeface="+mn-ea"/>
                          <a:cs typeface="+mn-cs"/>
                        </a:rPr>
                        <a:t>Sale price of one item is reduced in</a:t>
                      </a:r>
                    </a:p>
                    <a:p>
                      <a:r>
                        <a:rPr lang="en-US" sz="1800" b="0" i="0" u="none" strike="noStrike" kern="1200" baseline="0" dirty="0">
                          <a:solidFill>
                            <a:schemeClr val="dk1"/>
                          </a:solidFill>
                          <a:latin typeface="+mn-lt"/>
                          <a:ea typeface="+mn-ea"/>
                          <a:cs typeface="+mn-cs"/>
                        </a:rPr>
                        <a:t>order to sell something else of value</a:t>
                      </a:r>
                      <a:endParaRPr lang="en-US" dirty="0"/>
                    </a:p>
                  </a:txBody>
                  <a:tcPr/>
                </a:tc>
                <a:tc>
                  <a:txBody>
                    <a:bodyPr/>
                    <a:lstStyle/>
                    <a:p>
                      <a:pPr marL="169863" indent="-169863"/>
                      <a:r>
                        <a:rPr lang="en-US" sz="1800" b="0" i="0" u="none" strike="noStrike" kern="1200" baseline="0" dirty="0">
                          <a:solidFill>
                            <a:schemeClr val="dk1"/>
                          </a:solidFill>
                          <a:latin typeface="+mn-lt"/>
                          <a:ea typeface="+mn-ea"/>
                          <a:cs typeface="+mn-cs"/>
                        </a:rPr>
                        <a:t>▪Comcast DVR</a:t>
                      </a:r>
                    </a:p>
                    <a:p>
                      <a:pPr marL="169863" indent="-169863"/>
                      <a:r>
                        <a:rPr lang="en-US" sz="1800" b="0" i="0" u="none" strike="noStrike" kern="1200" baseline="0" dirty="0">
                          <a:solidFill>
                            <a:schemeClr val="dk1"/>
                          </a:solidFill>
                          <a:latin typeface="+mn-lt"/>
                          <a:ea typeface="+mn-ea"/>
                          <a:cs typeface="+mn-cs"/>
                        </a:rPr>
                        <a:t>▪Free cell phone with two-year contract</a:t>
                      </a:r>
                      <a:endParaRPr lang="en-US" dirty="0"/>
                    </a:p>
                  </a:txBody>
                  <a:tcPr/>
                </a:tc>
                <a:extLst>
                  <a:ext uri="{0D108BD9-81ED-4DB2-BD59-A6C34878D82A}">
                    <a16:rowId xmlns:a16="http://schemas.microsoft.com/office/drawing/2014/main" val="10003"/>
                  </a:ext>
                </a:extLst>
              </a:tr>
              <a:tr h="370840">
                <a:tc>
                  <a:txBody>
                    <a:bodyPr/>
                    <a:lstStyle/>
                    <a:p>
                      <a:r>
                        <a:rPr lang="en-US" dirty="0"/>
                        <a:t>Zero Marginal Cost</a:t>
                      </a:r>
                    </a:p>
                  </a:txBody>
                  <a:tcPr/>
                </a:tc>
                <a:tc>
                  <a:txBody>
                    <a:bodyPr/>
                    <a:lstStyle/>
                    <a:p>
                      <a:r>
                        <a:rPr lang="en-US" sz="1800" b="0" i="0" u="none" strike="noStrike" kern="1200" baseline="0" dirty="0">
                          <a:solidFill>
                            <a:schemeClr val="dk1"/>
                          </a:solidFill>
                          <a:latin typeface="+mn-lt"/>
                          <a:ea typeface="+mn-ea"/>
                          <a:cs typeface="+mn-cs"/>
                        </a:rPr>
                        <a:t>Products are distributed to customers without an appreciable cost to anyone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 iTunes music distribution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 Software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 YouTube Video content</a:t>
                      </a:r>
                      <a:endParaRPr lang="en-US" dirty="0"/>
                    </a:p>
                  </a:txBody>
                  <a:tcPr/>
                </a:tc>
                <a:extLst>
                  <a:ext uri="{0D108BD9-81ED-4DB2-BD59-A6C34878D82A}">
                    <a16:rowId xmlns:a16="http://schemas.microsoft.com/office/drawing/2014/main" val="10004"/>
                  </a:ext>
                </a:extLst>
              </a:tr>
              <a:tr h="370840">
                <a:tc>
                  <a:txBody>
                    <a:bodyPr/>
                    <a:lstStyle/>
                    <a:p>
                      <a:r>
                        <a:rPr lang="en-US" dirty="0"/>
                        <a:t>Labor Exchange</a:t>
                      </a:r>
                    </a:p>
                  </a:txBody>
                  <a:tcPr/>
                </a:tc>
                <a:tc>
                  <a:txBody>
                    <a:bodyPr/>
                    <a:lstStyle/>
                    <a:p>
                      <a:r>
                        <a:rPr lang="en-US" sz="1800" b="0" i="0" u="none" strike="noStrike" kern="1200" baseline="0" dirty="0">
                          <a:solidFill>
                            <a:schemeClr val="dk1"/>
                          </a:solidFill>
                          <a:latin typeface="+mn-lt"/>
                          <a:ea typeface="+mn-ea"/>
                          <a:cs typeface="+mn-cs"/>
                        </a:rPr>
                        <a:t>The act of customers using free services creates value</a:t>
                      </a:r>
                      <a:endParaRPr lang="en-US" dirty="0"/>
                    </a:p>
                  </a:txBody>
                  <a:tcPr/>
                </a:tc>
                <a:tc>
                  <a:txBody>
                    <a:bodyPr/>
                    <a:lstStyle/>
                    <a:p>
                      <a:r>
                        <a:rPr lang="en-US" sz="1800" b="0" i="0" u="none" strike="noStrike" kern="1200" baseline="0" dirty="0">
                          <a:solidFill>
                            <a:schemeClr val="dk1"/>
                          </a:solidFill>
                          <a:latin typeface="+mn-lt"/>
                          <a:ea typeface="+mn-ea"/>
                          <a:cs typeface="+mn-cs"/>
                        </a:rPr>
                        <a:t>▪ Yahoo! Answers</a:t>
                      </a:r>
                    </a:p>
                    <a:p>
                      <a:r>
                        <a:rPr lang="en-US" sz="1800" b="0" i="0" u="none" strike="noStrike" kern="1200" baseline="0" dirty="0">
                          <a:solidFill>
                            <a:schemeClr val="dk1"/>
                          </a:solidFill>
                          <a:latin typeface="+mn-lt"/>
                          <a:ea typeface="+mn-ea"/>
                          <a:cs typeface="+mn-cs"/>
                        </a:rPr>
                        <a:t>▪ Answers.com</a:t>
                      </a:r>
                      <a:endParaRPr lang="en-US" dirty="0"/>
                    </a:p>
                  </a:txBody>
                  <a:tcPr/>
                </a:tc>
                <a:extLst>
                  <a:ext uri="{0D108BD9-81ED-4DB2-BD59-A6C34878D82A}">
                    <a16:rowId xmlns:a16="http://schemas.microsoft.com/office/drawing/2014/main" val="10005"/>
                  </a:ext>
                </a:extLst>
              </a:tr>
              <a:tr h="370840">
                <a:tc>
                  <a:txBody>
                    <a:bodyPr/>
                    <a:lstStyle/>
                    <a:p>
                      <a:r>
                        <a:rPr lang="en-US" dirty="0"/>
                        <a:t>Gift Economy</a:t>
                      </a:r>
                    </a:p>
                  </a:txBody>
                  <a:tcPr/>
                </a:tc>
                <a:tc>
                  <a:txBody>
                    <a:bodyPr/>
                    <a:lstStyle/>
                    <a:p>
                      <a:r>
                        <a:rPr lang="en-US" sz="1800" b="0" i="0" u="none" strike="noStrike" kern="1200" baseline="0" dirty="0">
                          <a:solidFill>
                            <a:schemeClr val="dk1"/>
                          </a:solidFill>
                          <a:latin typeface="+mn-lt"/>
                          <a:ea typeface="+mn-ea"/>
                          <a:cs typeface="+mn-cs"/>
                        </a:rPr>
                        <a:t>People participate and collaborate</a:t>
                      </a:r>
                    </a:p>
                    <a:p>
                      <a:r>
                        <a:rPr lang="en-US" sz="1800" b="0" i="0" u="none" strike="noStrike" kern="1200" baseline="0" dirty="0">
                          <a:solidFill>
                            <a:schemeClr val="dk1"/>
                          </a:solidFill>
                          <a:latin typeface="+mn-lt"/>
                          <a:ea typeface="+mn-ea"/>
                          <a:cs typeface="+mn-cs"/>
                        </a:rPr>
                        <a:t>to create value for everyone</a:t>
                      </a:r>
                      <a:endParaRPr lang="en-US" dirty="0"/>
                    </a:p>
                  </a:txBody>
                  <a:tcPr/>
                </a:tc>
                <a:tc>
                  <a:txBody>
                    <a:bodyPr/>
                    <a:lstStyle/>
                    <a:p>
                      <a:r>
                        <a:rPr lang="en-US" sz="1800" b="0" i="0" u="none" strike="noStrike" kern="1200" baseline="0" dirty="0">
                          <a:solidFill>
                            <a:schemeClr val="dk1"/>
                          </a:solidFill>
                          <a:latin typeface="+mn-lt"/>
                          <a:ea typeface="+mn-ea"/>
                          <a:cs typeface="+mn-cs"/>
                        </a:rPr>
                        <a:t>▪ Open source software </a:t>
                      </a:r>
                    </a:p>
                    <a:p>
                      <a:r>
                        <a:rPr lang="en-US" sz="1800" b="0" i="0" u="none" strike="noStrike" kern="1200" baseline="0" dirty="0">
                          <a:solidFill>
                            <a:schemeClr val="dk1"/>
                          </a:solidFill>
                          <a:latin typeface="+mn-lt"/>
                          <a:ea typeface="+mn-ea"/>
                          <a:cs typeface="+mn-cs"/>
                        </a:rPr>
                        <a:t>▪ Wikipedia</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9820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International Business Strategies</a:t>
            </a:r>
          </a:p>
        </p:txBody>
      </p:sp>
      <p:sp>
        <p:nvSpPr>
          <p:cNvPr id="4" name="Content Placeholder 3"/>
          <p:cNvSpPr>
            <a:spLocks noGrp="1"/>
          </p:cNvSpPr>
          <p:nvPr>
            <p:ph idx="1"/>
          </p:nvPr>
        </p:nvSpPr>
        <p:spPr>
          <a:xfrm>
            <a:off x="76200" y="1828800"/>
            <a:ext cx="4267200" cy="4572000"/>
          </a:xfrm>
        </p:spPr>
        <p:txBody>
          <a:bodyPr>
            <a:normAutofit fontScale="85000" lnSpcReduction="20000"/>
          </a:bodyPr>
          <a:lstStyle/>
          <a:p>
            <a:r>
              <a:rPr lang="en-US" dirty="0"/>
              <a:t>There are four international business strategies</a:t>
            </a:r>
          </a:p>
          <a:p>
            <a:pPr lvl="1"/>
            <a:r>
              <a:rPr lang="en-US" dirty="0"/>
              <a:t>Home replication</a:t>
            </a:r>
          </a:p>
          <a:p>
            <a:pPr lvl="1"/>
            <a:r>
              <a:rPr lang="en-US" dirty="0"/>
              <a:t>Global</a:t>
            </a:r>
          </a:p>
          <a:p>
            <a:pPr lvl="1"/>
            <a:r>
              <a:rPr lang="en-US" dirty="0"/>
              <a:t>Multidomestic</a:t>
            </a:r>
          </a:p>
          <a:p>
            <a:pPr lvl="1"/>
            <a:r>
              <a:rPr lang="en-US" dirty="0"/>
              <a:t>Transnational</a:t>
            </a:r>
          </a:p>
          <a:p>
            <a:r>
              <a:rPr lang="en-US" dirty="0"/>
              <a:t>Each has pros and cons in terms of complexity, cost benefits, local responsiveness, and control</a:t>
            </a:r>
          </a:p>
        </p:txBody>
      </p:sp>
      <p:pic>
        <p:nvPicPr>
          <p:cNvPr id="5" name="Picture 4"/>
          <p:cNvPicPr>
            <a:picLocks/>
          </p:cNvPicPr>
          <p:nvPr/>
        </p:nvPicPr>
        <p:blipFill>
          <a:blip r:embed="rId3" cstate="print">
            <a:extLst>
              <a:ext uri="{28A0092B-C50C-407E-A947-70E740481C1C}">
                <a14:useLocalDpi xmlns:a14="http://schemas.microsoft.com/office/drawing/2010/main"/>
              </a:ext>
            </a:extLst>
          </a:blip>
          <a:stretch>
            <a:fillRect/>
          </a:stretch>
        </p:blipFill>
        <p:spPr>
          <a:xfrm>
            <a:off x="4267200" y="1828800"/>
            <a:ext cx="4572000" cy="4572000"/>
          </a:xfrm>
          <a:prstGeom prst="rect">
            <a:avLst/>
          </a:prstGeom>
        </p:spPr>
      </p:pic>
    </p:spTree>
    <p:extLst>
      <p:ext uri="{BB962C8B-B14F-4D97-AF65-F5344CB8AC3E}">
        <p14:creationId xmlns:p14="http://schemas.microsoft.com/office/powerpoint/2010/main" val="105973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Home-Replication Strategy</a:t>
            </a:r>
          </a:p>
        </p:txBody>
      </p:sp>
      <p:sp>
        <p:nvSpPr>
          <p:cNvPr id="3" name="Content Placeholder 2"/>
          <p:cNvSpPr>
            <a:spLocks noGrp="1"/>
          </p:cNvSpPr>
          <p:nvPr>
            <p:ph idx="1"/>
          </p:nvPr>
        </p:nvSpPr>
        <p:spPr/>
        <p:txBody>
          <a:bodyPr/>
          <a:lstStyle/>
          <a:p>
            <a:r>
              <a:rPr lang="en-US" dirty="0"/>
              <a:t>Focused domestically, homogenous markets</a:t>
            </a:r>
          </a:p>
          <a:p>
            <a:r>
              <a:rPr lang="en-US" dirty="0"/>
              <a:t>International business an extension of home business</a:t>
            </a:r>
          </a:p>
          <a:p>
            <a:r>
              <a:rPr lang="en-US" dirty="0"/>
              <a:t>Focus on core home market competencies</a:t>
            </a:r>
          </a:p>
          <a:p>
            <a:r>
              <a:rPr lang="en-US" dirty="0"/>
              <a:t>Inability to react to local market conditions</a:t>
            </a:r>
          </a:p>
          <a:p>
            <a:r>
              <a:rPr lang="en-US" dirty="0"/>
              <a:t>Domestic systems, limited communication, local databases</a:t>
            </a:r>
          </a:p>
        </p:txBody>
      </p:sp>
    </p:spTree>
    <p:extLst>
      <p:ext uri="{BB962C8B-B14F-4D97-AF65-F5344CB8AC3E}">
        <p14:creationId xmlns:p14="http://schemas.microsoft.com/office/powerpoint/2010/main" val="3178961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Business Strategy</a:t>
            </a:r>
          </a:p>
        </p:txBody>
      </p:sp>
      <p:sp>
        <p:nvSpPr>
          <p:cNvPr id="3" name="Content Placeholder 2"/>
          <p:cNvSpPr>
            <a:spLocks noGrp="1"/>
          </p:cNvSpPr>
          <p:nvPr>
            <p:ph idx="1"/>
          </p:nvPr>
        </p:nvSpPr>
        <p:spPr/>
        <p:txBody>
          <a:bodyPr/>
          <a:lstStyle/>
          <a:p>
            <a:endParaRPr lang="en-US" dirty="0"/>
          </a:p>
          <a:p>
            <a:r>
              <a:rPr lang="en-US" dirty="0"/>
              <a:t>Central organization, standardized offerings across markets, homogenous markets</a:t>
            </a:r>
          </a:p>
          <a:p>
            <a:r>
              <a:rPr lang="en-US" dirty="0"/>
              <a:t>Standardized products, economies of scale</a:t>
            </a:r>
          </a:p>
          <a:p>
            <a:r>
              <a:rPr lang="en-US" dirty="0"/>
              <a:t>Inability to react to local market conditions</a:t>
            </a:r>
          </a:p>
          <a:p>
            <a:r>
              <a:rPr lang="en-US" dirty="0"/>
              <a:t>Centralized systems, networks and data sharing between home office and subsidiaries</a:t>
            </a:r>
          </a:p>
          <a:p>
            <a:endParaRPr lang="en-US" dirty="0"/>
          </a:p>
        </p:txBody>
      </p:sp>
    </p:spTree>
    <p:extLst>
      <p:ext uri="{BB962C8B-B14F-4D97-AF65-F5344CB8AC3E}">
        <p14:creationId xmlns:p14="http://schemas.microsoft.com/office/powerpoint/2010/main" val="55569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Multidomestic Business Strategy</a:t>
            </a:r>
          </a:p>
        </p:txBody>
      </p:sp>
      <p:sp>
        <p:nvSpPr>
          <p:cNvPr id="3" name="Content Placeholder 2"/>
          <p:cNvSpPr>
            <a:spLocks noGrp="1"/>
          </p:cNvSpPr>
          <p:nvPr>
            <p:ph idx="1"/>
          </p:nvPr>
        </p:nvSpPr>
        <p:spPr/>
        <p:txBody>
          <a:bodyPr>
            <a:normAutofit lnSpcReduction="10000"/>
          </a:bodyPr>
          <a:lstStyle/>
          <a:p>
            <a:r>
              <a:rPr lang="en-US" dirty="0"/>
              <a:t>Decentralized federation, heterogeneous markets</a:t>
            </a:r>
          </a:p>
          <a:p>
            <a:r>
              <a:rPr lang="en-US" dirty="0"/>
              <a:t>Quick reaction to changing local market conditions</a:t>
            </a:r>
          </a:p>
          <a:p>
            <a:r>
              <a:rPr lang="en-US" dirty="0"/>
              <a:t>Differing products, lack of economies of scale, limited communication and knowledge sharing</a:t>
            </a:r>
          </a:p>
          <a:p>
            <a:r>
              <a:rPr lang="en-US" dirty="0"/>
              <a:t>Decentralized systems, bidirectional communications, local databases</a:t>
            </a:r>
          </a:p>
          <a:p>
            <a:endParaRPr lang="en-US" dirty="0"/>
          </a:p>
        </p:txBody>
      </p:sp>
    </p:spTree>
    <p:extLst>
      <p:ext uri="{BB962C8B-B14F-4D97-AF65-F5344CB8AC3E}">
        <p14:creationId xmlns:p14="http://schemas.microsoft.com/office/powerpoint/2010/main" val="2511190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Transnational Business Strategy</a:t>
            </a:r>
          </a:p>
        </p:txBody>
      </p:sp>
      <p:sp>
        <p:nvSpPr>
          <p:cNvPr id="3" name="Content Placeholder 2"/>
          <p:cNvSpPr>
            <a:spLocks noGrp="1"/>
          </p:cNvSpPr>
          <p:nvPr>
            <p:ph idx="1"/>
          </p:nvPr>
        </p:nvSpPr>
        <p:spPr/>
        <p:txBody>
          <a:bodyPr/>
          <a:lstStyle/>
          <a:p>
            <a:endParaRPr lang="en-US" dirty="0"/>
          </a:p>
          <a:p>
            <a:r>
              <a:rPr lang="en-US" dirty="0"/>
              <a:t>Both centralized and decentralized components, integrated network and market</a:t>
            </a:r>
          </a:p>
          <a:p>
            <a:r>
              <a:rPr lang="en-US" dirty="0"/>
              <a:t>Benefits of both multi-domestic and global strategies</a:t>
            </a:r>
          </a:p>
          <a:p>
            <a:r>
              <a:rPr lang="en-US" dirty="0"/>
              <a:t>Highly complex, difficult to manage</a:t>
            </a:r>
          </a:p>
          <a:p>
            <a:r>
              <a:rPr lang="en-US" dirty="0"/>
              <a:t>Distributed/shared systems, enterprise-wide linkages, common global data resources</a:t>
            </a:r>
          </a:p>
        </p:txBody>
      </p:sp>
    </p:spTree>
    <p:extLst>
      <p:ext uri="{BB962C8B-B14F-4D97-AF65-F5344CB8AC3E}">
        <p14:creationId xmlns:p14="http://schemas.microsoft.com/office/powerpoint/2010/main" val="55569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Valuing Innovations</a:t>
            </a:r>
          </a:p>
        </p:txBody>
      </p:sp>
      <p:graphicFrame>
        <p:nvGraphicFramePr>
          <p:cNvPr id="4" name="Diagram 3"/>
          <p:cNvGraphicFramePr/>
          <p:nvPr>
            <p:extLst>
              <p:ext uri="{D42A27DB-BD31-4B8C-83A1-F6EECF244321}">
                <p14:modId xmlns:p14="http://schemas.microsoft.com/office/powerpoint/2010/main" val="3879778184"/>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Enabling Organizational Strategy Through Information Systems</a:t>
            </a:r>
          </a:p>
        </p:txBody>
      </p:sp>
      <p:graphicFrame>
        <p:nvGraphicFramePr>
          <p:cNvPr id="3" name="Diagram 2"/>
          <p:cNvGraphicFramePr/>
          <p:nvPr>
            <p:extLst>
              <p:ext uri="{D42A27DB-BD31-4B8C-83A1-F6EECF244321}">
                <p14:modId xmlns:p14="http://schemas.microsoft.com/office/powerpoint/2010/main" val="364758637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Enabling Technologies on the Horizon</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76400"/>
            <a:ext cx="7543800" cy="473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44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Constant IS Innovation</a:t>
            </a:r>
          </a:p>
        </p:txBody>
      </p:sp>
      <p:sp>
        <p:nvSpPr>
          <p:cNvPr id="3" name="Content Placeholder 2"/>
          <p:cNvSpPr>
            <a:spLocks noGrp="1"/>
          </p:cNvSpPr>
          <p:nvPr>
            <p:ph idx="1"/>
          </p:nvPr>
        </p:nvSpPr>
        <p:spPr/>
        <p:txBody>
          <a:bodyPr/>
          <a:lstStyle/>
          <a:p>
            <a:pPr marL="0" indent="0" algn="ctr">
              <a:buNone/>
            </a:pPr>
            <a:r>
              <a:rPr lang="en-US" dirty="0"/>
              <a:t>“The most important discoveries of the next 50 years are likely to be ones of which we cannot now even conceive” </a:t>
            </a:r>
            <a:r>
              <a:rPr lang="en-US" i="1" dirty="0"/>
              <a:t>John Maddox</a:t>
            </a:r>
          </a:p>
          <a:p>
            <a:r>
              <a:rPr lang="en-US" dirty="0"/>
              <a:t>Transformation technologies are difficult or even impossible to see coming</a:t>
            </a:r>
          </a:p>
          <a:p>
            <a:pPr lvl="1"/>
            <a:r>
              <a:rPr lang="en-US" dirty="0"/>
              <a:t>Think of the Internet in 1999</a:t>
            </a:r>
          </a:p>
          <a:p>
            <a:pPr lvl="1"/>
            <a:r>
              <a:rPr lang="en-US" dirty="0"/>
              <a:t>Many of the critical discoveries in the next 50 years will be in areas we don’t see coming</a:t>
            </a:r>
          </a:p>
          <a:p>
            <a:endParaRPr lang="en-US" dirty="0"/>
          </a:p>
        </p:txBody>
      </p:sp>
    </p:spTree>
    <p:extLst>
      <p:ext uri="{BB962C8B-B14F-4D97-AF65-F5344CB8AC3E}">
        <p14:creationId xmlns:p14="http://schemas.microsoft.com/office/powerpoint/2010/main" val="555692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Innovation Is Difficult</a:t>
            </a:r>
          </a:p>
        </p:txBody>
      </p:sp>
      <p:sp>
        <p:nvSpPr>
          <p:cNvPr id="3" name="Content Placeholder 2"/>
          <p:cNvSpPr>
            <a:spLocks noGrp="1"/>
          </p:cNvSpPr>
          <p:nvPr>
            <p:ph idx="1"/>
          </p:nvPr>
        </p:nvSpPr>
        <p:spPr/>
        <p:txBody>
          <a:bodyPr>
            <a:normAutofit fontScale="92500" lnSpcReduction="10000"/>
          </a:bodyPr>
          <a:lstStyle/>
          <a:p>
            <a:r>
              <a:rPr lang="en-US" dirty="0"/>
              <a:t>Innovation Is Often Fleeting</a:t>
            </a:r>
          </a:p>
          <a:p>
            <a:pPr lvl="1"/>
            <a:r>
              <a:rPr lang="en-US" dirty="0"/>
              <a:t>The pace of change is fast</a:t>
            </a:r>
          </a:p>
          <a:p>
            <a:pPr lvl="1"/>
            <a:r>
              <a:rPr lang="en-US" dirty="0"/>
              <a:t>Smart rivals quickly adopt any advantage</a:t>
            </a:r>
          </a:p>
          <a:p>
            <a:r>
              <a:rPr lang="en-US" dirty="0"/>
              <a:t>Innovation Is Often Risky</a:t>
            </a:r>
          </a:p>
          <a:p>
            <a:pPr lvl="1"/>
            <a:r>
              <a:rPr lang="en-US" dirty="0"/>
              <a:t>Competing technologies result in a winner and a loser (e.g., Blu-Ray and HD DVD)</a:t>
            </a:r>
          </a:p>
          <a:p>
            <a:r>
              <a:rPr lang="en-US" dirty="0"/>
              <a:t>Innovation Choices Are Often Difficult</a:t>
            </a:r>
          </a:p>
          <a:p>
            <a:pPr lvl="1"/>
            <a:r>
              <a:rPr lang="en-US" dirty="0"/>
              <a:t>It is impossible to pursue all opportunities</a:t>
            </a:r>
          </a:p>
          <a:p>
            <a:pPr lvl="1"/>
            <a:r>
              <a:rPr lang="en-US" dirty="0"/>
              <a:t>It is hard to predict which opportunities will lead to success</a:t>
            </a:r>
          </a:p>
          <a:p>
            <a:endParaRPr lang="en-US" dirty="0"/>
          </a:p>
        </p:txBody>
      </p:sp>
    </p:spTree>
    <p:extLst>
      <p:ext uri="{BB962C8B-B14F-4D97-AF65-F5344CB8AC3E}">
        <p14:creationId xmlns:p14="http://schemas.microsoft.com/office/powerpoint/2010/main" val="55569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Requirements for Innovation</a:t>
            </a:r>
          </a:p>
        </p:txBody>
      </p:sp>
      <p:sp>
        <p:nvSpPr>
          <p:cNvPr id="3" name="Content Placeholder 2"/>
          <p:cNvSpPr>
            <a:spLocks noGrp="1"/>
          </p:cNvSpPr>
          <p:nvPr>
            <p:ph idx="1"/>
          </p:nvPr>
        </p:nvSpPr>
        <p:spPr/>
        <p:txBody>
          <a:bodyPr>
            <a:normAutofit lnSpcReduction="10000"/>
          </a:bodyPr>
          <a:lstStyle/>
          <a:p>
            <a:r>
              <a:rPr lang="en-US" dirty="0"/>
              <a:t>Process Requirements</a:t>
            </a:r>
          </a:p>
          <a:p>
            <a:pPr lvl="1"/>
            <a:r>
              <a:rPr lang="en-US" dirty="0"/>
              <a:t>Focus on success over other objectives</a:t>
            </a:r>
          </a:p>
          <a:p>
            <a:r>
              <a:rPr lang="en-US" dirty="0"/>
              <a:t>Resource Requirements</a:t>
            </a:r>
          </a:p>
          <a:p>
            <a:pPr lvl="1"/>
            <a:r>
              <a:rPr lang="en-US" dirty="0"/>
              <a:t>Employees with knowledge, skill, time, and resources</a:t>
            </a:r>
          </a:p>
          <a:p>
            <a:pPr lvl="1"/>
            <a:r>
              <a:rPr lang="en-US" dirty="0"/>
              <a:t>Partner with appropriate requirements</a:t>
            </a:r>
          </a:p>
          <a:p>
            <a:r>
              <a:rPr lang="en-US" dirty="0"/>
              <a:t>Risk Tolerance Requirements</a:t>
            </a:r>
          </a:p>
          <a:p>
            <a:pPr lvl="1"/>
            <a:r>
              <a:rPr lang="en-US" dirty="0"/>
              <a:t>Tolerance for risk</a:t>
            </a:r>
          </a:p>
          <a:p>
            <a:pPr lvl="1"/>
            <a:r>
              <a:rPr lang="en-US" dirty="0"/>
              <a:t>Tolerance for failure</a:t>
            </a:r>
          </a:p>
        </p:txBody>
      </p:sp>
    </p:spTree>
    <p:extLst>
      <p:ext uri="{BB962C8B-B14F-4D97-AF65-F5344CB8AC3E}">
        <p14:creationId xmlns:p14="http://schemas.microsoft.com/office/powerpoint/2010/main" val="555692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Next New Thing</a:t>
            </a:r>
          </a:p>
        </p:txBody>
      </p:sp>
      <p:sp>
        <p:nvSpPr>
          <p:cNvPr id="3" name="Content Placeholder 2"/>
          <p:cNvSpPr>
            <a:spLocks noGrp="1"/>
          </p:cNvSpPr>
          <p:nvPr>
            <p:ph idx="1"/>
          </p:nvPr>
        </p:nvSpPr>
        <p:spPr/>
        <p:txBody>
          <a:bodyPr>
            <a:normAutofit lnSpcReduction="10000"/>
          </a:bodyPr>
          <a:lstStyle/>
          <a:p>
            <a:r>
              <a:rPr lang="en-US" dirty="0"/>
              <a:t>Many innovations can be copied</a:t>
            </a:r>
          </a:p>
          <a:p>
            <a:pPr lvl="1"/>
            <a:r>
              <a:rPr lang="en-US" dirty="0"/>
              <a:t>Limited time span of any advantage</a:t>
            </a:r>
          </a:p>
          <a:p>
            <a:pPr lvl="1"/>
            <a:r>
              <a:rPr lang="en-US" dirty="0"/>
              <a:t>May become a requirement for staying competitive</a:t>
            </a:r>
          </a:p>
          <a:p>
            <a:r>
              <a:rPr lang="en-US" dirty="0"/>
              <a:t>Some innovations deliver longer advantages</a:t>
            </a:r>
          </a:p>
          <a:p>
            <a:pPr lvl="1"/>
            <a:r>
              <a:rPr lang="en-US" dirty="0"/>
              <a:t>Unique customer service based on customer data</a:t>
            </a:r>
          </a:p>
          <a:p>
            <a:pPr lvl="1"/>
            <a:r>
              <a:rPr lang="en-US" dirty="0"/>
              <a:t>High levels of customer investment in proprietary systems; high switching costs</a:t>
            </a:r>
          </a:p>
          <a:p>
            <a:pPr lvl="1"/>
            <a:r>
              <a:rPr lang="en-US" dirty="0"/>
              <a:t>Technologies that are very difficult to copy</a:t>
            </a:r>
          </a:p>
        </p:txBody>
      </p:sp>
    </p:spTree>
    <p:extLst>
      <p:ext uri="{BB962C8B-B14F-4D97-AF65-F5344CB8AC3E}">
        <p14:creationId xmlns:p14="http://schemas.microsoft.com/office/powerpoint/2010/main" val="55569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Diffusion of Innovations</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76400"/>
            <a:ext cx="66675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6092309"/>
            <a:ext cx="3201902" cy="369332"/>
          </a:xfrm>
          <a:prstGeom prst="rect">
            <a:avLst/>
          </a:prstGeom>
        </p:spPr>
        <p:txBody>
          <a:bodyPr wrap="none">
            <a:spAutoFit/>
          </a:bodyPr>
          <a:lstStyle/>
          <a:p>
            <a:r>
              <a:rPr lang="en-US" dirty="0"/>
              <a:t>Source: Based on Rogers (2003).</a:t>
            </a:r>
          </a:p>
        </p:txBody>
      </p:sp>
    </p:spTree>
    <p:extLst>
      <p:ext uri="{BB962C8B-B14F-4D97-AF65-F5344CB8AC3E}">
        <p14:creationId xmlns:p14="http://schemas.microsoft.com/office/powerpoint/2010/main" val="77371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Disruptive Innovations</a:t>
            </a:r>
            <a:br>
              <a:rPr lang="en-US" dirty="0"/>
            </a:br>
            <a:r>
              <a:rPr lang="en-US" dirty="0"/>
              <a:t>Examples from Table 2.9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9485305"/>
              </p:ext>
            </p:extLst>
          </p:nvPr>
        </p:nvGraphicFramePr>
        <p:xfrm>
          <a:off x="457200" y="1828800"/>
          <a:ext cx="8229600" cy="407924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1800" b="0" i="0" u="none" strike="noStrike" kern="1200" baseline="0" dirty="0">
                          <a:solidFill>
                            <a:schemeClr val="lt1"/>
                          </a:solidFill>
                          <a:latin typeface="+mn-lt"/>
                          <a:ea typeface="+mn-ea"/>
                          <a:cs typeface="+mn-cs"/>
                        </a:rPr>
                        <a:t>Disruptive Innovation</a:t>
                      </a:r>
                      <a:endParaRPr lang="en-US" dirty="0"/>
                    </a:p>
                  </a:txBody>
                  <a:tcPr/>
                </a:tc>
                <a:tc>
                  <a:txBody>
                    <a:bodyPr/>
                    <a:lstStyle/>
                    <a:p>
                      <a:r>
                        <a:rPr lang="en-US" sz="1800" b="0" i="0" u="none" strike="noStrike" kern="1200" baseline="0" dirty="0">
                          <a:solidFill>
                            <a:schemeClr val="lt1"/>
                          </a:solidFill>
                          <a:latin typeface="+mn-lt"/>
                          <a:ea typeface="+mn-ea"/>
                          <a:cs typeface="+mn-cs"/>
                        </a:rPr>
                        <a:t>Displaced or Marginalized Technology</a:t>
                      </a:r>
                      <a:endParaRPr lang="en-US" dirty="0"/>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Digital photography</a:t>
                      </a:r>
                      <a:endParaRPr lang="en-US" dirty="0"/>
                    </a:p>
                  </a:txBody>
                  <a:tcPr/>
                </a:tc>
                <a:tc>
                  <a:txBody>
                    <a:bodyPr/>
                    <a:lstStyle/>
                    <a:p>
                      <a:r>
                        <a:rPr lang="en-US" sz="1800" b="0" i="0" u="none" strike="noStrike" kern="1200" baseline="0" dirty="0">
                          <a:solidFill>
                            <a:schemeClr val="dk1"/>
                          </a:solidFill>
                          <a:latin typeface="+mn-lt"/>
                          <a:ea typeface="+mn-ea"/>
                          <a:cs typeface="+mn-cs"/>
                        </a:rPr>
                        <a:t>Chemical photography</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Online stock brokerage</a:t>
                      </a:r>
                      <a:endParaRPr lang="en-US" dirty="0"/>
                    </a:p>
                  </a:txBody>
                  <a:tcPr/>
                </a:tc>
                <a:tc>
                  <a:txBody>
                    <a:bodyPr/>
                    <a:lstStyle/>
                    <a:p>
                      <a:r>
                        <a:rPr lang="en-US" sz="1800" b="0" i="0" u="none" strike="noStrike" kern="1200" baseline="0" dirty="0">
                          <a:solidFill>
                            <a:schemeClr val="dk1"/>
                          </a:solidFill>
                          <a:latin typeface="+mn-lt"/>
                          <a:ea typeface="+mn-ea"/>
                          <a:cs typeface="+mn-cs"/>
                        </a:rPr>
                        <a:t>Full-service stock brokerages</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Online retailing</a:t>
                      </a:r>
                      <a:endParaRPr lang="en-US" dirty="0"/>
                    </a:p>
                  </a:txBody>
                  <a:tcPr/>
                </a:tc>
                <a:tc>
                  <a:txBody>
                    <a:bodyPr/>
                    <a:lstStyle/>
                    <a:p>
                      <a:r>
                        <a:rPr lang="en-US" sz="1800" b="0" i="0" u="none" strike="noStrike" kern="1200" baseline="0" dirty="0">
                          <a:solidFill>
                            <a:schemeClr val="dk1"/>
                          </a:solidFill>
                          <a:latin typeface="+mn-lt"/>
                          <a:ea typeface="+mn-ea"/>
                          <a:cs typeface="+mn-cs"/>
                        </a:rPr>
                        <a:t>Brick-and-mortar retailing</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Distance education</a:t>
                      </a:r>
                      <a:endParaRPr lang="en-US" dirty="0"/>
                    </a:p>
                  </a:txBody>
                  <a:tcPr/>
                </a:tc>
                <a:tc>
                  <a:txBody>
                    <a:bodyPr/>
                    <a:lstStyle/>
                    <a:p>
                      <a:r>
                        <a:rPr lang="en-US" sz="1800" b="0" i="0" u="none" strike="noStrike" kern="1200" baseline="0" dirty="0">
                          <a:solidFill>
                            <a:schemeClr val="dk1"/>
                          </a:solidFill>
                          <a:latin typeface="+mn-lt"/>
                          <a:ea typeface="+mn-ea"/>
                          <a:cs typeface="+mn-cs"/>
                        </a:rPr>
                        <a:t>Classroom education</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Unmanned aircraft</a:t>
                      </a:r>
                      <a:endParaRPr lang="en-US" dirty="0"/>
                    </a:p>
                  </a:txBody>
                  <a:tcPr/>
                </a:tc>
                <a:tc>
                  <a:txBody>
                    <a:bodyPr/>
                    <a:lstStyle/>
                    <a:p>
                      <a:r>
                        <a:rPr lang="en-US" sz="1800" b="0" i="0" u="none" strike="noStrike" kern="1200" baseline="0" dirty="0">
                          <a:solidFill>
                            <a:schemeClr val="dk1"/>
                          </a:solidFill>
                          <a:latin typeface="+mn-lt"/>
                          <a:ea typeface="+mn-ea"/>
                          <a:cs typeface="+mn-cs"/>
                        </a:rPr>
                        <a:t>Manned aircraft</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Semiconductors</a:t>
                      </a:r>
                      <a:endParaRPr lang="en-US" dirty="0"/>
                    </a:p>
                  </a:txBody>
                  <a:tcPr/>
                </a:tc>
                <a:tc>
                  <a:txBody>
                    <a:bodyPr/>
                    <a:lstStyle/>
                    <a:p>
                      <a:r>
                        <a:rPr lang="en-US" sz="1800" b="0" i="0" u="none" strike="noStrike" kern="1200" baseline="0" dirty="0">
                          <a:solidFill>
                            <a:schemeClr val="dk1"/>
                          </a:solidFill>
                          <a:latin typeface="+mn-lt"/>
                          <a:ea typeface="+mn-ea"/>
                          <a:cs typeface="+mn-cs"/>
                        </a:rPr>
                        <a:t>Vacuum tubes</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MP3 players and music downloading</a:t>
                      </a:r>
                      <a:endParaRPr lang="en-US" dirty="0"/>
                    </a:p>
                  </a:txBody>
                  <a:tcPr/>
                </a:tc>
                <a:tc>
                  <a:txBody>
                    <a:bodyPr/>
                    <a:lstStyle/>
                    <a:p>
                      <a:r>
                        <a:rPr lang="en-US" sz="1800" b="0" i="0" u="none" strike="noStrike" kern="1200" baseline="0" dirty="0">
                          <a:solidFill>
                            <a:schemeClr val="dk1"/>
                          </a:solidFill>
                          <a:latin typeface="+mn-lt"/>
                          <a:ea typeface="+mn-ea"/>
                          <a:cs typeface="+mn-cs"/>
                        </a:rPr>
                        <a:t>Compact discs and music stores</a:t>
                      </a:r>
                      <a:endParaRPr lang="en-US" dirty="0"/>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dk1"/>
                          </a:solidFill>
                          <a:latin typeface="+mn-lt"/>
                          <a:ea typeface="+mn-ea"/>
                          <a:cs typeface="+mn-cs"/>
                        </a:rPr>
                        <a:t>Smartphones</a:t>
                      </a:r>
                      <a:endParaRPr lang="en-US" dirty="0"/>
                    </a:p>
                  </a:txBody>
                  <a:tcPr/>
                </a:tc>
                <a:tc>
                  <a:txBody>
                    <a:bodyPr/>
                    <a:lstStyle/>
                    <a:p>
                      <a:r>
                        <a:rPr lang="en-US" sz="1800" b="0" i="0" u="none" strike="noStrike" kern="1200" baseline="0" dirty="0">
                          <a:solidFill>
                            <a:schemeClr val="dk1"/>
                          </a:solidFill>
                          <a:latin typeface="+mn-lt"/>
                          <a:ea typeface="+mn-ea"/>
                          <a:cs typeface="+mn-cs"/>
                        </a:rPr>
                        <a:t>MP3 players, dedicated GPS navigation</a:t>
                      </a:r>
                      <a:endParaRPr lang="en-US" dirty="0"/>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dk1"/>
                          </a:solidFill>
                          <a:latin typeface="+mn-lt"/>
                          <a:ea typeface="+mn-ea"/>
                          <a:cs typeface="+mn-cs"/>
                        </a:rPr>
                        <a:t>Tablets</a:t>
                      </a:r>
                      <a:endParaRPr lang="en-US" dirty="0"/>
                    </a:p>
                  </a:txBody>
                  <a:tcPr/>
                </a:tc>
                <a:tc>
                  <a:txBody>
                    <a:bodyPr/>
                    <a:lstStyle/>
                    <a:p>
                      <a:r>
                        <a:rPr lang="en-US" sz="1800" b="0" i="0" u="none" strike="noStrike" kern="1200" baseline="0" dirty="0">
                          <a:solidFill>
                            <a:schemeClr val="dk1"/>
                          </a:solidFill>
                          <a:latin typeface="+mn-lt"/>
                          <a:ea typeface="+mn-ea"/>
                          <a:cs typeface="+mn-cs"/>
                        </a:rPr>
                        <a:t>Notebook computers</a:t>
                      </a:r>
                      <a:endParaRPr lang="en-US" dirty="0"/>
                    </a:p>
                  </a:txBody>
                  <a:tcPr/>
                </a:tc>
                <a:extLst>
                  <a:ext uri="{0D108BD9-81ED-4DB2-BD59-A6C34878D82A}">
                    <a16:rowId xmlns:a16="http://schemas.microsoft.com/office/drawing/2014/main" val="10009"/>
                  </a:ext>
                </a:extLst>
              </a:tr>
              <a:tr h="370840">
                <a:tc>
                  <a:txBody>
                    <a:bodyPr/>
                    <a:lstStyle/>
                    <a:p>
                      <a:r>
                        <a:rPr lang="en-US" dirty="0"/>
                        <a:t>Xbox, PlayStation,  Smartphones</a:t>
                      </a:r>
                    </a:p>
                  </a:txBody>
                  <a:tcPr/>
                </a:tc>
                <a:tc>
                  <a:txBody>
                    <a:bodyPr/>
                    <a:lstStyle/>
                    <a:p>
                      <a:r>
                        <a:rPr lang="en-US" dirty="0"/>
                        <a:t>Desktop computers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3244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Innovator’s Dilemma</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91" y="1676400"/>
            <a:ext cx="700890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341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the Innovation Process</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6934200" cy="474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312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30210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Decision-Making Levels</a:t>
            </a:r>
          </a:p>
        </p:txBody>
      </p:sp>
      <p:sp>
        <p:nvSpPr>
          <p:cNvPr id="3" name="Content Placeholder 2"/>
          <p:cNvSpPr>
            <a:spLocks noGrp="1"/>
          </p:cNvSpPr>
          <p:nvPr>
            <p:ph sz="half" idx="1"/>
          </p:nvPr>
        </p:nvSpPr>
        <p:spPr/>
        <p:txBody>
          <a:bodyPr/>
          <a:lstStyle/>
          <a:p>
            <a:r>
              <a:rPr lang="en-US" dirty="0"/>
              <a:t>Executive/Strategic Level</a:t>
            </a:r>
          </a:p>
          <a:p>
            <a:pPr lvl="1"/>
            <a:r>
              <a:rPr lang="en-US" dirty="0"/>
              <a:t>Upper Management</a:t>
            </a:r>
          </a:p>
          <a:p>
            <a:r>
              <a:rPr lang="en-US" dirty="0"/>
              <a:t>Managerial/Tactical Level</a:t>
            </a:r>
          </a:p>
          <a:p>
            <a:pPr lvl="1"/>
            <a:r>
              <a:rPr lang="en-US" dirty="0"/>
              <a:t>Middle Management</a:t>
            </a:r>
          </a:p>
          <a:p>
            <a:r>
              <a:rPr lang="en-US" dirty="0"/>
              <a:t>Operational Level</a:t>
            </a:r>
          </a:p>
          <a:p>
            <a:pPr lvl="1"/>
            <a:r>
              <a:rPr lang="en-US" dirty="0"/>
              <a:t>Operational Employees, Foremen, Supervisors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254" y="2362201"/>
            <a:ext cx="460603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The Business of Merging “Groups” and “Coupons”</a:t>
            </a:r>
          </a:p>
        </p:txBody>
      </p:sp>
      <p:sp>
        <p:nvSpPr>
          <p:cNvPr id="3" name="Content Placeholder 2"/>
          <p:cNvSpPr>
            <a:spLocks noGrp="1"/>
          </p:cNvSpPr>
          <p:nvPr>
            <p:ph idx="1"/>
          </p:nvPr>
        </p:nvSpPr>
        <p:spPr/>
        <p:txBody>
          <a:bodyPr>
            <a:normAutofit lnSpcReduction="10000"/>
          </a:bodyPr>
          <a:lstStyle/>
          <a:p>
            <a:r>
              <a:rPr lang="en-US" dirty="0"/>
              <a:t>Groupon created a new business model</a:t>
            </a:r>
          </a:p>
          <a:p>
            <a:pPr lvl="1"/>
            <a:r>
              <a:rPr lang="en-US" dirty="0"/>
              <a:t>Heavily discounted deals for grouped buyers</a:t>
            </a:r>
          </a:p>
          <a:p>
            <a:pPr lvl="1"/>
            <a:r>
              <a:rPr lang="en-US" dirty="0"/>
              <a:t>Advertising value for sellers</a:t>
            </a:r>
          </a:p>
          <a:p>
            <a:r>
              <a:rPr lang="en-US" dirty="0"/>
              <a:t>Groupon’s business model is easily duplicated, and has been, repeatedly</a:t>
            </a:r>
          </a:p>
          <a:p>
            <a:pPr lvl="1"/>
            <a:r>
              <a:rPr lang="en-US" dirty="0"/>
              <a:t>Groupon does have a first-mover head start</a:t>
            </a:r>
          </a:p>
          <a:p>
            <a:pPr lvl="1"/>
            <a:r>
              <a:rPr lang="en-US" dirty="0"/>
              <a:t>Groupon has purchased many competitors</a:t>
            </a:r>
          </a:p>
          <a:p>
            <a:pPr lvl="1"/>
            <a:r>
              <a:rPr lang="en-US" dirty="0"/>
              <a:t>However, Groupon has no sustainable competitive advantage as currently positioned</a:t>
            </a:r>
          </a:p>
          <a:p>
            <a:pPr lvl="1"/>
            <a:endParaRPr lang="en-US" dirty="0"/>
          </a:p>
        </p:txBody>
      </p:sp>
    </p:spTree>
    <p:extLst>
      <p:ext uri="{BB962C8B-B14F-4D97-AF65-F5344CB8AC3E}">
        <p14:creationId xmlns:p14="http://schemas.microsoft.com/office/powerpoint/2010/main" val="2313986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 Wi-Fi in the Sky</a:t>
            </a:r>
          </a:p>
        </p:txBody>
      </p:sp>
      <p:sp>
        <p:nvSpPr>
          <p:cNvPr id="3" name="Content Placeholder 2"/>
          <p:cNvSpPr>
            <a:spLocks noGrp="1"/>
          </p:cNvSpPr>
          <p:nvPr>
            <p:ph idx="1"/>
          </p:nvPr>
        </p:nvSpPr>
        <p:spPr>
          <a:xfrm>
            <a:off x="457200" y="1828800"/>
            <a:ext cx="8229600" cy="4800600"/>
          </a:xfrm>
        </p:spPr>
        <p:txBody>
          <a:bodyPr>
            <a:normAutofit fontScale="92500" lnSpcReduction="20000"/>
          </a:bodyPr>
          <a:lstStyle/>
          <a:p>
            <a:r>
              <a:rPr lang="en-US" sz="2800" dirty="0"/>
              <a:t>Airline passengers don’t want to be deprived of Wi-Fi-enabled digital devices</a:t>
            </a:r>
          </a:p>
          <a:p>
            <a:r>
              <a:rPr lang="en-US" sz="2800" dirty="0"/>
              <a:t>So, airlines are rushing to comply</a:t>
            </a:r>
          </a:p>
          <a:p>
            <a:pPr lvl="1"/>
            <a:r>
              <a:rPr lang="en-US" sz="2600" dirty="0"/>
              <a:t>Aircell’s cellular ground-based “GoGo” service has been installed on over 2,000 aircraft</a:t>
            </a:r>
          </a:p>
          <a:p>
            <a:pPr lvl="1"/>
            <a:r>
              <a:rPr lang="en-US" sz="2600" dirty="0"/>
              <a:t>Row 44’s satellite service is installed in Southwest’s entire fleet</a:t>
            </a:r>
          </a:p>
          <a:p>
            <a:r>
              <a:rPr lang="en-US" sz="2800" dirty="0"/>
              <a:t>Some airlines offer Internet access for free, others charge customers</a:t>
            </a:r>
          </a:p>
          <a:p>
            <a:r>
              <a:rPr lang="en-US" sz="2800" dirty="0"/>
              <a:t>In 2013, the FCC lifted a ban on cell-phone use, allowing Airplane mode throughout the duration of flight</a:t>
            </a:r>
          </a:p>
          <a:p>
            <a:r>
              <a:rPr lang="en-US" sz="2800" dirty="0"/>
              <a:t>Voice calls are still banned, due to annoyance, not danger of signal interference</a:t>
            </a:r>
          </a:p>
        </p:txBody>
      </p:sp>
    </p:spTree>
    <p:extLst>
      <p:ext uri="{BB962C8B-B14F-4D97-AF65-F5344CB8AC3E}">
        <p14:creationId xmlns:p14="http://schemas.microsoft.com/office/powerpoint/2010/main" val="938706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 Mobile Platforms</a:t>
            </a:r>
          </a:p>
        </p:txBody>
      </p:sp>
      <p:sp>
        <p:nvSpPr>
          <p:cNvPr id="6" name="Content Placeholder 2"/>
          <p:cNvSpPr>
            <a:spLocks noGrp="1"/>
          </p:cNvSpPr>
          <p:nvPr>
            <p:ph idx="1"/>
          </p:nvPr>
        </p:nvSpPr>
        <p:spPr>
          <a:xfrm>
            <a:off x="685800" y="1752600"/>
            <a:ext cx="7772400" cy="4572000"/>
          </a:xfrm>
        </p:spPr>
        <p:txBody>
          <a:bodyPr>
            <a:noAutofit/>
          </a:bodyPr>
          <a:lstStyle/>
          <a:p>
            <a:r>
              <a:rPr lang="en-US" sz="3200" dirty="0"/>
              <a:t>Mobile devices are redefining the way we access information and communicate</a:t>
            </a:r>
          </a:p>
          <a:p>
            <a:r>
              <a:rPr lang="en-US" sz="3200" dirty="0"/>
              <a:t>Like computers, smartphones run on specific operating systems </a:t>
            </a:r>
          </a:p>
          <a:p>
            <a:pPr lvl="1"/>
            <a:r>
              <a:rPr lang="en-US" sz="3200" dirty="0"/>
              <a:t>Apple: iOS</a:t>
            </a:r>
          </a:p>
          <a:p>
            <a:pPr lvl="1"/>
            <a:r>
              <a:rPr lang="en-US" sz="3200" dirty="0"/>
              <a:t>Samsung: Android</a:t>
            </a:r>
          </a:p>
          <a:p>
            <a:r>
              <a:rPr lang="en-US" sz="3200" dirty="0"/>
              <a:t>People choose smartphones phones based more on manufacturer, OS, and apps than on carrier</a:t>
            </a:r>
            <a:endParaRPr lang="en-US" sz="3600" dirty="0"/>
          </a:p>
        </p:txBody>
      </p:sp>
    </p:spTree>
    <p:extLst>
      <p:ext uri="{BB962C8B-B14F-4D97-AF65-F5344CB8AC3E}">
        <p14:creationId xmlns:p14="http://schemas.microsoft.com/office/powerpoint/2010/main" val="2395930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 The Pains of Miscalculating Groupon</a:t>
            </a:r>
          </a:p>
        </p:txBody>
      </p:sp>
      <p:sp>
        <p:nvSpPr>
          <p:cNvPr id="3" name="Content Placeholder 2"/>
          <p:cNvSpPr>
            <a:spLocks noGrp="1"/>
          </p:cNvSpPr>
          <p:nvPr>
            <p:ph idx="1"/>
          </p:nvPr>
        </p:nvSpPr>
        <p:spPr/>
        <p:txBody>
          <a:bodyPr/>
          <a:lstStyle/>
          <a:p>
            <a:r>
              <a:rPr lang="en-US" dirty="0"/>
              <a:t>Groupon sales are heavily discounted, and can cost companies more then they bring in</a:t>
            </a:r>
          </a:p>
          <a:p>
            <a:pPr lvl="1"/>
            <a:r>
              <a:rPr lang="en-US" dirty="0"/>
              <a:t>Groupon takes 40% of the discounted sale </a:t>
            </a:r>
          </a:p>
          <a:p>
            <a:pPr lvl="1"/>
            <a:r>
              <a:rPr lang="en-US" dirty="0"/>
              <a:t>Groupon sales are unprofitable unless they grow the repeat business customer base</a:t>
            </a:r>
          </a:p>
          <a:p>
            <a:pPr lvl="1"/>
            <a:r>
              <a:rPr lang="en-US" dirty="0"/>
              <a:t>Some sales are one-time (eye laser surgery)</a:t>
            </a:r>
          </a:p>
          <a:p>
            <a:pPr lvl="1"/>
            <a:r>
              <a:rPr lang="en-US" dirty="0"/>
              <a:t>Businesses forget to cap the number of sales</a:t>
            </a:r>
          </a:p>
          <a:p>
            <a:pPr lvl="1"/>
            <a:r>
              <a:rPr lang="en-US" dirty="0"/>
              <a:t>A large number of unprofitable sales can lead to large losses for small companies</a:t>
            </a:r>
          </a:p>
        </p:txBody>
      </p:sp>
    </p:spTree>
    <p:extLst>
      <p:ext uri="{BB962C8B-B14F-4D97-AF65-F5344CB8AC3E}">
        <p14:creationId xmlns:p14="http://schemas.microsoft.com/office/powerpoint/2010/main" val="1067457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Underground Gaming Economy</a:t>
            </a:r>
          </a:p>
        </p:txBody>
      </p:sp>
      <p:sp>
        <p:nvSpPr>
          <p:cNvPr id="3" name="Content Placeholder 2"/>
          <p:cNvSpPr>
            <a:spLocks noGrp="1"/>
          </p:cNvSpPr>
          <p:nvPr>
            <p:ph idx="1"/>
          </p:nvPr>
        </p:nvSpPr>
        <p:spPr/>
        <p:txBody>
          <a:bodyPr>
            <a:normAutofit fontScale="85000" lnSpcReduction="20000"/>
          </a:bodyPr>
          <a:lstStyle/>
          <a:p>
            <a:r>
              <a:rPr lang="en-US" dirty="0"/>
              <a:t>Massively multiplayer online role-playing games (MMORPGs)</a:t>
            </a:r>
          </a:p>
          <a:p>
            <a:pPr lvl="1"/>
            <a:r>
              <a:rPr lang="en-US" dirty="0"/>
              <a:t>Players are now buying and selling virtual goods with real money</a:t>
            </a:r>
          </a:p>
          <a:p>
            <a:pPr lvl="1"/>
            <a:r>
              <a:rPr lang="en-US" dirty="0"/>
              <a:t>Some companies hire people to “farm gold,” which they sell</a:t>
            </a:r>
          </a:p>
          <a:p>
            <a:pPr lvl="2"/>
            <a:r>
              <a:rPr lang="en-US" dirty="0"/>
              <a:t>Estimated 400,000 gold farmers world wide</a:t>
            </a:r>
          </a:p>
          <a:p>
            <a:pPr lvl="2"/>
            <a:r>
              <a:rPr lang="en-US" dirty="0"/>
              <a:t>90% in China, often work 12 hour days</a:t>
            </a:r>
          </a:p>
          <a:p>
            <a:pPr lvl="2"/>
            <a:r>
              <a:rPr lang="en-US" dirty="0"/>
              <a:t>Is this a human rights violation?</a:t>
            </a:r>
          </a:p>
          <a:p>
            <a:pPr lvl="1"/>
            <a:r>
              <a:rPr lang="en-US" dirty="0"/>
              <a:t>Buying assets in a game creates advantages over players who can’t or won’t, changing the game</a:t>
            </a:r>
          </a:p>
          <a:p>
            <a:pPr lvl="1"/>
            <a:r>
              <a:rPr lang="en-US" dirty="0"/>
              <a:t>Some companies ban gold farmers for life to protect the integrity of the game for other players</a:t>
            </a:r>
          </a:p>
        </p:txBody>
      </p:sp>
    </p:spTree>
    <p:extLst>
      <p:ext uri="{BB962C8B-B14F-4D97-AF65-F5344CB8AC3E}">
        <p14:creationId xmlns:p14="http://schemas.microsoft.com/office/powerpoint/2010/main" val="3699647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Attractions: </a:t>
            </a:r>
            <a:br>
              <a:rPr lang="en-US" dirty="0"/>
            </a:br>
            <a:r>
              <a:rPr lang="en-US" dirty="0"/>
              <a:t>Google’s Project Glass: A Pair of Glasses</a:t>
            </a:r>
          </a:p>
        </p:txBody>
      </p:sp>
      <p:sp>
        <p:nvSpPr>
          <p:cNvPr id="3" name="Content Placeholder 2"/>
          <p:cNvSpPr>
            <a:spLocks noGrp="1"/>
          </p:cNvSpPr>
          <p:nvPr>
            <p:ph idx="1"/>
          </p:nvPr>
        </p:nvSpPr>
        <p:spPr/>
        <p:txBody>
          <a:bodyPr>
            <a:normAutofit lnSpcReduction="10000"/>
          </a:bodyPr>
          <a:lstStyle/>
          <a:p>
            <a:r>
              <a:rPr lang="en-US" dirty="0"/>
              <a:t>Project Glass: an embedded display in eyeglasses</a:t>
            </a:r>
          </a:p>
          <a:p>
            <a:r>
              <a:rPr lang="en-US" dirty="0"/>
              <a:t>Augments reality</a:t>
            </a:r>
          </a:p>
          <a:p>
            <a:pPr lvl="1"/>
            <a:r>
              <a:rPr lang="en-US" dirty="0"/>
              <a:t>Displays information about wearer’s environment</a:t>
            </a:r>
          </a:p>
          <a:p>
            <a:pPr lvl="1"/>
            <a:r>
              <a:rPr lang="en-US" dirty="0"/>
              <a:t>Take photos, listen to music, play videos</a:t>
            </a:r>
          </a:p>
          <a:p>
            <a:pPr lvl="1"/>
            <a:r>
              <a:rPr lang="en-US" dirty="0"/>
              <a:t>GPS</a:t>
            </a:r>
          </a:p>
          <a:p>
            <a:r>
              <a:rPr lang="en-US" dirty="0"/>
              <a:t>Went public in May 2014 for $1500</a:t>
            </a:r>
          </a:p>
          <a:p>
            <a:r>
              <a:rPr lang="en-US" dirty="0"/>
              <a:t>Leads to privacy concerns, resentment from others (refer to wearers as “glassholes”)</a:t>
            </a:r>
          </a:p>
        </p:txBody>
      </p:sp>
    </p:spTree>
    <p:extLst>
      <p:ext uri="{BB962C8B-B14F-4D97-AF65-F5344CB8AC3E}">
        <p14:creationId xmlns:p14="http://schemas.microsoft.com/office/powerpoint/2010/main" val="1706031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a:t>
            </a:r>
            <a:br>
              <a:rPr lang="en-US" dirty="0"/>
            </a:br>
            <a:r>
              <a:rPr lang="en-US" dirty="0"/>
              <a:t>The Global Elite</a:t>
            </a:r>
          </a:p>
        </p:txBody>
      </p:sp>
      <p:sp>
        <p:nvSpPr>
          <p:cNvPr id="3" name="Content Placeholder 2"/>
          <p:cNvSpPr>
            <a:spLocks noGrp="1"/>
          </p:cNvSpPr>
          <p:nvPr>
            <p:ph idx="1"/>
          </p:nvPr>
        </p:nvSpPr>
        <p:spPr>
          <a:xfrm>
            <a:off x="457200" y="1905000"/>
            <a:ext cx="8229600" cy="4572000"/>
          </a:xfrm>
        </p:spPr>
        <p:txBody>
          <a:bodyPr>
            <a:normAutofit/>
          </a:bodyPr>
          <a:lstStyle/>
          <a:p>
            <a:r>
              <a:rPr lang="en-US" sz="3600" dirty="0"/>
              <a:t>Who are the technology giants in the global marketplace?</a:t>
            </a:r>
          </a:p>
          <a:p>
            <a:pPr lvl="1"/>
            <a:r>
              <a:rPr lang="en-US" sz="3200" dirty="0"/>
              <a:t>U.S.-based firms include: Hewlett-Packard, AT&amp;T, Apple, IBM, Verizon, Microsoft, and Dell</a:t>
            </a:r>
          </a:p>
          <a:p>
            <a:pPr lvl="1"/>
            <a:r>
              <a:rPr lang="en-US" sz="3200" dirty="0"/>
              <a:t>Non-U.S. firms include: Huawei Technologies, Nokia, Motorola, Siemens, Foxconn, and ZTE</a:t>
            </a:r>
          </a:p>
        </p:txBody>
      </p:sp>
    </p:spTree>
    <p:extLst>
      <p:ext uri="{BB962C8B-B14F-4D97-AF65-F5344CB8AC3E}">
        <p14:creationId xmlns:p14="http://schemas.microsoft.com/office/powerpoint/2010/main" val="999568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 Education</a:t>
            </a:r>
          </a:p>
        </p:txBody>
      </p:sp>
      <p:sp>
        <p:nvSpPr>
          <p:cNvPr id="3" name="Content Placeholder 2"/>
          <p:cNvSpPr>
            <a:spLocks noGrp="1"/>
          </p:cNvSpPr>
          <p:nvPr>
            <p:ph idx="1"/>
          </p:nvPr>
        </p:nvSpPr>
        <p:spPr/>
        <p:txBody>
          <a:bodyPr>
            <a:normAutofit fontScale="92500" lnSpcReduction="10000"/>
          </a:bodyPr>
          <a:lstStyle/>
          <a:p>
            <a:r>
              <a:rPr lang="en-US" dirty="0"/>
              <a:t>Cost of higher education in the United States has steadily increased (16% every five years)</a:t>
            </a:r>
          </a:p>
          <a:p>
            <a:r>
              <a:rPr lang="en-US" dirty="0"/>
              <a:t>Average college graduate owes $30,000 in student loans</a:t>
            </a:r>
          </a:p>
          <a:p>
            <a:r>
              <a:rPr lang="en-US" dirty="0"/>
              <a:t>Trend in globalization—increased collaboration in research and curriculum</a:t>
            </a:r>
          </a:p>
          <a:p>
            <a:r>
              <a:rPr lang="en-US" dirty="0"/>
              <a:t>Trend in online delivery—leads to cost savings, but may be less engaging to students</a:t>
            </a:r>
          </a:p>
          <a:p>
            <a:r>
              <a:rPr lang="en-US" dirty="0"/>
              <a:t>Massively open online courses (MOOCs)—free to students</a:t>
            </a:r>
          </a:p>
          <a:p>
            <a:endParaRPr lang="en-US" dirty="0"/>
          </a:p>
          <a:p>
            <a:endParaRPr lang="en-US" dirty="0"/>
          </a:p>
        </p:txBody>
      </p:sp>
    </p:spTree>
    <p:extLst>
      <p:ext uri="{BB962C8B-B14F-4D97-AF65-F5344CB8AC3E}">
        <p14:creationId xmlns:p14="http://schemas.microsoft.com/office/powerpoint/2010/main" val="250590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Decision-Making Levels:</a:t>
            </a:r>
            <a:br>
              <a:rPr lang="en-US" dirty="0"/>
            </a:br>
            <a:r>
              <a:rPr lang="en-US" dirty="0"/>
              <a:t>Operational Level</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11" y="2044375"/>
            <a:ext cx="7143889" cy="412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78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Decision-Making Levels:</a:t>
            </a:r>
            <a:br>
              <a:rPr lang="en-US" dirty="0"/>
            </a:br>
            <a:r>
              <a:rPr lang="en-US" dirty="0"/>
              <a:t>Managerial/Tactical Level</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467600" cy="436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1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Decision-Making Levels:</a:t>
            </a:r>
            <a:br>
              <a:rPr lang="en-US" dirty="0"/>
            </a:br>
            <a:r>
              <a:rPr lang="en-US" dirty="0"/>
              <a:t>Executive/Strategic Level</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786" y="1871663"/>
            <a:ext cx="7303214" cy="430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11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Functions and Functional Levels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28800"/>
            <a:ext cx="768478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58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for Automating: Doing Things Faster (Table 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9003925"/>
              </p:ext>
            </p:extLst>
          </p:nvPr>
        </p:nvGraphicFramePr>
        <p:xfrm>
          <a:off x="457200" y="1828800"/>
          <a:ext cx="8229600" cy="4582160"/>
        </p:xfrm>
        <a:graphic>
          <a:graphicData uri="http://schemas.openxmlformats.org/drawingml/2006/table">
            <a:tbl>
              <a:tblPr firstRow="1" bandRow="1">
                <a:tableStyleId>{F5AB1C69-6EDB-4FF4-983F-18BD219EF322}</a:tableStyleId>
              </a:tblPr>
              <a:tblGrid>
                <a:gridCol w="2209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sz="1800" b="0" i="0" u="none" strike="noStrike" kern="1200" baseline="0" dirty="0">
                          <a:solidFill>
                            <a:schemeClr val="lt1"/>
                          </a:solidFill>
                          <a:latin typeface="+mn-lt"/>
                          <a:ea typeface="+mn-ea"/>
                          <a:cs typeface="+mn-cs"/>
                        </a:rPr>
                        <a:t>Primary Activities</a:t>
                      </a:r>
                    </a:p>
                    <a:p>
                      <a:r>
                        <a:rPr lang="en-US" sz="1800" b="0" i="0" u="none" strike="noStrike" kern="1200" baseline="0" dirty="0">
                          <a:solidFill>
                            <a:schemeClr val="lt1"/>
                          </a:solidFill>
                          <a:latin typeface="+mn-lt"/>
                          <a:ea typeface="+mn-ea"/>
                          <a:cs typeface="+mn-cs"/>
                        </a:rPr>
                        <a:t>of Loan Processing</a:t>
                      </a:r>
                      <a:endParaRPr lang="en-US" dirty="0"/>
                    </a:p>
                  </a:txBody>
                  <a:tcPr/>
                </a:tc>
                <a:tc>
                  <a:txBody>
                    <a:bodyPr/>
                    <a:lstStyle/>
                    <a:p>
                      <a:r>
                        <a:rPr lang="en-US" sz="1800" b="0" i="0" u="none" strike="noStrike" kern="1200" baseline="0" dirty="0">
                          <a:solidFill>
                            <a:schemeClr val="lt1"/>
                          </a:solidFill>
                          <a:latin typeface="+mn-lt"/>
                          <a:ea typeface="+mn-ea"/>
                          <a:cs typeface="+mn-cs"/>
                        </a:rPr>
                        <a:t>Manual Loan Process </a:t>
                      </a:r>
                      <a:endParaRPr lang="en-US" dirty="0"/>
                    </a:p>
                  </a:txBody>
                  <a:tcPr/>
                </a:tc>
                <a:tc>
                  <a:txBody>
                    <a:bodyPr/>
                    <a:lstStyle/>
                    <a:p>
                      <a:r>
                        <a:rPr lang="en-US" dirty="0"/>
                        <a:t>Technology-Supported</a:t>
                      </a:r>
                    </a:p>
                  </a:txBody>
                  <a:tcPr/>
                </a:tc>
                <a:tc>
                  <a:txBody>
                    <a:bodyPr/>
                    <a:lstStyle/>
                    <a:p>
                      <a:r>
                        <a:rPr lang="en-US" dirty="0"/>
                        <a:t>Fully Automated</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Complete and submit</a:t>
                      </a:r>
                    </a:p>
                    <a:p>
                      <a:r>
                        <a:rPr lang="en-US" sz="1800" b="0" i="0" u="none" strike="noStrike" kern="1200" baseline="0" dirty="0">
                          <a:solidFill>
                            <a:schemeClr val="dk1"/>
                          </a:solidFill>
                          <a:latin typeface="+mn-lt"/>
                          <a:ea typeface="+mn-ea"/>
                          <a:cs typeface="+mn-cs"/>
                        </a:rPr>
                        <a:t>application</a:t>
                      </a:r>
                      <a:endParaRPr lang="en-US" dirty="0"/>
                    </a:p>
                  </a:txBody>
                  <a:tcPr/>
                </a:tc>
                <a:tc>
                  <a:txBody>
                    <a:bodyPr/>
                    <a:lstStyle/>
                    <a:p>
                      <a:r>
                        <a:rPr lang="en-US" dirty="0"/>
                        <a:t>Completed at home (1.5 days)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Completed at home (1.5 days)</a:t>
                      </a:r>
                    </a:p>
                  </a:txBody>
                  <a:tcPr/>
                </a:tc>
                <a:tc>
                  <a:txBody>
                    <a:bodyPr/>
                    <a:lstStyle/>
                    <a:p>
                      <a:r>
                        <a:rPr lang="en-US" dirty="0"/>
                        <a:t>Completed online (15 minutes)</a:t>
                      </a:r>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Check application</a:t>
                      </a:r>
                    </a:p>
                    <a:p>
                      <a:r>
                        <a:rPr lang="en-US" sz="1800" b="0" i="0" u="none" strike="noStrike" kern="1200" baseline="0" dirty="0">
                          <a:solidFill>
                            <a:schemeClr val="dk1"/>
                          </a:solidFill>
                          <a:latin typeface="+mn-lt"/>
                          <a:ea typeface="+mn-ea"/>
                          <a:cs typeface="+mn-cs"/>
                        </a:rPr>
                        <a:t>for errors</a:t>
                      </a:r>
                      <a:endParaRPr lang="en-US" dirty="0"/>
                    </a:p>
                  </a:txBody>
                  <a:tcPr/>
                </a:tc>
                <a:tc>
                  <a:txBody>
                    <a:bodyPr/>
                    <a:lstStyle/>
                    <a:p>
                      <a:r>
                        <a:rPr lang="en-US" dirty="0"/>
                        <a:t>Done</a:t>
                      </a:r>
                      <a:r>
                        <a:rPr lang="en-US" baseline="0" dirty="0"/>
                        <a:t> in batches (2.5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Done</a:t>
                      </a:r>
                      <a:r>
                        <a:rPr lang="en-US" baseline="0" dirty="0"/>
                        <a:t> in batches (2.5 days)</a:t>
                      </a:r>
                      <a:endParaRPr lang="en-US" dirty="0"/>
                    </a:p>
                  </a:txBody>
                  <a:tcPr/>
                </a:tc>
                <a:tc>
                  <a:txBody>
                    <a:bodyPr/>
                    <a:lstStyle/>
                    <a:p>
                      <a:r>
                        <a:rPr lang="en-US" dirty="0"/>
                        <a:t>Computerized</a:t>
                      </a:r>
                      <a:r>
                        <a:rPr lang="en-US" baseline="0" dirty="0"/>
                        <a:t> </a:t>
                      </a:r>
                    </a:p>
                    <a:p>
                      <a:r>
                        <a:rPr lang="en-US" baseline="0" dirty="0"/>
                        <a:t>(1 sec)</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Input data into the</a:t>
                      </a:r>
                    </a:p>
                    <a:p>
                      <a:r>
                        <a:rPr lang="en-US" sz="1800" b="0" i="0" u="none" strike="noStrike" kern="1200" baseline="0" dirty="0">
                          <a:solidFill>
                            <a:schemeClr val="dk1"/>
                          </a:solidFill>
                          <a:latin typeface="+mn-lt"/>
                          <a:ea typeface="+mn-ea"/>
                          <a:cs typeface="+mn-cs"/>
                        </a:rPr>
                        <a:t>information system</a:t>
                      </a:r>
                      <a:endParaRPr lang="en-US" dirty="0"/>
                    </a:p>
                  </a:txBody>
                  <a:tcPr/>
                </a:tc>
                <a:tc>
                  <a:txBody>
                    <a:bodyPr/>
                    <a:lstStyle/>
                    <a:p>
                      <a:r>
                        <a:rPr lang="en-US" dirty="0"/>
                        <a:t>NA some paper handling (1 hr)</a:t>
                      </a:r>
                    </a:p>
                  </a:txBody>
                  <a:tcPr/>
                </a:tc>
                <a:tc>
                  <a:txBody>
                    <a:bodyPr/>
                    <a:lstStyle/>
                    <a:p>
                      <a:r>
                        <a:rPr lang="en-US" dirty="0"/>
                        <a:t>Done in batches (2.5 days)</a:t>
                      </a:r>
                    </a:p>
                  </a:txBody>
                  <a:tcPr/>
                </a:tc>
                <a:tc>
                  <a:txBody>
                    <a:bodyPr/>
                    <a:lstStyle/>
                    <a:p>
                      <a:r>
                        <a:rPr lang="en-US" dirty="0"/>
                        <a:t>NA (already done)</a:t>
                      </a:r>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Assess loan apps under $250K</a:t>
                      </a:r>
                      <a:endParaRPr lang="en-US" dirty="0"/>
                    </a:p>
                  </a:txBody>
                  <a:tcPr/>
                </a:tc>
                <a:tc>
                  <a:txBody>
                    <a:bodyPr/>
                    <a:lstStyle/>
                    <a:p>
                      <a:r>
                        <a:rPr lang="en-US" dirty="0"/>
                        <a:t>Done by hand</a:t>
                      </a:r>
                      <a:r>
                        <a:rPr lang="en-US" baseline="0" dirty="0"/>
                        <a:t> </a:t>
                      </a:r>
                    </a:p>
                    <a:p>
                      <a:r>
                        <a:rPr lang="en-US" baseline="0" dirty="0"/>
                        <a:t>(15 days)</a:t>
                      </a:r>
                      <a:endParaRPr lang="en-US" dirty="0"/>
                    </a:p>
                  </a:txBody>
                  <a:tcPr/>
                </a:tc>
                <a:tc>
                  <a:txBody>
                    <a:bodyPr/>
                    <a:lstStyle/>
                    <a:p>
                      <a:r>
                        <a:rPr lang="en-US" dirty="0"/>
                        <a:t>Computer assisted</a:t>
                      </a:r>
                    </a:p>
                    <a:p>
                      <a:r>
                        <a:rPr lang="en-US" dirty="0"/>
                        <a:t>(1 hr)</a:t>
                      </a:r>
                    </a:p>
                  </a:txBody>
                  <a:tcPr/>
                </a:tc>
                <a:tc>
                  <a:txBody>
                    <a:bodyPr/>
                    <a:lstStyle/>
                    <a:p>
                      <a:r>
                        <a:rPr lang="en-US" dirty="0"/>
                        <a:t>Computer processed (1 sec)</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Committee decides if loan over $250K</a:t>
                      </a:r>
                      <a:endParaRPr lang="en-US" dirty="0"/>
                    </a:p>
                  </a:txBody>
                  <a:tcPr/>
                </a:tc>
                <a:tc>
                  <a:txBody>
                    <a:bodyPr/>
                    <a:lstStyle/>
                    <a:p>
                      <a:r>
                        <a:rPr lang="en-US" dirty="0"/>
                        <a:t>(15 days)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(15 days)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(15 days)</a:t>
                      </a:r>
                    </a:p>
                    <a:p>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Applicant notified</a:t>
                      </a:r>
                      <a:endParaRPr lang="en-US" dirty="0"/>
                    </a:p>
                  </a:txBody>
                  <a:tcPr/>
                </a:tc>
                <a:tc>
                  <a:txBody>
                    <a:bodyPr/>
                    <a:lstStyle/>
                    <a:p>
                      <a:r>
                        <a:rPr lang="en-US" dirty="0"/>
                        <a:t>Batches (1 week</a:t>
                      </a:r>
                      <a:r>
                        <a:rPr lang="en-US" baseline="0" dirty="0"/>
                        <a:t>)</a:t>
                      </a:r>
                      <a:endParaRPr lang="en-US" dirty="0"/>
                    </a:p>
                  </a:txBody>
                  <a:tcPr/>
                </a:tc>
                <a:tc>
                  <a:txBody>
                    <a:bodyPr/>
                    <a:lstStyle/>
                    <a:p>
                      <a:r>
                        <a:rPr lang="en-US" dirty="0"/>
                        <a:t>(1 day)</a:t>
                      </a:r>
                    </a:p>
                  </a:txBody>
                  <a:tcPr/>
                </a:tc>
                <a:tc>
                  <a:txBody>
                    <a:bodyPr/>
                    <a:lstStyle/>
                    <a:p>
                      <a:r>
                        <a:rPr lang="en-US" dirty="0"/>
                        <a:t>E-mail (1 sec)</a:t>
                      </a:r>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Total time</a:t>
                      </a:r>
                      <a:endParaRPr lang="en-US" dirty="0"/>
                    </a:p>
                  </a:txBody>
                  <a:tcPr/>
                </a:tc>
                <a:tc>
                  <a:txBody>
                    <a:bodyPr/>
                    <a:lstStyle/>
                    <a:p>
                      <a:r>
                        <a:rPr lang="en-US" dirty="0"/>
                        <a:t>25 to 40 days</a:t>
                      </a:r>
                    </a:p>
                  </a:txBody>
                  <a:tcPr/>
                </a:tc>
                <a:tc>
                  <a:txBody>
                    <a:bodyPr/>
                    <a:lstStyle/>
                    <a:p>
                      <a:r>
                        <a:rPr lang="en-US" dirty="0"/>
                        <a:t>5 to 20 days</a:t>
                      </a:r>
                    </a:p>
                  </a:txBody>
                  <a:tcPr/>
                </a:tc>
                <a:tc>
                  <a:txBody>
                    <a:bodyPr/>
                    <a:lstStyle/>
                    <a:p>
                      <a:r>
                        <a:rPr lang="en-US" dirty="0"/>
                        <a:t>15 min to 15 days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96924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4841</Words>
  <Application>Microsoft Macintosh PowerPoint</Application>
  <PresentationFormat>On-screen Show (4:3)</PresentationFormat>
  <Paragraphs>457</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Office Theme</vt:lpstr>
      <vt:lpstr>Chapter 2: Gaining Competitive Advantage Through Information Systems</vt:lpstr>
      <vt:lpstr>Chapter 2 Learning Objectives</vt:lpstr>
      <vt:lpstr>Enabling Organizational Strategy Through Information Systems</vt:lpstr>
      <vt:lpstr>Organizational Decision-Making Levels</vt:lpstr>
      <vt:lpstr>Organizational Decision-Making Levels: Operational Level</vt:lpstr>
      <vt:lpstr>Organizational Decision-Making Levels: Managerial/Tactical Level</vt:lpstr>
      <vt:lpstr>Organizational Decision-Making Levels: Executive/Strategic Level</vt:lpstr>
      <vt:lpstr>Organizational Functions and Functional Levels</vt:lpstr>
      <vt:lpstr>Information Systems for Automating: Doing Things Faster (Table 2.2)</vt:lpstr>
      <vt:lpstr>Information Systems for Organizational Learning: Doing Things Better</vt:lpstr>
      <vt:lpstr>Information Systems for Supporting Strategy: Doing Things Smarter</vt:lpstr>
      <vt:lpstr>Sources of Competitive Advantage</vt:lpstr>
      <vt:lpstr>Identifying Where to Compete: Analyzing Competitive Forces</vt:lpstr>
      <vt:lpstr>Influence of the Internet on Competitive Forces (Table 2.3)</vt:lpstr>
      <vt:lpstr>Identifying How to Compete: Role of IS in the Value Chain</vt:lpstr>
      <vt:lpstr>The Technology/Strategy Fit</vt:lpstr>
      <vt:lpstr>Assessing Value for the IS Infrastructure</vt:lpstr>
      <vt:lpstr>Business Models in the Digital World</vt:lpstr>
      <vt:lpstr>Business Models in the Digital World</vt:lpstr>
      <vt:lpstr>Components and E-business Revenue of a Business Model</vt:lpstr>
      <vt:lpstr>Freeconomics: Free Products Are the Future</vt:lpstr>
      <vt:lpstr>The Freeconomics Value Proposition</vt:lpstr>
      <vt:lpstr>Applying Freeconomics to Various Industries</vt:lpstr>
      <vt:lpstr>International Business Strategies</vt:lpstr>
      <vt:lpstr>Home-Replication Strategy</vt:lpstr>
      <vt:lpstr>Global Business Strategy</vt:lpstr>
      <vt:lpstr>Multidomestic Business Strategy</vt:lpstr>
      <vt:lpstr>Transnational Business Strategy</vt:lpstr>
      <vt:lpstr>Valuing Innovations</vt:lpstr>
      <vt:lpstr>Some Enabling Technologies on the Horizon</vt:lpstr>
      <vt:lpstr>The Need for Constant IS Innovation</vt:lpstr>
      <vt:lpstr>Successful Innovation Is Difficult</vt:lpstr>
      <vt:lpstr>Organizational Requirements for Innovation</vt:lpstr>
      <vt:lpstr>Predicting the Next New Thing</vt:lpstr>
      <vt:lpstr>The Diffusion of Innovations</vt:lpstr>
      <vt:lpstr>Disruptive Innovations Examples from Table 2.9</vt:lpstr>
      <vt:lpstr>The Innovator’s Dilemma</vt:lpstr>
      <vt:lpstr>Implementing the Innovation Process</vt:lpstr>
      <vt:lpstr>End of Chapter Content</vt:lpstr>
      <vt:lpstr>Managing in the Digital World: The Business of Merging “Groups” and “Coupons”</vt:lpstr>
      <vt:lpstr>Brief Case: Wi-Fi in the Sky</vt:lpstr>
      <vt:lpstr>Who’s Going Mobile: Mobile Platforms</vt:lpstr>
      <vt:lpstr>When Things Go Wrong: The Pains of Miscalculating Groupon</vt:lpstr>
      <vt:lpstr>Ethical Dilemma: Underground Gaming Economy</vt:lpstr>
      <vt:lpstr>Coming Attractions:  Google’s Project Glass: A Pair of Glasses</vt:lpstr>
      <vt:lpstr>Key Players: The Global Elite</vt:lpstr>
      <vt:lpstr>Industry Analysis: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2013-01-15T21:54:58Z</dcterms:created>
  <dcterms:modified xsi:type="dcterms:W3CDTF">2024-03-22T07:16:08Z</dcterms:modified>
</cp:coreProperties>
</file>