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24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d-ID"/>
              <a:t>Klik untuk mengedit gaya judul Master</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4509A250-FF31-4206-8172-F9D3106AACB1}" type="datetimeFigureOut">
              <a:rPr lang="en-US" dirty="0"/>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Judul d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d-ID"/>
              <a:t>Klik untuk mengedit gaya judul Master</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tipa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d-ID"/>
              <a:t>Klik untuk mengedit gaya judul Master</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d-ID"/>
              <a:t>Klik untuk edit gaya teks Master</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u Nama">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d-ID"/>
              <a:t>Klik untuk mengedit gaya judul Master</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m Gam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d-ID"/>
              <a:t>Klik untuk mengedit gaya judul Master</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Vertical Text Placeholder 2"/>
          <p:cNvSpPr>
            <a:spLocks noGrp="1"/>
          </p:cNvSpPr>
          <p:nvPr>
            <p:ph type="body" orient="vert" idx="1"/>
          </p:nvPr>
        </p:nvSpPr>
        <p:spPr/>
        <p:txBody>
          <a:bodyPr vert="eaVert" anchor="t" anchorCtr="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d-ID"/>
              <a:t>Klik untuk mengedit gaya judul Master</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9796027F-7875-4030-9381-8BD8C4F21935}"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d-ID"/>
              <a:t>Klik untuk mengedit gaya judul Master</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d-ID"/>
              <a:t>Klik untuk mengedit gaya judul Master</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7" name="Date Placeholder 4"/>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4509A250-FF31-4206-8172-F9D3106AACB1}" type="datetimeFigureOut">
              <a:rPr lang="en-US" dirty="0"/>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d-ID"/>
              <a:t>Klik untuk mengedit gaya judul Master</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9/13/2024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C2A358E-5BC2-6F5E-9DD0-410065E0E63F}"/>
              </a:ext>
            </a:extLst>
          </p:cNvPr>
          <p:cNvSpPr>
            <a:spLocks noGrp="1"/>
          </p:cNvSpPr>
          <p:nvPr>
            <p:ph type="ctrTitle"/>
          </p:nvPr>
        </p:nvSpPr>
        <p:spPr>
          <a:xfrm>
            <a:off x="1774371" y="326572"/>
            <a:ext cx="8097384" cy="685800"/>
          </a:xfrm>
        </p:spPr>
        <p:txBody>
          <a:bodyPr/>
          <a:lstStyle/>
          <a:p>
            <a:pPr algn="ctr"/>
            <a:r>
              <a:rPr lang="en-US" sz="4000" dirty="0" err="1">
                <a:solidFill>
                  <a:schemeClr val="bg1"/>
                </a:solidFill>
                <a:highlight>
                  <a:srgbClr val="FFFF00"/>
                </a:highlight>
              </a:rPr>
              <a:t>Persiapan</a:t>
            </a:r>
            <a:r>
              <a:rPr lang="en-US" sz="4000" dirty="0">
                <a:solidFill>
                  <a:schemeClr val="bg1"/>
                </a:solidFill>
                <a:highlight>
                  <a:srgbClr val="FFFF00"/>
                </a:highlight>
              </a:rPr>
              <a:t> </a:t>
            </a:r>
            <a:r>
              <a:rPr lang="en-US" sz="4000" dirty="0" err="1">
                <a:solidFill>
                  <a:schemeClr val="bg1"/>
                </a:solidFill>
                <a:highlight>
                  <a:srgbClr val="FFFF00"/>
                </a:highlight>
              </a:rPr>
              <a:t>Penerimaan</a:t>
            </a:r>
            <a:r>
              <a:rPr lang="en-US" sz="4000" dirty="0">
                <a:solidFill>
                  <a:schemeClr val="bg1"/>
                </a:solidFill>
                <a:highlight>
                  <a:srgbClr val="FFFF00"/>
                </a:highlight>
              </a:rPr>
              <a:t> </a:t>
            </a:r>
            <a:r>
              <a:rPr lang="en-US" sz="4000" dirty="0" err="1">
                <a:solidFill>
                  <a:schemeClr val="bg1"/>
                </a:solidFill>
                <a:highlight>
                  <a:srgbClr val="FFFF00"/>
                </a:highlight>
              </a:rPr>
              <a:t>Telepon</a:t>
            </a:r>
            <a:endParaRPr lang="id-ID" sz="4000" dirty="0">
              <a:solidFill>
                <a:schemeClr val="bg1"/>
              </a:solidFill>
              <a:highlight>
                <a:srgbClr val="FFFF00"/>
              </a:highlight>
            </a:endParaRPr>
          </a:p>
        </p:txBody>
      </p:sp>
      <p:sp>
        <p:nvSpPr>
          <p:cNvPr id="3" name="Subjudul 2">
            <a:extLst>
              <a:ext uri="{FF2B5EF4-FFF2-40B4-BE49-F238E27FC236}">
                <a16:creationId xmlns:a16="http://schemas.microsoft.com/office/drawing/2014/main" id="{5E8A0432-8A65-FC40-DBA7-EC19D3760B1F}"/>
              </a:ext>
            </a:extLst>
          </p:cNvPr>
          <p:cNvSpPr>
            <a:spLocks noGrp="1"/>
          </p:cNvSpPr>
          <p:nvPr>
            <p:ph type="subTitle" idx="1"/>
          </p:nvPr>
        </p:nvSpPr>
        <p:spPr>
          <a:xfrm>
            <a:off x="1153886" y="1262743"/>
            <a:ext cx="8826727" cy="5170714"/>
          </a:xfrm>
        </p:spPr>
        <p:txBody>
          <a:bodyPr>
            <a:normAutofit fontScale="92500" lnSpcReduction="20000"/>
          </a:bodyPr>
          <a:lstStyle/>
          <a:p>
            <a:r>
              <a:rPr lang="id-ID" dirty="0">
                <a:solidFill>
                  <a:schemeClr val="bg1"/>
                </a:solidFill>
                <a:highlight>
                  <a:srgbClr val="FFFF00"/>
                </a:highlight>
              </a:rPr>
              <a:t>Persiapan untuk menerima telepon dengan baik melibatkan beberapa langkah agar komunikasi berjalan lancar dan efektif. Berikut beberapa </a:t>
            </a:r>
            <a:r>
              <a:rPr lang="id-ID" dirty="0" err="1">
                <a:solidFill>
                  <a:schemeClr val="bg1"/>
                </a:solidFill>
                <a:highlight>
                  <a:srgbClr val="FFFF00"/>
                </a:highlight>
              </a:rPr>
              <a:t>tips</a:t>
            </a:r>
            <a:r>
              <a:rPr lang="id-ID" dirty="0">
                <a:solidFill>
                  <a:schemeClr val="bg1"/>
                </a:solidFill>
                <a:highlight>
                  <a:srgbClr val="FFFF00"/>
                </a:highlight>
              </a:rPr>
              <a:t> untuk mempersiapkan diri:</a:t>
            </a:r>
            <a:endParaRPr lang="en-US" dirty="0">
              <a:solidFill>
                <a:schemeClr val="bg1"/>
              </a:solidFill>
              <a:highlight>
                <a:srgbClr val="FFFF00"/>
              </a:highlight>
            </a:endParaRPr>
          </a:p>
          <a:p>
            <a:endParaRPr lang="en-US" dirty="0">
              <a:solidFill>
                <a:schemeClr val="bg1"/>
              </a:solidFill>
              <a:highlight>
                <a:srgbClr val="FFFF00"/>
              </a:highlight>
            </a:endParaRPr>
          </a:p>
          <a:p>
            <a:pPr marL="457200" indent="-457200">
              <a:buAutoNum type="arabicPeriod"/>
            </a:pPr>
            <a:r>
              <a:rPr lang="id-ID" b="1" dirty="0">
                <a:highlight>
                  <a:srgbClr val="FF0000"/>
                </a:highlight>
              </a:rPr>
              <a:t>Siapkan Lingkungan</a:t>
            </a:r>
            <a:r>
              <a:rPr lang="id-ID" b="1" dirty="0"/>
              <a:t>:</a:t>
            </a:r>
            <a:r>
              <a:rPr lang="id-ID" dirty="0"/>
              <a:t> Pastikan tempat Anda menerima </a:t>
            </a:r>
            <a:r>
              <a:rPr lang="en-US" dirty="0"/>
              <a:t>     	</a:t>
            </a:r>
            <a:r>
              <a:rPr lang="id-ID" dirty="0"/>
              <a:t>telepon tenang dan bebas dari gangguan. Jika </a:t>
            </a:r>
            <a:r>
              <a:rPr lang="en-US" dirty="0"/>
              <a:t>	</a:t>
            </a:r>
            <a:r>
              <a:rPr lang="id-ID" dirty="0"/>
              <a:t>memungkinkan, hindari latar belakang yang bising.</a:t>
            </a:r>
            <a:endParaRPr lang="en-US" dirty="0"/>
          </a:p>
          <a:p>
            <a:pPr marL="457200" indent="-457200">
              <a:buAutoNum type="arabicPeriod"/>
            </a:pPr>
            <a:r>
              <a:rPr lang="id-ID" b="1" dirty="0">
                <a:highlight>
                  <a:srgbClr val="FF0000"/>
                </a:highlight>
              </a:rPr>
              <a:t>Cek Perangkat</a:t>
            </a:r>
            <a:r>
              <a:rPr lang="id-ID" b="1" dirty="0"/>
              <a:t>:</a:t>
            </a:r>
            <a:r>
              <a:rPr lang="id-ID" dirty="0"/>
              <a:t> Pastikan telepon atau perangkat yang digunakan dalam keadaan baik dan memiliki daya baterai yang cukup. Jika menggunakan telepon seluler, pastikan sinyalnya stabil.</a:t>
            </a:r>
            <a:endParaRPr lang="en-US" dirty="0"/>
          </a:p>
          <a:p>
            <a:pPr marL="457200" indent="-457200">
              <a:buAutoNum type="arabicPeriod"/>
            </a:pPr>
            <a:r>
              <a:rPr lang="sv-SE" b="1" dirty="0">
                <a:highlight>
                  <a:srgbClr val="FF0000"/>
                </a:highlight>
              </a:rPr>
              <a:t>Persiapkan Alat Tulis</a:t>
            </a:r>
            <a:r>
              <a:rPr lang="sv-SE" b="1" dirty="0"/>
              <a:t>:</a:t>
            </a:r>
            <a:r>
              <a:rPr lang="sv-SE" dirty="0"/>
              <a:t> Siapkan pena dan kertas atau perangkat elektronik untuk mencatat informasi penting selama panggilan, seperti nama, tanggal, dan detail penting lainnya.</a:t>
            </a:r>
          </a:p>
          <a:p>
            <a:pPr marL="457200" indent="-457200">
              <a:buAutoNum type="arabicPeriod"/>
            </a:pPr>
            <a:r>
              <a:rPr lang="id-ID" b="1" dirty="0" err="1">
                <a:highlight>
                  <a:srgbClr val="FF0000"/>
                </a:highlight>
              </a:rPr>
              <a:t>Ketahui</a:t>
            </a:r>
            <a:r>
              <a:rPr lang="id-ID" b="1" dirty="0">
                <a:highlight>
                  <a:srgbClr val="FF0000"/>
                </a:highlight>
              </a:rPr>
              <a:t> Tujuan Panggilan</a:t>
            </a:r>
            <a:r>
              <a:rPr lang="id-ID" b="1" dirty="0"/>
              <a:t>:</a:t>
            </a:r>
            <a:r>
              <a:rPr lang="id-ID" dirty="0"/>
              <a:t> Jika Anda sudah diberitahu sebelumnya mengenai tujuan telepon, luangkan waktu untuk memikirkan informasi yang mungkin dibutuhkan atau pertanyaan yang mungkin muncul.</a:t>
            </a:r>
            <a:endParaRPr lang="en-US" dirty="0">
              <a:solidFill>
                <a:schemeClr val="bg1"/>
              </a:solidFill>
              <a:highlight>
                <a:srgbClr val="FFFF00"/>
              </a:highlight>
            </a:endParaRPr>
          </a:p>
        </p:txBody>
      </p:sp>
    </p:spTree>
    <p:extLst>
      <p:ext uri="{BB962C8B-B14F-4D97-AF65-F5344CB8AC3E}">
        <p14:creationId xmlns:p14="http://schemas.microsoft.com/office/powerpoint/2010/main" val="1544541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110322D-0289-E72B-ABC7-1EDB7E86EFFF}"/>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728A6B93-FBB6-6F82-6C66-D7E6D5C609D6}"/>
              </a:ext>
            </a:extLst>
          </p:cNvPr>
          <p:cNvSpPr>
            <a:spLocks noGrp="1"/>
          </p:cNvSpPr>
          <p:nvPr>
            <p:ph idx="1"/>
          </p:nvPr>
        </p:nvSpPr>
        <p:spPr>
          <a:xfrm>
            <a:off x="859972" y="1121230"/>
            <a:ext cx="10820400" cy="5284052"/>
          </a:xfrm>
        </p:spPr>
        <p:txBody>
          <a:bodyPr>
            <a:normAutofit/>
          </a:bodyPr>
          <a:lstStyle/>
          <a:p>
            <a:pPr lvl="1"/>
            <a:r>
              <a:rPr lang="sv-SE" b="1" dirty="0">
                <a:highlight>
                  <a:srgbClr val="FF0000"/>
                </a:highlight>
              </a:rPr>
              <a:t>5. Jaga Kesehatan Suara</a:t>
            </a:r>
            <a:r>
              <a:rPr lang="sv-SE" b="1" dirty="0"/>
              <a:t>:</a:t>
            </a:r>
            <a:r>
              <a:rPr lang="sv-SE" dirty="0"/>
              <a:t> Pastikan suara Anda jelas dan tidak terburu-buru. Minum air putih untuk menjaga suara tetap prima.</a:t>
            </a:r>
          </a:p>
          <a:p>
            <a:pPr lvl="1"/>
            <a:r>
              <a:rPr lang="en-US" b="1" dirty="0">
                <a:highlight>
                  <a:srgbClr val="FF0000"/>
                </a:highlight>
              </a:rPr>
              <a:t>6. </a:t>
            </a:r>
            <a:r>
              <a:rPr lang="id-ID" b="1" dirty="0">
                <a:highlight>
                  <a:srgbClr val="FF0000"/>
                </a:highlight>
              </a:rPr>
              <a:t>Rencanakan Kesan Pertama</a:t>
            </a:r>
            <a:r>
              <a:rPr lang="id-ID" b="1" dirty="0"/>
              <a:t>:</a:t>
            </a:r>
            <a:r>
              <a:rPr lang="id-ID" dirty="0"/>
              <a:t> Awali panggilan dengan sapaan yang sopan dan perkenalan singkat jika diperlukan. Misalnya, “Halo, ini [Nama] dari [Perusahaan/</a:t>
            </a:r>
            <a:r>
              <a:rPr lang="id-ID" dirty="0" err="1"/>
              <a:t>Oranganisasi</a:t>
            </a:r>
            <a:r>
              <a:rPr lang="id-ID" dirty="0"/>
              <a:t>]. Ada yang bisa saya bantu?”</a:t>
            </a:r>
            <a:endParaRPr lang="en-US" dirty="0"/>
          </a:p>
          <a:p>
            <a:pPr lvl="1"/>
            <a:r>
              <a:rPr lang="en-US" b="1" dirty="0">
                <a:highlight>
                  <a:srgbClr val="FF0000"/>
                </a:highlight>
              </a:rPr>
              <a:t>7. </a:t>
            </a:r>
            <a:r>
              <a:rPr lang="id-ID" b="1" dirty="0">
                <a:highlight>
                  <a:srgbClr val="FF0000"/>
                </a:highlight>
              </a:rPr>
              <a:t>Siapkan Informasi Kontak</a:t>
            </a:r>
            <a:r>
              <a:rPr lang="id-ID" b="1" dirty="0"/>
              <a:t>:</a:t>
            </a:r>
            <a:r>
              <a:rPr lang="id-ID" dirty="0"/>
              <a:t> Pastikan Anda memiliki akses mudah ke informasi kontak penting atau dokumen yang mungkin diperlukan selama panggilan.</a:t>
            </a:r>
            <a:endParaRPr lang="en-US" dirty="0"/>
          </a:p>
          <a:p>
            <a:pPr lvl="1"/>
            <a:r>
              <a:rPr lang="en-US" dirty="0">
                <a:highlight>
                  <a:srgbClr val="FF0000"/>
                </a:highlight>
              </a:rPr>
              <a:t>8.</a:t>
            </a:r>
            <a:r>
              <a:rPr lang="id-ID" b="1" dirty="0">
                <a:highlight>
                  <a:srgbClr val="FF0000"/>
                </a:highlight>
              </a:rPr>
              <a:t> Berlatih Mendengarkan</a:t>
            </a:r>
            <a:r>
              <a:rPr lang="id-ID" b="1" dirty="0"/>
              <a:t>:</a:t>
            </a:r>
            <a:r>
              <a:rPr lang="id-ID" dirty="0"/>
              <a:t> Fokus pada apa yang dikatakan lawan bicara dan jangan ragu untuk meminta klarifikasi jika sesuatu tidak jelas. Ini penting untuk memastikan komunikasi efektif.</a:t>
            </a:r>
            <a:endParaRPr lang="en-US" dirty="0"/>
          </a:p>
          <a:p>
            <a:pPr lvl="1"/>
            <a:r>
              <a:rPr lang="en-US" dirty="0">
                <a:highlight>
                  <a:srgbClr val="FF0000"/>
                </a:highlight>
              </a:rPr>
              <a:t>9. </a:t>
            </a:r>
            <a:r>
              <a:rPr lang="id-ID" b="1" dirty="0">
                <a:highlight>
                  <a:srgbClr val="FF0000"/>
                </a:highlight>
              </a:rPr>
              <a:t>Tanggap dan Responsif</a:t>
            </a:r>
            <a:r>
              <a:rPr lang="id-ID" b="1" dirty="0"/>
              <a:t>:</a:t>
            </a:r>
            <a:r>
              <a:rPr lang="id-ID" dirty="0"/>
              <a:t> Jika Anda perlu mengalihkan panggilan atau menindaklanjuti permintaan, pastikan Anda melakukannya dengan cepat dan efektif.</a:t>
            </a:r>
            <a:endParaRPr lang="en-US" dirty="0"/>
          </a:p>
          <a:p>
            <a:pPr lvl="1"/>
            <a:r>
              <a:rPr lang="en-US" b="1" dirty="0">
                <a:highlight>
                  <a:srgbClr val="FF0000"/>
                </a:highlight>
              </a:rPr>
              <a:t>10. </a:t>
            </a:r>
            <a:r>
              <a:rPr lang="id-ID" b="1" dirty="0">
                <a:highlight>
                  <a:srgbClr val="FF0000"/>
                </a:highlight>
              </a:rPr>
              <a:t>Akhiri dengan Baik</a:t>
            </a:r>
            <a:r>
              <a:rPr lang="id-ID" b="1" dirty="0"/>
              <a:t>:</a:t>
            </a:r>
            <a:r>
              <a:rPr lang="id-ID" dirty="0"/>
              <a:t> Setelah panggilan selesai, ringkas kembali poin-poin penting jika perlu dan tutup dengan ucapan terima kasih atau konfirmasi tindakan selanjutnya.</a:t>
            </a:r>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1609962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582C9B3-FF41-78D2-471A-8AEC4884B0F9}"/>
              </a:ext>
            </a:extLst>
          </p:cNvPr>
          <p:cNvSpPr>
            <a:spLocks noGrp="1"/>
          </p:cNvSpPr>
          <p:nvPr>
            <p:ph type="title"/>
          </p:nvPr>
        </p:nvSpPr>
        <p:spPr>
          <a:xfrm>
            <a:off x="648930" y="629266"/>
            <a:ext cx="9252154" cy="1223983"/>
          </a:xfrm>
        </p:spPr>
        <p:txBody>
          <a:bodyPr>
            <a:normAutofit/>
          </a:bodyPr>
          <a:lstStyle/>
          <a:p>
            <a:pPr>
              <a:lnSpc>
                <a:spcPct val="90000"/>
              </a:lnSpc>
            </a:pPr>
            <a:r>
              <a:rPr lang="id-ID" sz="3900" dirty="0">
                <a:solidFill>
                  <a:schemeClr val="bg1"/>
                </a:solidFill>
                <a:effectLst/>
                <a:highlight>
                  <a:srgbClr val="FFFF00"/>
                </a:highlight>
                <a:latin typeface="Times New Roman" panose="02020603050405020304" pitchFamily="18" charset="0"/>
              </a:rPr>
              <a:t>Cara menangani telepon </a:t>
            </a:r>
            <a:br>
              <a:rPr lang="id-ID" sz="3900" dirty="0">
                <a:solidFill>
                  <a:schemeClr val="bg1"/>
                </a:solidFill>
                <a:highlight>
                  <a:srgbClr val="FFFF00"/>
                </a:highlight>
              </a:rPr>
            </a:br>
            <a:r>
              <a:rPr lang="id-ID" sz="3900" dirty="0">
                <a:solidFill>
                  <a:schemeClr val="bg1"/>
                </a:solidFill>
                <a:effectLst/>
                <a:highlight>
                  <a:srgbClr val="FFFF00"/>
                </a:highlight>
                <a:latin typeface="Times New Roman" panose="02020603050405020304" pitchFamily="18" charset="0"/>
              </a:rPr>
              <a:t>masuk </a:t>
            </a:r>
            <a:endParaRPr lang="id-ID" sz="3900" dirty="0">
              <a:solidFill>
                <a:schemeClr val="bg1"/>
              </a:solidFill>
              <a:highlight>
                <a:srgbClr val="FFFF00"/>
              </a:highlight>
            </a:endParaRPr>
          </a:p>
        </p:txBody>
      </p:sp>
      <p:sp>
        <p:nvSpPr>
          <p:cNvPr id="3" name="Tampungan Konten 2">
            <a:extLst>
              <a:ext uri="{FF2B5EF4-FFF2-40B4-BE49-F238E27FC236}">
                <a16:creationId xmlns:a16="http://schemas.microsoft.com/office/drawing/2014/main" id="{C2CFD02F-BEB9-EF0E-9EF9-D0DED9ED35CB}"/>
              </a:ext>
            </a:extLst>
          </p:cNvPr>
          <p:cNvSpPr>
            <a:spLocks noGrp="1"/>
          </p:cNvSpPr>
          <p:nvPr>
            <p:ph idx="1"/>
          </p:nvPr>
        </p:nvSpPr>
        <p:spPr>
          <a:xfrm>
            <a:off x="783771" y="1853250"/>
            <a:ext cx="6284934" cy="4395150"/>
          </a:xfrm>
        </p:spPr>
        <p:txBody>
          <a:bodyPr>
            <a:normAutofit/>
          </a:bodyPr>
          <a:lstStyle/>
          <a:p>
            <a:pPr>
              <a:lnSpc>
                <a:spcPct val="90000"/>
              </a:lnSpc>
            </a:pPr>
            <a:r>
              <a:rPr lang="id-ID" sz="1500"/>
              <a:t>Menangani telepon masuk dengan baik memerlukan keterampilan komunikasi yang efektif dan sikap profesional. Berikut adalah langkah-langkah yang bisa Anda ikuti untuk menangani telepon masuk dengan baik:</a:t>
            </a:r>
          </a:p>
          <a:p>
            <a:pPr>
              <a:lnSpc>
                <a:spcPct val="90000"/>
              </a:lnSpc>
              <a:buFont typeface="+mj-lt"/>
              <a:buAutoNum type="arabicPeriod"/>
            </a:pPr>
            <a:r>
              <a:rPr lang="id-ID" sz="1500" b="1">
                <a:highlight>
                  <a:srgbClr val="FF0000"/>
                </a:highlight>
              </a:rPr>
              <a:t>Jawab Telepon dengan Cepat:</a:t>
            </a:r>
            <a:endParaRPr lang="id-ID" sz="1500">
              <a:highlight>
                <a:srgbClr val="FF0000"/>
              </a:highlight>
            </a:endParaRPr>
          </a:p>
          <a:p>
            <a:pPr marL="742950" lvl="1" indent="-285750">
              <a:lnSpc>
                <a:spcPct val="90000"/>
              </a:lnSpc>
              <a:buFont typeface="+mj-lt"/>
              <a:buAutoNum type="arabicPeriod"/>
            </a:pPr>
            <a:r>
              <a:rPr lang="id-ID" sz="1500"/>
              <a:t>Usahakan untuk menjawab telepon dalam waktu tiga hingga lima derajat </a:t>
            </a:r>
            <a:r>
              <a:rPr lang="id-ID" sz="1500" err="1"/>
              <a:t>derajat</a:t>
            </a:r>
            <a:r>
              <a:rPr lang="id-ID" sz="1500"/>
              <a:t> pertama. Ini menunjukkan responsif dan profesionalisme.</a:t>
            </a:r>
          </a:p>
          <a:p>
            <a:pPr>
              <a:lnSpc>
                <a:spcPct val="90000"/>
              </a:lnSpc>
              <a:buFont typeface="+mj-lt"/>
              <a:buAutoNum type="arabicPeriod"/>
            </a:pPr>
            <a:r>
              <a:rPr lang="id-ID" sz="1500" b="1">
                <a:highlight>
                  <a:srgbClr val="FF0000"/>
                </a:highlight>
              </a:rPr>
              <a:t>Perkenalan Diri:</a:t>
            </a:r>
            <a:endParaRPr lang="id-ID" sz="1500">
              <a:highlight>
                <a:srgbClr val="FF0000"/>
              </a:highlight>
            </a:endParaRPr>
          </a:p>
          <a:p>
            <a:pPr marL="742950" lvl="1" indent="-285750">
              <a:lnSpc>
                <a:spcPct val="90000"/>
              </a:lnSpc>
              <a:buFont typeface="+mj-lt"/>
              <a:buAutoNum type="arabicPeriod"/>
            </a:pPr>
            <a:r>
              <a:rPr lang="id-ID" sz="1500"/>
              <a:t>Sapa penelepon dengan ramah dan perkenalkan diri Anda dan organisasi atau perusahaan Anda. Misalnya, “Halo, selamat pagi/siang/sore. Ini [Nama] dari [Nama Perusahaan]. Ada yang bisa saya bantu?”</a:t>
            </a:r>
          </a:p>
          <a:p>
            <a:pPr>
              <a:lnSpc>
                <a:spcPct val="90000"/>
              </a:lnSpc>
            </a:pPr>
            <a:endParaRPr lang="id-ID" sz="1500"/>
          </a:p>
        </p:txBody>
      </p:sp>
      <p:pic>
        <p:nvPicPr>
          <p:cNvPr id="3074" name="Picture 2" descr="Telephone Operator Customer Service Picture And HD Photos | Free Download  On Lovepik">
            <a:extLst>
              <a:ext uri="{FF2B5EF4-FFF2-40B4-BE49-F238E27FC236}">
                <a16:creationId xmlns:a16="http://schemas.microsoft.com/office/drawing/2014/main" id="{6F197B00-E6B1-25F1-ABCA-66F6F6BF566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534655" y="2816439"/>
            <a:ext cx="4008888" cy="2667732"/>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7550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8BA13A7-77D6-6082-D91B-D820662EB66F}"/>
              </a:ext>
            </a:extLst>
          </p:cNvPr>
          <p:cNvSpPr>
            <a:spLocks noGrp="1"/>
          </p:cNvSpPr>
          <p:nvPr>
            <p:ph type="title"/>
          </p:nvPr>
        </p:nvSpPr>
        <p:spPr>
          <a:xfrm>
            <a:off x="648930" y="629266"/>
            <a:ext cx="9252154" cy="1223983"/>
          </a:xfrm>
        </p:spPr>
        <p:txBody>
          <a:bodyPr>
            <a:normAutofit/>
          </a:bodyPr>
          <a:lstStyle/>
          <a:p>
            <a:endParaRPr lang="id-ID"/>
          </a:p>
        </p:txBody>
      </p:sp>
      <p:pic>
        <p:nvPicPr>
          <p:cNvPr id="5122" name="Picture 2" descr="Operator Telepon Menggunakan Switchboard Antik Foto Stok - Unduh Gambar  Sekarang - Operator telepon, Switchboard telepon, Old-fashioned - iStock">
            <a:extLst>
              <a:ext uri="{FF2B5EF4-FFF2-40B4-BE49-F238E27FC236}">
                <a16:creationId xmlns:a16="http://schemas.microsoft.com/office/drawing/2014/main" id="{FB9EF80E-6F53-BC34-09DF-0D873A7732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255" r="12669"/>
          <a:stretch/>
        </p:blipFill>
        <p:spPr bwMode="auto">
          <a:xfrm>
            <a:off x="648930" y="2052213"/>
            <a:ext cx="3991900" cy="4196185"/>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D770701E-B5D1-E800-ED33-04D8B409C1A8}"/>
              </a:ext>
            </a:extLst>
          </p:cNvPr>
          <p:cNvSpPr>
            <a:spLocks noGrp="1"/>
          </p:cNvSpPr>
          <p:nvPr>
            <p:ph idx="1"/>
          </p:nvPr>
        </p:nvSpPr>
        <p:spPr>
          <a:xfrm>
            <a:off x="5290457" y="2052214"/>
            <a:ext cx="5803129" cy="4196185"/>
          </a:xfrm>
        </p:spPr>
        <p:txBody>
          <a:bodyPr>
            <a:normAutofit/>
          </a:bodyPr>
          <a:lstStyle/>
          <a:p>
            <a:pPr>
              <a:lnSpc>
                <a:spcPct val="90000"/>
              </a:lnSpc>
            </a:pPr>
            <a:r>
              <a:rPr lang="en-US" sz="1400" b="1">
                <a:highlight>
                  <a:srgbClr val="FF0000"/>
                </a:highlight>
              </a:rPr>
              <a:t>3. </a:t>
            </a:r>
            <a:r>
              <a:rPr lang="id-ID" sz="1400" b="1">
                <a:highlight>
                  <a:srgbClr val="FF0000"/>
                </a:highlight>
              </a:rPr>
              <a:t>Tanyakan Nama Penelepon</a:t>
            </a:r>
            <a:r>
              <a:rPr lang="id-ID" sz="1400" b="1"/>
              <a:t>:</a:t>
            </a:r>
            <a:endParaRPr lang="id-ID" sz="1400"/>
          </a:p>
          <a:p>
            <a:pPr>
              <a:lnSpc>
                <a:spcPct val="90000"/>
              </a:lnSpc>
              <a:buFont typeface="Arial" panose="020B0604020202020204" pitchFamily="34" charset="0"/>
              <a:buChar char="•"/>
            </a:pPr>
            <a:r>
              <a:rPr lang="id-ID" sz="1400"/>
              <a:t>Jika belum diberikan, mintalah nama penelepon dan, jika relevan, tujuan panggilan mereka. Ini membantu Anda mengidentifikasi bagaimana menangani permintaan mereka.</a:t>
            </a:r>
            <a:endParaRPr lang="en-US" sz="1400"/>
          </a:p>
          <a:p>
            <a:pPr>
              <a:lnSpc>
                <a:spcPct val="90000"/>
              </a:lnSpc>
            </a:pPr>
            <a:r>
              <a:rPr lang="en-US" sz="1400" b="1">
                <a:highlight>
                  <a:srgbClr val="FF0000"/>
                </a:highlight>
              </a:rPr>
              <a:t>4. </a:t>
            </a:r>
            <a:r>
              <a:rPr lang="id-ID" sz="1400" b="1">
                <a:highlight>
                  <a:srgbClr val="FF0000"/>
                </a:highlight>
              </a:rPr>
              <a:t>Dengarkan dengan Aktif:</a:t>
            </a:r>
            <a:endParaRPr lang="id-ID" sz="1400">
              <a:highlight>
                <a:srgbClr val="FF0000"/>
              </a:highlight>
            </a:endParaRPr>
          </a:p>
          <a:p>
            <a:pPr>
              <a:lnSpc>
                <a:spcPct val="90000"/>
              </a:lnSpc>
              <a:buFont typeface="Arial" panose="020B0604020202020204" pitchFamily="34" charset="0"/>
              <a:buChar char="•"/>
            </a:pPr>
            <a:r>
              <a:rPr lang="id-ID" sz="1400"/>
              <a:t>Fokus pada apa yang dikatakan penelepon. Jangan memotong percakapan dan berikan perhatian penuh. Tunjukkan bahwa Anda mendengarkan dengan memberi respons atau tanggapan yang sesuai.</a:t>
            </a:r>
            <a:endParaRPr lang="en-US" sz="1400"/>
          </a:p>
          <a:p>
            <a:pPr>
              <a:lnSpc>
                <a:spcPct val="90000"/>
              </a:lnSpc>
            </a:pPr>
            <a:r>
              <a:rPr lang="en-US" sz="1400" b="1">
                <a:highlight>
                  <a:srgbClr val="FF0000"/>
                </a:highlight>
              </a:rPr>
              <a:t>5. </a:t>
            </a:r>
            <a:r>
              <a:rPr lang="id-ID" sz="1400" b="1">
                <a:highlight>
                  <a:srgbClr val="FF0000"/>
                </a:highlight>
              </a:rPr>
              <a:t>Catat Informasi Penting</a:t>
            </a:r>
            <a:r>
              <a:rPr lang="id-ID" sz="1400" b="1"/>
              <a:t>:</a:t>
            </a:r>
            <a:endParaRPr lang="id-ID" sz="1400"/>
          </a:p>
          <a:p>
            <a:pPr>
              <a:lnSpc>
                <a:spcPct val="90000"/>
              </a:lnSpc>
              <a:buFont typeface="Arial" panose="020B0604020202020204" pitchFamily="34" charset="0"/>
              <a:buChar char="•"/>
            </a:pPr>
            <a:r>
              <a:rPr lang="id-ID" sz="1400"/>
              <a:t>Selama percakapan, catat informasi penting seperti nama penelepon, nomor telepon, tujuan panggilan, dan detail penting lainnya. Ini akan membantu Anda dalam tindak lanjut atau penyelesaian masalah.</a:t>
            </a:r>
          </a:p>
          <a:p>
            <a:pPr>
              <a:lnSpc>
                <a:spcPct val="90000"/>
              </a:lnSpc>
              <a:buFont typeface="Arial" panose="020B0604020202020204" pitchFamily="34" charset="0"/>
              <a:buChar char="•"/>
            </a:pPr>
            <a:endParaRPr lang="id-ID" sz="1400"/>
          </a:p>
          <a:p>
            <a:pPr>
              <a:lnSpc>
                <a:spcPct val="90000"/>
              </a:lnSpc>
              <a:buFont typeface="Arial" panose="020B0604020202020204" pitchFamily="34" charset="0"/>
              <a:buChar char="•"/>
            </a:pPr>
            <a:endParaRPr lang="id-ID" sz="1400"/>
          </a:p>
          <a:p>
            <a:pPr>
              <a:lnSpc>
                <a:spcPct val="90000"/>
              </a:lnSpc>
            </a:pPr>
            <a:endParaRPr lang="id-ID" sz="1400"/>
          </a:p>
        </p:txBody>
      </p:sp>
    </p:spTree>
    <p:extLst>
      <p:ext uri="{BB962C8B-B14F-4D97-AF65-F5344CB8AC3E}">
        <p14:creationId xmlns:p14="http://schemas.microsoft.com/office/powerpoint/2010/main" val="1709130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2558C04-F4BE-F773-236F-462F420E0752}"/>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E29CF46D-94C6-FA2C-1985-4FCA57EC226F}"/>
              </a:ext>
            </a:extLst>
          </p:cNvPr>
          <p:cNvSpPr>
            <a:spLocks noGrp="1"/>
          </p:cNvSpPr>
          <p:nvPr>
            <p:ph idx="1"/>
          </p:nvPr>
        </p:nvSpPr>
        <p:spPr>
          <a:xfrm>
            <a:off x="979714" y="914400"/>
            <a:ext cx="9070139" cy="5333999"/>
          </a:xfrm>
        </p:spPr>
        <p:txBody>
          <a:bodyPr/>
          <a:lstStyle/>
          <a:p>
            <a:r>
              <a:rPr lang="en-US" b="1" dirty="0">
                <a:highlight>
                  <a:srgbClr val="FF0000"/>
                </a:highlight>
              </a:rPr>
              <a:t>6. </a:t>
            </a:r>
            <a:r>
              <a:rPr lang="id-ID" b="1" dirty="0">
                <a:highlight>
                  <a:srgbClr val="FF0000"/>
                </a:highlight>
              </a:rPr>
              <a:t>Tanggapi dengan Jelas dan Tepat</a:t>
            </a:r>
            <a:r>
              <a:rPr lang="id-ID" b="1" dirty="0"/>
              <a:t>:</a:t>
            </a:r>
            <a:endParaRPr lang="id-ID" dirty="0"/>
          </a:p>
          <a:p>
            <a:pPr>
              <a:buFont typeface="Arial" panose="020B0604020202020204" pitchFamily="34" charset="0"/>
              <a:buChar char="•"/>
            </a:pPr>
            <a:r>
              <a:rPr lang="id-ID" dirty="0"/>
              <a:t>Berikan jawaban atau informasi yang akurat sesuai dengan kebutuhan penelepon. Jika Anda tidak tahu jawabannya, beri tahu mereka bahwa Anda akan mencari informasi dan akan segera menghubungi mereka kembali.</a:t>
            </a:r>
            <a:endParaRPr lang="en-US" dirty="0"/>
          </a:p>
          <a:p>
            <a:r>
              <a:rPr lang="en-US" b="1" dirty="0">
                <a:highlight>
                  <a:srgbClr val="FF0000"/>
                </a:highlight>
              </a:rPr>
              <a:t>7. </a:t>
            </a:r>
            <a:r>
              <a:rPr lang="id-ID" b="1" dirty="0">
                <a:highlight>
                  <a:srgbClr val="FF0000"/>
                </a:highlight>
              </a:rPr>
              <a:t>Atur Jadwal atau Tindak Lanjut</a:t>
            </a:r>
            <a:r>
              <a:rPr lang="id-ID" b="1" dirty="0"/>
              <a:t>:</a:t>
            </a:r>
            <a:endParaRPr lang="id-ID" dirty="0"/>
          </a:p>
          <a:p>
            <a:pPr>
              <a:buFont typeface="Arial" panose="020B0604020202020204" pitchFamily="34" charset="0"/>
              <a:buChar char="•"/>
            </a:pPr>
            <a:r>
              <a:rPr lang="id-ID" dirty="0"/>
              <a:t>Jika perlu, atur waktu untuk tindak lanjut atau pertemuan dan pastikan untuk mencatat detailnya. Konfirmasi detail tersebut dengan penelepon untuk memastikan semua pihak berada pada halaman yang sama.</a:t>
            </a:r>
            <a:endParaRPr lang="en-US" dirty="0"/>
          </a:p>
          <a:p>
            <a:r>
              <a:rPr lang="en-US" b="1" dirty="0">
                <a:highlight>
                  <a:srgbClr val="FF0000"/>
                </a:highlight>
              </a:rPr>
              <a:t>8. </a:t>
            </a:r>
            <a:r>
              <a:rPr lang="id-ID" b="1" dirty="0">
                <a:highlight>
                  <a:srgbClr val="FF0000"/>
                </a:highlight>
              </a:rPr>
              <a:t>Tangani Keluhan dengan Empati</a:t>
            </a:r>
            <a:r>
              <a:rPr lang="id-ID" b="1" dirty="0"/>
              <a:t>:</a:t>
            </a:r>
            <a:endParaRPr lang="id-ID" dirty="0"/>
          </a:p>
          <a:p>
            <a:pPr>
              <a:buFont typeface="Arial" panose="020B0604020202020204" pitchFamily="34" charset="0"/>
              <a:buChar char="•"/>
            </a:pPr>
            <a:r>
              <a:rPr lang="id-ID" dirty="0"/>
              <a:t>Jika penelepon mengeluh atau memiliki masalah, tangani dengan empati dan profesionalisme. Tunjukkan bahwa Anda memahami kekhawatiran mereka dan berkomitmen untuk membantu menyelesaikan masalah.</a:t>
            </a:r>
          </a:p>
          <a:p>
            <a:pPr>
              <a:buFont typeface="Arial" panose="020B0604020202020204" pitchFamily="34" charset="0"/>
              <a:buChar char="•"/>
            </a:pPr>
            <a:endParaRPr lang="id-ID" dirty="0"/>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3159375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0CF9F9E-231C-1ABE-EA0C-1B5C3E6E9F96}"/>
              </a:ext>
            </a:extLst>
          </p:cNvPr>
          <p:cNvSpPr>
            <a:spLocks noGrp="1"/>
          </p:cNvSpPr>
          <p:nvPr>
            <p:ph type="title"/>
          </p:nvPr>
        </p:nvSpPr>
        <p:spPr>
          <a:xfrm>
            <a:off x="648930" y="629266"/>
            <a:ext cx="9252154" cy="1223983"/>
          </a:xfrm>
        </p:spPr>
        <p:txBody>
          <a:bodyPr>
            <a:normAutofit/>
          </a:bodyPr>
          <a:lstStyle/>
          <a:p>
            <a:endParaRPr lang="id-ID" dirty="0"/>
          </a:p>
        </p:txBody>
      </p:sp>
      <p:sp>
        <p:nvSpPr>
          <p:cNvPr id="3" name="Tampungan Konten 2">
            <a:extLst>
              <a:ext uri="{FF2B5EF4-FFF2-40B4-BE49-F238E27FC236}">
                <a16:creationId xmlns:a16="http://schemas.microsoft.com/office/drawing/2014/main" id="{88A51C7E-3020-7DB6-10BE-C802DE9D903F}"/>
              </a:ext>
            </a:extLst>
          </p:cNvPr>
          <p:cNvSpPr>
            <a:spLocks noGrp="1"/>
          </p:cNvSpPr>
          <p:nvPr>
            <p:ph idx="1"/>
          </p:nvPr>
        </p:nvSpPr>
        <p:spPr>
          <a:xfrm>
            <a:off x="1164771" y="947058"/>
            <a:ext cx="4276949" cy="5301342"/>
          </a:xfrm>
        </p:spPr>
        <p:txBody>
          <a:bodyPr>
            <a:normAutofit/>
          </a:bodyPr>
          <a:lstStyle/>
          <a:p>
            <a:pPr>
              <a:lnSpc>
                <a:spcPct val="90000"/>
              </a:lnSpc>
            </a:pPr>
            <a:r>
              <a:rPr lang="en-US" sz="1600" b="1" dirty="0">
                <a:highlight>
                  <a:srgbClr val="FF0000"/>
                </a:highlight>
              </a:rPr>
              <a:t>9. </a:t>
            </a:r>
            <a:r>
              <a:rPr lang="id-ID" sz="1600" b="1" dirty="0">
                <a:highlight>
                  <a:srgbClr val="FF0000"/>
                </a:highlight>
              </a:rPr>
              <a:t>Akhiri Panggilan dengan Baik:</a:t>
            </a:r>
            <a:endParaRPr lang="id-ID" sz="1600" dirty="0">
              <a:highlight>
                <a:srgbClr val="FF0000"/>
              </a:highlight>
            </a:endParaRPr>
          </a:p>
          <a:p>
            <a:pPr>
              <a:lnSpc>
                <a:spcPct val="90000"/>
              </a:lnSpc>
              <a:buFont typeface="Arial" panose="020B0604020202020204" pitchFamily="34" charset="0"/>
              <a:buChar char="•"/>
            </a:pPr>
            <a:r>
              <a:rPr lang="id-ID" sz="1600" dirty="0"/>
              <a:t>Sebelum menutup telepon, pastikan semua pertanyaan telah dijawab dan tindak lanjut yang diperlukan telah dijadwalkan. Ucapkan terima kasih kepada penelepon atas panggilan mereka dan beri mereka informasi tentang langkah selanjutnya jika ada.</a:t>
            </a:r>
            <a:endParaRPr lang="en-US" sz="1600" dirty="0"/>
          </a:p>
          <a:p>
            <a:pPr marL="0" indent="0">
              <a:lnSpc>
                <a:spcPct val="90000"/>
              </a:lnSpc>
              <a:buNone/>
            </a:pPr>
            <a:endParaRPr lang="en-US" sz="1600" dirty="0"/>
          </a:p>
          <a:p>
            <a:pPr>
              <a:lnSpc>
                <a:spcPct val="90000"/>
              </a:lnSpc>
            </a:pPr>
            <a:r>
              <a:rPr lang="en-US" sz="1600" b="1" dirty="0">
                <a:highlight>
                  <a:srgbClr val="FF0000"/>
                </a:highlight>
              </a:rPr>
              <a:t>10. </a:t>
            </a:r>
            <a:r>
              <a:rPr lang="id-ID" sz="1600" b="1" dirty="0">
                <a:highlight>
                  <a:srgbClr val="FF0000"/>
                </a:highlight>
              </a:rPr>
              <a:t>Catat Hasil Panggilan</a:t>
            </a:r>
            <a:r>
              <a:rPr lang="id-ID" sz="1600" b="1" dirty="0"/>
              <a:t>:</a:t>
            </a:r>
            <a:endParaRPr lang="id-ID" sz="1600" dirty="0"/>
          </a:p>
          <a:p>
            <a:pPr>
              <a:lnSpc>
                <a:spcPct val="90000"/>
              </a:lnSpc>
              <a:buFont typeface="Arial" panose="020B0604020202020204" pitchFamily="34" charset="0"/>
              <a:buChar char="•"/>
            </a:pPr>
            <a:r>
              <a:rPr lang="id-ID" sz="1600" dirty="0"/>
              <a:t>Setelah panggilan selesai, buat catatan tentang hasil percakapan, tindak lanjut yang diperlukan, dan informasi penting lainnya untuk referensi di masa depan.</a:t>
            </a:r>
            <a:endParaRPr lang="en-US" sz="1600" dirty="0"/>
          </a:p>
          <a:p>
            <a:pPr>
              <a:lnSpc>
                <a:spcPct val="90000"/>
              </a:lnSpc>
              <a:buFont typeface="Arial" panose="020B0604020202020204" pitchFamily="34" charset="0"/>
              <a:buChar char="•"/>
            </a:pPr>
            <a:endParaRPr lang="en-US" sz="1600" dirty="0"/>
          </a:p>
          <a:p>
            <a:pPr>
              <a:lnSpc>
                <a:spcPct val="90000"/>
              </a:lnSpc>
              <a:buFont typeface="Arial" panose="020B0604020202020204" pitchFamily="34" charset="0"/>
              <a:buChar char="•"/>
            </a:pPr>
            <a:endParaRPr lang="id-ID" sz="1600" dirty="0"/>
          </a:p>
          <a:p>
            <a:pPr>
              <a:lnSpc>
                <a:spcPct val="90000"/>
              </a:lnSpc>
              <a:buFont typeface="Arial" panose="020B0604020202020204" pitchFamily="34" charset="0"/>
              <a:buChar char="•"/>
            </a:pPr>
            <a:endParaRPr lang="id-ID" sz="1600" dirty="0"/>
          </a:p>
          <a:p>
            <a:pPr>
              <a:lnSpc>
                <a:spcPct val="90000"/>
              </a:lnSpc>
            </a:pPr>
            <a:endParaRPr lang="id-ID" sz="1600" dirty="0"/>
          </a:p>
        </p:txBody>
      </p:sp>
      <p:pic>
        <p:nvPicPr>
          <p:cNvPr id="4098" name="Picture 2" descr="Accomodation Knowledge - Telephone Operator in the Hotel - YouTube">
            <a:extLst>
              <a:ext uri="{FF2B5EF4-FFF2-40B4-BE49-F238E27FC236}">
                <a16:creationId xmlns:a16="http://schemas.microsoft.com/office/drawing/2014/main" id="{72B59B5E-F8E5-2488-C14E-9C1CE90198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991" r="23254" b="-1"/>
          <a:stretch/>
        </p:blipFill>
        <p:spPr bwMode="auto">
          <a:xfrm>
            <a:off x="6091916" y="2052213"/>
            <a:ext cx="5451627" cy="4196185"/>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6740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EF6D5EB-79B0-F11F-C383-A5496A6ACDBB}"/>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26697BC9-3410-9AB9-2B58-6DE14AA5ACB2}"/>
              </a:ext>
            </a:extLst>
          </p:cNvPr>
          <p:cNvSpPr>
            <a:spLocks noGrp="1"/>
          </p:cNvSpPr>
          <p:nvPr>
            <p:ph idx="1"/>
          </p:nvPr>
        </p:nvSpPr>
        <p:spPr/>
        <p:txBody>
          <a:bodyPr/>
          <a:lstStyle/>
          <a:p>
            <a:endParaRPr lang="id-ID"/>
          </a:p>
        </p:txBody>
      </p:sp>
    </p:spTree>
    <p:extLst>
      <p:ext uri="{BB962C8B-B14F-4D97-AF65-F5344CB8AC3E}">
        <p14:creationId xmlns:p14="http://schemas.microsoft.com/office/powerpoint/2010/main" val="15094299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266</TotalTime>
  <Words>687</Words>
  <Application>Microsoft Office PowerPoint</Application>
  <PresentationFormat>Layar Lebar</PresentationFormat>
  <Paragraphs>41</Paragraphs>
  <Slides>7</Slides>
  <Notes>0</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7</vt:i4>
      </vt:variant>
    </vt:vector>
  </HeadingPairs>
  <TitlesOfParts>
    <vt:vector size="12" baseType="lpstr">
      <vt:lpstr>Arial</vt:lpstr>
      <vt:lpstr>Century Gothic</vt:lpstr>
      <vt:lpstr>Times New Roman</vt:lpstr>
      <vt:lpstr>Wingdings 3</vt:lpstr>
      <vt:lpstr>Ion</vt:lpstr>
      <vt:lpstr>Persiapan Penerimaan Telepon</vt:lpstr>
      <vt:lpstr>Presentasi PowerPoint</vt:lpstr>
      <vt:lpstr>Cara menangani telepon  masuk </vt:lpstr>
      <vt:lpstr>Presentasi PowerPoint</vt:lpstr>
      <vt:lpstr>Presentasi PowerPoint</vt:lpstr>
      <vt:lpstr>Presentasi PowerPoint</vt:lpstr>
      <vt:lpstr>Presentasi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yusminar wahyuningsih</dc:creator>
  <cp:lastModifiedBy>yusminar wahyuningsih</cp:lastModifiedBy>
  <cp:revision>2</cp:revision>
  <dcterms:created xsi:type="dcterms:W3CDTF">2024-09-13T00:48:55Z</dcterms:created>
  <dcterms:modified xsi:type="dcterms:W3CDTF">2024-09-13T05:15:06Z</dcterms:modified>
</cp:coreProperties>
</file>