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9" r:id="rId4"/>
    <p:sldId id="258" r:id="rId5"/>
    <p:sldId id="265" r:id="rId6"/>
    <p:sldId id="260" r:id="rId7"/>
    <p:sldId id="261" r:id="rId8"/>
    <p:sldId id="266" r:id="rId9"/>
    <p:sldId id="262" r:id="rId10"/>
    <p:sldId id="263" r:id="rId11"/>
    <p:sldId id="267" r:id="rId12"/>
    <p:sldId id="268" r:id="rId13"/>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2AF75AF0-5341-4105-90CA-FA35ECEE935E}" type="datetimeFigureOut">
              <a:rPr lang="id-ID" smtClean="0"/>
              <a:pPr/>
              <a:t>16/09/2013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EA6E142-7046-4DDE-999A-C933C7723273}"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2AF75AF0-5341-4105-90CA-FA35ECEE935E}" type="datetimeFigureOut">
              <a:rPr lang="id-ID" smtClean="0"/>
              <a:pPr/>
              <a:t>16/09/2013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EA6E142-7046-4DDE-999A-C933C7723273}"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2AF75AF0-5341-4105-90CA-FA35ECEE935E}" type="datetimeFigureOut">
              <a:rPr lang="id-ID" smtClean="0"/>
              <a:pPr/>
              <a:t>16/09/2013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EA6E142-7046-4DDE-999A-C933C7723273}"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2AF75AF0-5341-4105-90CA-FA35ECEE935E}" type="datetimeFigureOut">
              <a:rPr lang="id-ID" smtClean="0"/>
              <a:pPr/>
              <a:t>16/09/2013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EA6E142-7046-4DDE-999A-C933C7723273}"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F75AF0-5341-4105-90CA-FA35ECEE935E}" type="datetimeFigureOut">
              <a:rPr lang="id-ID" smtClean="0"/>
              <a:pPr/>
              <a:t>16/09/2013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EA6E142-7046-4DDE-999A-C933C7723273}"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2AF75AF0-5341-4105-90CA-FA35ECEE935E}" type="datetimeFigureOut">
              <a:rPr lang="id-ID" smtClean="0"/>
              <a:pPr/>
              <a:t>16/09/2013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EA6E142-7046-4DDE-999A-C933C7723273}"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2AF75AF0-5341-4105-90CA-FA35ECEE935E}" type="datetimeFigureOut">
              <a:rPr lang="id-ID" smtClean="0"/>
              <a:pPr/>
              <a:t>16/09/2013</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0EA6E142-7046-4DDE-999A-C933C7723273}"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2AF75AF0-5341-4105-90CA-FA35ECEE935E}" type="datetimeFigureOut">
              <a:rPr lang="id-ID" smtClean="0"/>
              <a:pPr/>
              <a:t>16/09/2013</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EA6E142-7046-4DDE-999A-C933C7723273}"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F75AF0-5341-4105-90CA-FA35ECEE935E}" type="datetimeFigureOut">
              <a:rPr lang="id-ID" smtClean="0"/>
              <a:pPr/>
              <a:t>16/09/2013</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0EA6E142-7046-4DDE-999A-C933C7723273}"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F75AF0-5341-4105-90CA-FA35ECEE935E}" type="datetimeFigureOut">
              <a:rPr lang="id-ID" smtClean="0"/>
              <a:pPr/>
              <a:t>16/09/2013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EA6E142-7046-4DDE-999A-C933C7723273}"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F75AF0-5341-4105-90CA-FA35ECEE935E}" type="datetimeFigureOut">
              <a:rPr lang="id-ID" smtClean="0"/>
              <a:pPr/>
              <a:t>16/09/2013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EA6E142-7046-4DDE-999A-C933C7723273}"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F75AF0-5341-4105-90CA-FA35ECEE935E}" type="datetimeFigureOut">
              <a:rPr lang="id-ID" smtClean="0"/>
              <a:pPr/>
              <a:t>16/09/2013</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A6E142-7046-4DDE-999A-C933C7723273}"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214290"/>
            <a:ext cx="7772400" cy="642942"/>
          </a:xfrm>
        </p:spPr>
        <p:txBody>
          <a:bodyPr>
            <a:normAutofit fontScale="90000"/>
          </a:bodyPr>
          <a:lstStyle/>
          <a:p>
            <a:r>
              <a:rPr lang="id-ID" dirty="0" smtClean="0"/>
              <a:t>CONTOH USE CASE DIAGRAM</a:t>
            </a:r>
            <a:br>
              <a:rPr lang="id-ID" dirty="0" smtClean="0"/>
            </a:br>
            <a:r>
              <a:rPr lang="id-ID" dirty="0" smtClean="0"/>
              <a:t>(Proses Bisnis)</a:t>
            </a:r>
            <a:endParaRPr lang="id-ID" dirty="0"/>
          </a:p>
        </p:txBody>
      </p:sp>
      <p:sp>
        <p:nvSpPr>
          <p:cNvPr id="3" name="Subtitle 2"/>
          <p:cNvSpPr>
            <a:spLocks noGrp="1"/>
          </p:cNvSpPr>
          <p:nvPr>
            <p:ph type="subTitle" idx="1"/>
          </p:nvPr>
        </p:nvSpPr>
        <p:spPr>
          <a:xfrm>
            <a:off x="357158" y="1000108"/>
            <a:ext cx="8001056" cy="4500594"/>
          </a:xfrm>
        </p:spPr>
        <p:txBody>
          <a:bodyPr>
            <a:normAutofit fontScale="92500"/>
          </a:bodyPr>
          <a:lstStyle/>
          <a:p>
            <a:pPr algn="just"/>
            <a:r>
              <a:rPr lang="id-ID" dirty="0" smtClean="0"/>
              <a:t>Deskripsinya :</a:t>
            </a:r>
          </a:p>
          <a:p>
            <a:pPr marL="514350" indent="-514350" algn="just">
              <a:buAutoNum type="alphaLcPeriod"/>
            </a:pPr>
            <a:r>
              <a:rPr lang="id-ID" dirty="0" smtClean="0"/>
              <a:t>Tata Usaha membuat jadwal.</a:t>
            </a:r>
          </a:p>
          <a:p>
            <a:pPr marL="514350" indent="-514350" algn="just">
              <a:buAutoNum type="alphaLcPeriod"/>
            </a:pPr>
            <a:r>
              <a:rPr lang="id-ID" dirty="0" smtClean="0"/>
              <a:t>Jadwal dapat dilihat oleh guru dan siswa</a:t>
            </a:r>
          </a:p>
          <a:p>
            <a:pPr marL="514350" indent="-514350" algn="just">
              <a:buAutoNum type="alphaLcPeriod"/>
            </a:pPr>
            <a:r>
              <a:rPr lang="id-ID" dirty="0" smtClean="0"/>
              <a:t>Tata Usaha membuat kartu ujian untuk siswa</a:t>
            </a:r>
          </a:p>
          <a:p>
            <a:pPr marL="514350" indent="-514350" algn="just">
              <a:buAutoNum type="alphaLcPeriod"/>
            </a:pPr>
            <a:r>
              <a:rPr lang="id-ID" dirty="0" smtClean="0"/>
              <a:t>Tata  usaha mencetak raport siswa dan diserahkan kepada siswa</a:t>
            </a:r>
          </a:p>
          <a:p>
            <a:pPr marL="514350" indent="-514350" algn="just">
              <a:buAutoNum type="alphaLcPeriod"/>
            </a:pPr>
            <a:r>
              <a:rPr lang="id-ID" dirty="0" smtClean="0"/>
              <a:t>Dan tata usaha cetak laporan tahunan dan diserahkan ke kepala sekolah</a:t>
            </a:r>
          </a:p>
          <a:p>
            <a:pPr marL="514350" indent="-514350" algn="just">
              <a:buAutoNum type="alphaLcPeriod"/>
            </a:pPr>
            <a:endParaRPr lang="id-ID"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214290"/>
            <a:ext cx="7772400" cy="642942"/>
          </a:xfrm>
        </p:spPr>
        <p:txBody>
          <a:bodyPr>
            <a:normAutofit fontScale="90000"/>
          </a:bodyPr>
          <a:lstStyle/>
          <a:p>
            <a:r>
              <a:rPr lang="id-ID" dirty="0" smtClean="0"/>
              <a:t>CONTOH USE CASE DIAGRAM</a:t>
            </a:r>
            <a:br>
              <a:rPr lang="id-ID" dirty="0" smtClean="0"/>
            </a:br>
            <a:r>
              <a:rPr lang="id-ID" dirty="0" smtClean="0"/>
              <a:t>(Cetak Rapot)</a:t>
            </a:r>
            <a:endParaRPr lang="id-ID" dirty="0"/>
          </a:p>
        </p:txBody>
      </p:sp>
      <p:sp>
        <p:nvSpPr>
          <p:cNvPr id="3" name="Subtitle 2"/>
          <p:cNvSpPr>
            <a:spLocks noGrp="1"/>
          </p:cNvSpPr>
          <p:nvPr>
            <p:ph type="subTitle" idx="1"/>
          </p:nvPr>
        </p:nvSpPr>
        <p:spPr>
          <a:xfrm>
            <a:off x="357158" y="1000108"/>
            <a:ext cx="8001056" cy="4500594"/>
          </a:xfrm>
        </p:spPr>
        <p:txBody>
          <a:bodyPr>
            <a:normAutofit/>
          </a:bodyPr>
          <a:lstStyle/>
          <a:p>
            <a:pPr algn="just"/>
            <a:r>
              <a:rPr lang="id-ID" dirty="0" smtClean="0"/>
              <a:t>Deskripsinya :</a:t>
            </a:r>
          </a:p>
          <a:p>
            <a:pPr algn="just"/>
            <a:r>
              <a:rPr lang="id-ID" dirty="0" smtClean="0"/>
              <a:t>Guru memasukkan hasil nilai setiap siswa ke sistem, kemudian setiap sistem akan membaca nilai untuk dicetak raport. Dan wali kelas memasukkan absensi siswa ke sistem. Nilai dan kehadiran siswa di periksa oleh tata usaha. Jika jumlah kehadiran dan nilai lengkap maka di cetak raport.</a:t>
            </a:r>
          </a:p>
          <a:p>
            <a:pPr marL="514350" indent="-514350" algn="just">
              <a:buAutoNum type="alphaLcPeriod"/>
            </a:pPr>
            <a:endParaRPr lang="id-ID"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214290"/>
            <a:ext cx="7772400" cy="642942"/>
          </a:xfrm>
        </p:spPr>
        <p:txBody>
          <a:bodyPr>
            <a:noAutofit/>
          </a:bodyPr>
          <a:lstStyle/>
          <a:p>
            <a:r>
              <a:rPr lang="id-ID" sz="2800" dirty="0" smtClean="0">
                <a:latin typeface="Arial" pitchFamily="34" charset="0"/>
                <a:cs typeface="Arial" pitchFamily="34" charset="0"/>
              </a:rPr>
              <a:t>CONTOH ACTIVIY DIAGRAM</a:t>
            </a:r>
            <a:br>
              <a:rPr lang="id-ID" sz="2800" dirty="0" smtClean="0">
                <a:latin typeface="Arial" pitchFamily="34" charset="0"/>
                <a:cs typeface="Arial" pitchFamily="34" charset="0"/>
              </a:rPr>
            </a:br>
            <a:r>
              <a:rPr lang="id-ID" sz="2800" dirty="0" smtClean="0">
                <a:latin typeface="Arial" pitchFamily="34" charset="0"/>
                <a:cs typeface="Arial" pitchFamily="34" charset="0"/>
              </a:rPr>
              <a:t> (Cetak Rapot )</a:t>
            </a:r>
            <a:endParaRPr lang="id-ID" sz="2800" dirty="0">
              <a:latin typeface="Arial" pitchFamily="34" charset="0"/>
              <a:cs typeface="Arial" pitchFamily="34" charset="0"/>
            </a:endParaRPr>
          </a:p>
        </p:txBody>
      </p:sp>
      <p:sp>
        <p:nvSpPr>
          <p:cNvPr id="4" name="Rectangle 3"/>
          <p:cNvSpPr/>
          <p:nvPr/>
        </p:nvSpPr>
        <p:spPr>
          <a:xfrm>
            <a:off x="642910" y="1071546"/>
            <a:ext cx="8215370" cy="1477328"/>
          </a:xfrm>
          <a:prstGeom prst="rect">
            <a:avLst/>
          </a:prstGeom>
        </p:spPr>
        <p:txBody>
          <a:bodyPr wrap="square">
            <a:spAutoFit/>
          </a:bodyPr>
          <a:lstStyle/>
          <a:p>
            <a:pPr algn="just"/>
            <a:r>
              <a:rPr lang="id-ID" dirty="0" smtClean="0"/>
              <a:t>Wali kelas menghitung jumlah kehadiran dan menginput kehadiran ke sistem.  Dan guru mendapatkan lembar jawaban siswa dan mengecek lembar jawaban serta memasukkan nilai ke sistem.  Tata usaha menerima jumlah kehadiran dan nilai siswa dari sistem, serta mengecek kelengkapan nilai masing-masing siswa, jika tidak lengkap akan dikembalikan lagi, dan jika lengkap maka dicetak raport.</a:t>
            </a:r>
            <a:endParaRPr lang="id-ID" dirty="0"/>
          </a:p>
        </p:txBody>
      </p:sp>
      <p:pic>
        <p:nvPicPr>
          <p:cNvPr id="3074" name="Picture 2"/>
          <p:cNvPicPr>
            <a:picLocks noChangeAspect="1" noChangeArrowheads="1"/>
          </p:cNvPicPr>
          <p:nvPr/>
        </p:nvPicPr>
        <p:blipFill>
          <a:blip r:embed="rId2"/>
          <a:srcRect/>
          <a:stretch>
            <a:fillRect/>
          </a:stretch>
        </p:blipFill>
        <p:spPr bwMode="auto">
          <a:xfrm>
            <a:off x="857224" y="2643182"/>
            <a:ext cx="7000924" cy="378621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214290"/>
            <a:ext cx="7772400" cy="642942"/>
          </a:xfrm>
        </p:spPr>
        <p:txBody>
          <a:bodyPr>
            <a:noAutofit/>
          </a:bodyPr>
          <a:lstStyle/>
          <a:p>
            <a:r>
              <a:rPr lang="id-ID" sz="2800" dirty="0" smtClean="0">
                <a:latin typeface="Arial" pitchFamily="34" charset="0"/>
                <a:cs typeface="Arial" pitchFamily="34" charset="0"/>
              </a:rPr>
              <a:t>CONTOH CLASS DIAGRAM</a:t>
            </a:r>
            <a:br>
              <a:rPr lang="id-ID" sz="2800" dirty="0" smtClean="0">
                <a:latin typeface="Arial" pitchFamily="34" charset="0"/>
                <a:cs typeface="Arial" pitchFamily="34" charset="0"/>
              </a:rPr>
            </a:br>
            <a:r>
              <a:rPr lang="id-ID" sz="2800" dirty="0" smtClean="0">
                <a:latin typeface="Arial" pitchFamily="34" charset="0"/>
                <a:cs typeface="Arial" pitchFamily="34" charset="0"/>
              </a:rPr>
              <a:t> </a:t>
            </a:r>
            <a:endParaRPr lang="id-ID" sz="2800" dirty="0">
              <a:latin typeface="Arial" pitchFamily="34" charset="0"/>
              <a:cs typeface="Arial" pitchFamily="34" charset="0"/>
            </a:endParaRPr>
          </a:p>
        </p:txBody>
      </p:sp>
      <p:pic>
        <p:nvPicPr>
          <p:cNvPr id="4098" name="Picture 2"/>
          <p:cNvPicPr>
            <a:picLocks noChangeAspect="1" noChangeArrowheads="1"/>
          </p:cNvPicPr>
          <p:nvPr/>
        </p:nvPicPr>
        <p:blipFill>
          <a:blip r:embed="rId2"/>
          <a:srcRect/>
          <a:stretch>
            <a:fillRect/>
          </a:stretch>
        </p:blipFill>
        <p:spPr bwMode="auto">
          <a:xfrm>
            <a:off x="714348" y="785794"/>
            <a:ext cx="7429552" cy="5214974"/>
          </a:xfrm>
          <a:prstGeom prst="rect">
            <a:avLst/>
          </a:prstGeom>
          <a:noFill/>
          <a:ln w="6350">
            <a:solidFill>
              <a:srgbClr val="000000"/>
            </a:solid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214290"/>
            <a:ext cx="7772400" cy="642942"/>
          </a:xfrm>
        </p:spPr>
        <p:txBody>
          <a:bodyPr>
            <a:normAutofit fontScale="90000"/>
          </a:bodyPr>
          <a:lstStyle/>
          <a:p>
            <a:r>
              <a:rPr lang="id-ID" dirty="0" smtClean="0"/>
              <a:t>CONTOH USE CASE DIAGRAM (Proses bisnis)</a:t>
            </a:r>
            <a:endParaRPr lang="id-ID" dirty="0"/>
          </a:p>
        </p:txBody>
      </p:sp>
      <p:pic>
        <p:nvPicPr>
          <p:cNvPr id="1026" name="Picture 2"/>
          <p:cNvPicPr>
            <a:picLocks noChangeAspect="1" noChangeArrowheads="1"/>
          </p:cNvPicPr>
          <p:nvPr/>
        </p:nvPicPr>
        <p:blipFill>
          <a:blip r:embed="rId2"/>
          <a:srcRect/>
          <a:stretch>
            <a:fillRect/>
          </a:stretch>
        </p:blipFill>
        <p:spPr bwMode="auto">
          <a:xfrm>
            <a:off x="928662" y="1071546"/>
            <a:ext cx="7429552" cy="521497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214290"/>
            <a:ext cx="7772400" cy="642942"/>
          </a:xfrm>
        </p:spPr>
        <p:txBody>
          <a:bodyPr>
            <a:normAutofit fontScale="90000"/>
          </a:bodyPr>
          <a:lstStyle/>
          <a:p>
            <a:r>
              <a:rPr lang="id-ID" dirty="0" smtClean="0"/>
              <a:t>CONTOH USE CASE DIAGRAM</a:t>
            </a:r>
            <a:br>
              <a:rPr lang="id-ID" dirty="0" smtClean="0"/>
            </a:br>
            <a:r>
              <a:rPr lang="id-ID" dirty="0" smtClean="0"/>
              <a:t>(Registrasi Ulang)</a:t>
            </a:r>
            <a:endParaRPr lang="id-ID" dirty="0"/>
          </a:p>
        </p:txBody>
      </p:sp>
      <p:sp>
        <p:nvSpPr>
          <p:cNvPr id="3" name="Subtitle 2"/>
          <p:cNvSpPr>
            <a:spLocks noGrp="1"/>
          </p:cNvSpPr>
          <p:nvPr>
            <p:ph type="subTitle" idx="1"/>
          </p:nvPr>
        </p:nvSpPr>
        <p:spPr>
          <a:xfrm>
            <a:off x="357158" y="1000108"/>
            <a:ext cx="8001056" cy="4500594"/>
          </a:xfrm>
        </p:spPr>
        <p:txBody>
          <a:bodyPr>
            <a:normAutofit/>
          </a:bodyPr>
          <a:lstStyle/>
          <a:p>
            <a:pPr algn="just"/>
            <a:r>
              <a:rPr lang="id-ID" dirty="0" smtClean="0"/>
              <a:t>Deskripsinya :</a:t>
            </a:r>
          </a:p>
          <a:p>
            <a:pPr marL="514350" indent="-514350" algn="just">
              <a:buAutoNum type="alphaLcPeriod"/>
            </a:pPr>
            <a:r>
              <a:rPr lang="id-ID" dirty="0" smtClean="0"/>
              <a:t>Tata usaha melakukan login ke sistem</a:t>
            </a:r>
          </a:p>
          <a:p>
            <a:pPr marL="514350" indent="-514350" algn="just">
              <a:buAutoNum type="alphaLcPeriod"/>
            </a:pPr>
            <a:r>
              <a:rPr lang="id-ID" dirty="0" smtClean="0"/>
              <a:t>Tata usaha meng-update dan me-create data siswa. Semua data dapat perbaikan data</a:t>
            </a:r>
          </a:p>
          <a:p>
            <a:pPr marL="514350" indent="-514350" algn="just">
              <a:buAutoNum type="alphaLcPeriod"/>
            </a:pPr>
            <a:r>
              <a:rPr lang="id-ID" dirty="0" smtClean="0"/>
              <a:t>Tata usaha input pembayaran</a:t>
            </a:r>
          </a:p>
          <a:p>
            <a:pPr marL="514350" indent="-514350" algn="just">
              <a:buAutoNum type="alphaLcPeriod"/>
            </a:pPr>
            <a:r>
              <a:rPr lang="id-ID" dirty="0" smtClean="0"/>
              <a:t>Tata usaha cetak jadwal, dan diserahkan ke siswa serta guru</a:t>
            </a:r>
          </a:p>
          <a:p>
            <a:pPr marL="514350" indent="-514350" algn="just">
              <a:buAutoNum type="alphaLcPeriod"/>
            </a:pPr>
            <a:endParaRPr lang="id-ID"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214290"/>
            <a:ext cx="7772400" cy="642942"/>
          </a:xfrm>
        </p:spPr>
        <p:txBody>
          <a:bodyPr>
            <a:normAutofit fontScale="90000"/>
          </a:bodyPr>
          <a:lstStyle/>
          <a:p>
            <a:r>
              <a:rPr lang="id-ID" dirty="0" smtClean="0"/>
              <a:t>CONTOH USE CASE DIAGRAM (Registrasi Ulang)</a:t>
            </a:r>
            <a:endParaRPr lang="id-ID" dirty="0"/>
          </a:p>
        </p:txBody>
      </p:sp>
      <p:pic>
        <p:nvPicPr>
          <p:cNvPr id="2050" name="Picture 2"/>
          <p:cNvPicPr>
            <a:picLocks noChangeAspect="1" noChangeArrowheads="1"/>
          </p:cNvPicPr>
          <p:nvPr/>
        </p:nvPicPr>
        <p:blipFill>
          <a:blip r:embed="rId2"/>
          <a:srcRect/>
          <a:stretch>
            <a:fillRect/>
          </a:stretch>
        </p:blipFill>
        <p:spPr bwMode="auto">
          <a:xfrm>
            <a:off x="785786" y="1214422"/>
            <a:ext cx="7858180" cy="50006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214290"/>
            <a:ext cx="7772400" cy="642942"/>
          </a:xfrm>
        </p:spPr>
        <p:txBody>
          <a:bodyPr>
            <a:normAutofit fontScale="90000"/>
          </a:bodyPr>
          <a:lstStyle/>
          <a:p>
            <a:r>
              <a:rPr lang="id-ID" dirty="0" smtClean="0"/>
              <a:t>CONTOH ACTIVITY DIAGRAM</a:t>
            </a:r>
            <a:br>
              <a:rPr lang="id-ID" dirty="0" smtClean="0"/>
            </a:br>
            <a:r>
              <a:rPr lang="id-ID" dirty="0" smtClean="0"/>
              <a:t> (Registrasi )</a:t>
            </a:r>
            <a:endParaRPr lang="id-ID" dirty="0"/>
          </a:p>
        </p:txBody>
      </p:sp>
      <p:sp>
        <p:nvSpPr>
          <p:cNvPr id="4" name="Rectangle 3"/>
          <p:cNvSpPr/>
          <p:nvPr/>
        </p:nvSpPr>
        <p:spPr>
          <a:xfrm>
            <a:off x="785786" y="1142984"/>
            <a:ext cx="8072494" cy="1477328"/>
          </a:xfrm>
          <a:prstGeom prst="rect">
            <a:avLst/>
          </a:prstGeom>
        </p:spPr>
        <p:txBody>
          <a:bodyPr wrap="square">
            <a:spAutoFit/>
          </a:bodyPr>
          <a:lstStyle/>
          <a:p>
            <a:pPr algn="just"/>
            <a:r>
              <a:rPr lang="en-US" dirty="0" err="1" smtClean="0"/>
              <a:t>Siswa</a:t>
            </a:r>
            <a:r>
              <a:rPr lang="en-US" dirty="0" smtClean="0"/>
              <a:t> </a:t>
            </a:r>
            <a:r>
              <a:rPr lang="en-US" dirty="0" err="1" smtClean="0"/>
              <a:t>baru</a:t>
            </a:r>
            <a:r>
              <a:rPr lang="en-US" dirty="0" smtClean="0"/>
              <a:t> yang </a:t>
            </a:r>
            <a:r>
              <a:rPr lang="en-US" dirty="0" err="1" smtClean="0"/>
              <a:t>telah</a:t>
            </a:r>
            <a:r>
              <a:rPr lang="en-US" dirty="0" smtClean="0"/>
              <a:t> </a:t>
            </a:r>
            <a:r>
              <a:rPr lang="en-US" dirty="0" err="1" smtClean="0"/>
              <a:t>dinyatakan</a:t>
            </a:r>
            <a:r>
              <a:rPr lang="en-US" dirty="0" smtClean="0"/>
              <a:t> lulus </a:t>
            </a:r>
            <a:r>
              <a:rPr lang="en-US" dirty="0" err="1" smtClean="0"/>
              <a:t>seleksi</a:t>
            </a:r>
            <a:r>
              <a:rPr lang="en-US" dirty="0" smtClean="0"/>
              <a:t> </a:t>
            </a:r>
            <a:r>
              <a:rPr lang="id-ID" dirty="0" smtClean="0"/>
              <a:t>dan siswa lama </a:t>
            </a:r>
            <a:r>
              <a:rPr lang="en-US" dirty="0" err="1" smtClean="0"/>
              <a:t>diwajibkan</a:t>
            </a:r>
            <a:r>
              <a:rPr lang="en-US" dirty="0" smtClean="0"/>
              <a:t> </a:t>
            </a:r>
            <a:r>
              <a:rPr lang="en-US" dirty="0" err="1" smtClean="0"/>
              <a:t>untuk</a:t>
            </a:r>
            <a:r>
              <a:rPr lang="en-US" dirty="0" smtClean="0"/>
              <a:t> </a:t>
            </a:r>
            <a:r>
              <a:rPr lang="en-US" dirty="0" err="1" smtClean="0"/>
              <a:t>melakukan</a:t>
            </a:r>
            <a:r>
              <a:rPr lang="en-US" dirty="0" smtClean="0"/>
              <a:t> </a:t>
            </a:r>
            <a:r>
              <a:rPr lang="en-US" dirty="0" err="1" smtClean="0"/>
              <a:t>pendaftaran</a:t>
            </a:r>
            <a:r>
              <a:rPr lang="en-US" dirty="0" smtClean="0"/>
              <a:t> </a:t>
            </a:r>
            <a:r>
              <a:rPr lang="en-US" dirty="0" err="1" smtClean="0"/>
              <a:t>ulang</a:t>
            </a:r>
            <a:r>
              <a:rPr lang="en-US" dirty="0" smtClean="0"/>
              <a:t> </a:t>
            </a:r>
            <a:r>
              <a:rPr lang="en-US" dirty="0" err="1" smtClean="0"/>
              <a:t>ke</a:t>
            </a:r>
            <a:r>
              <a:rPr lang="en-US" dirty="0" smtClean="0"/>
              <a:t> </a:t>
            </a:r>
            <a:r>
              <a:rPr lang="en-US" dirty="0" err="1" smtClean="0"/>
              <a:t>bagian</a:t>
            </a:r>
            <a:r>
              <a:rPr lang="en-US" dirty="0" smtClean="0"/>
              <a:t> </a:t>
            </a:r>
            <a:r>
              <a:rPr lang="en-US" dirty="0" err="1" smtClean="0"/>
              <a:t>tata</a:t>
            </a:r>
            <a:r>
              <a:rPr lang="en-US" dirty="0" smtClean="0"/>
              <a:t> </a:t>
            </a:r>
            <a:r>
              <a:rPr lang="en-US" dirty="0" err="1" smtClean="0"/>
              <a:t>usaha</a:t>
            </a:r>
            <a:r>
              <a:rPr lang="en-US" dirty="0" smtClean="0"/>
              <a:t> </a:t>
            </a:r>
            <a:r>
              <a:rPr lang="en-US" dirty="0" err="1" smtClean="0"/>
              <a:t>atau</a:t>
            </a:r>
            <a:r>
              <a:rPr lang="en-US" dirty="0" smtClean="0"/>
              <a:t> </a:t>
            </a:r>
            <a:r>
              <a:rPr lang="en-US" dirty="0" err="1" smtClean="0"/>
              <a:t>administrasi</a:t>
            </a:r>
            <a:r>
              <a:rPr lang="en-US" dirty="0" smtClean="0"/>
              <a:t> </a:t>
            </a:r>
            <a:r>
              <a:rPr lang="en-US" dirty="0" err="1" smtClean="0"/>
              <a:t>dengan</a:t>
            </a:r>
            <a:r>
              <a:rPr lang="en-US" dirty="0" smtClean="0"/>
              <a:t> </a:t>
            </a:r>
            <a:r>
              <a:rPr lang="en-US" dirty="0" err="1" smtClean="0"/>
              <a:t>membawa</a:t>
            </a:r>
            <a:r>
              <a:rPr lang="en-US" dirty="0" smtClean="0"/>
              <a:t> </a:t>
            </a:r>
            <a:r>
              <a:rPr lang="en-US" dirty="0" err="1" smtClean="0"/>
              <a:t>persyaratan</a:t>
            </a:r>
            <a:r>
              <a:rPr lang="en-US" dirty="0" smtClean="0"/>
              <a:t> yang </a:t>
            </a:r>
            <a:r>
              <a:rPr lang="en-US" dirty="0" err="1" smtClean="0"/>
              <a:t>ditentukan</a:t>
            </a:r>
            <a:r>
              <a:rPr lang="en-US" dirty="0" smtClean="0"/>
              <a:t> </a:t>
            </a:r>
            <a:r>
              <a:rPr lang="en-US" dirty="0" err="1" smtClean="0"/>
              <a:t>oleh</a:t>
            </a:r>
            <a:r>
              <a:rPr lang="en-US" dirty="0" smtClean="0"/>
              <a:t> </a:t>
            </a:r>
            <a:r>
              <a:rPr lang="en-US" dirty="0" err="1" smtClean="0"/>
              <a:t>pihak</a:t>
            </a:r>
            <a:r>
              <a:rPr lang="en-US" dirty="0" smtClean="0"/>
              <a:t> </a:t>
            </a:r>
            <a:r>
              <a:rPr lang="en-US" dirty="0" err="1" smtClean="0"/>
              <a:t>sekolah</a:t>
            </a:r>
            <a:r>
              <a:rPr lang="en-US" dirty="0" smtClean="0"/>
              <a:t>.</a:t>
            </a:r>
            <a:r>
              <a:rPr lang="id-ID" dirty="0" smtClean="0"/>
              <a:t> </a:t>
            </a:r>
            <a:r>
              <a:rPr lang="en-US" dirty="0" smtClean="0"/>
              <a:t>Dan </a:t>
            </a:r>
            <a:r>
              <a:rPr lang="id-ID" dirty="0" smtClean="0"/>
              <a:t>bagian tata usaha akan cek persyaratan bagi siswa lama maupun siswa baru. Apabila persyaratan lengkap, maka di input pembayaran dan dicetak jadwal</a:t>
            </a:r>
            <a:r>
              <a:rPr lang="en-US" dirty="0" smtClean="0"/>
              <a:t>.</a:t>
            </a:r>
            <a:endParaRPr lang="id-ID" dirty="0"/>
          </a:p>
        </p:txBody>
      </p:sp>
      <p:pic>
        <p:nvPicPr>
          <p:cNvPr id="1026" name="Picture 2"/>
          <p:cNvPicPr>
            <a:picLocks noChangeAspect="1" noChangeArrowheads="1"/>
          </p:cNvPicPr>
          <p:nvPr/>
        </p:nvPicPr>
        <p:blipFill>
          <a:blip r:embed="rId2"/>
          <a:srcRect/>
          <a:stretch>
            <a:fillRect/>
          </a:stretch>
        </p:blipFill>
        <p:spPr bwMode="auto">
          <a:xfrm>
            <a:off x="1571604" y="3071810"/>
            <a:ext cx="4857784" cy="3457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214290"/>
            <a:ext cx="7772400" cy="642942"/>
          </a:xfrm>
        </p:spPr>
        <p:txBody>
          <a:bodyPr>
            <a:normAutofit fontScale="90000"/>
          </a:bodyPr>
          <a:lstStyle/>
          <a:p>
            <a:r>
              <a:rPr lang="id-ID" dirty="0" smtClean="0"/>
              <a:t>CONTOH USE CASE DIAGRAM (Pembayaran SPP)</a:t>
            </a:r>
            <a:endParaRPr lang="id-ID" dirty="0"/>
          </a:p>
        </p:txBody>
      </p:sp>
      <p:pic>
        <p:nvPicPr>
          <p:cNvPr id="3074" name="Picture 2"/>
          <p:cNvPicPr>
            <a:picLocks noChangeAspect="1" noChangeArrowheads="1"/>
          </p:cNvPicPr>
          <p:nvPr/>
        </p:nvPicPr>
        <p:blipFill>
          <a:blip r:embed="rId2"/>
          <a:srcRect/>
          <a:stretch>
            <a:fillRect/>
          </a:stretch>
        </p:blipFill>
        <p:spPr bwMode="auto">
          <a:xfrm>
            <a:off x="642910" y="1357298"/>
            <a:ext cx="7572428" cy="464347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214290"/>
            <a:ext cx="7772400" cy="642942"/>
          </a:xfrm>
        </p:spPr>
        <p:txBody>
          <a:bodyPr>
            <a:normAutofit fontScale="90000"/>
          </a:bodyPr>
          <a:lstStyle/>
          <a:p>
            <a:r>
              <a:rPr lang="id-ID" dirty="0" smtClean="0"/>
              <a:t>CONTOH USE CASE DIAGRAM</a:t>
            </a:r>
            <a:br>
              <a:rPr lang="id-ID" dirty="0" smtClean="0"/>
            </a:br>
            <a:r>
              <a:rPr lang="id-ID" dirty="0" smtClean="0"/>
              <a:t>(Pembayaran SPP)</a:t>
            </a:r>
            <a:endParaRPr lang="id-ID" dirty="0"/>
          </a:p>
        </p:txBody>
      </p:sp>
      <p:sp>
        <p:nvSpPr>
          <p:cNvPr id="3" name="Subtitle 2"/>
          <p:cNvSpPr>
            <a:spLocks noGrp="1"/>
          </p:cNvSpPr>
          <p:nvPr>
            <p:ph type="subTitle" idx="1"/>
          </p:nvPr>
        </p:nvSpPr>
        <p:spPr>
          <a:xfrm>
            <a:off x="357158" y="1000108"/>
            <a:ext cx="8001056" cy="4500594"/>
          </a:xfrm>
        </p:spPr>
        <p:txBody>
          <a:bodyPr>
            <a:normAutofit/>
          </a:bodyPr>
          <a:lstStyle/>
          <a:p>
            <a:pPr algn="just"/>
            <a:r>
              <a:rPr lang="id-ID" dirty="0" smtClean="0"/>
              <a:t>Deskripsinya :</a:t>
            </a:r>
          </a:p>
          <a:p>
            <a:pPr marL="514350" indent="-514350" algn="just">
              <a:buAutoNum type="alphaLcPeriod"/>
            </a:pPr>
            <a:r>
              <a:rPr lang="id-ID" dirty="0" smtClean="0"/>
              <a:t>Tata usaha melakukan login ke sistem</a:t>
            </a:r>
          </a:p>
          <a:p>
            <a:pPr marL="514350" indent="-514350" algn="just">
              <a:buAutoNum type="alphaLcPeriod"/>
            </a:pPr>
            <a:r>
              <a:rPr lang="id-ID" dirty="0" smtClean="0"/>
              <a:t>Tata usaha input pembayaran, yang terlebih dahulu mencari data siswa</a:t>
            </a:r>
          </a:p>
          <a:p>
            <a:pPr marL="514350" indent="-514350" algn="just">
              <a:buAutoNum type="alphaLcPeriod"/>
            </a:pPr>
            <a:r>
              <a:rPr lang="id-ID" dirty="0" smtClean="0"/>
              <a:t>Tata usaha cetak laporan bulanan</a:t>
            </a:r>
          </a:p>
          <a:p>
            <a:pPr marL="514350" indent="-514350" algn="just">
              <a:buAutoNum type="alphaLcPeriod"/>
            </a:pPr>
            <a:endParaRPr lang="id-ID"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0"/>
            <a:ext cx="7772400" cy="642942"/>
          </a:xfrm>
        </p:spPr>
        <p:txBody>
          <a:bodyPr>
            <a:normAutofit/>
          </a:bodyPr>
          <a:lstStyle/>
          <a:p>
            <a:r>
              <a:rPr lang="id-ID" sz="2800" dirty="0" smtClean="0"/>
              <a:t>CONTOH ACTIVITY DIAGRAM (Pembayaran SPP)</a:t>
            </a:r>
            <a:endParaRPr lang="id-ID" sz="2800" dirty="0"/>
          </a:p>
        </p:txBody>
      </p:sp>
      <p:sp>
        <p:nvSpPr>
          <p:cNvPr id="4" name="Rectangle 3"/>
          <p:cNvSpPr/>
          <p:nvPr/>
        </p:nvSpPr>
        <p:spPr>
          <a:xfrm>
            <a:off x="357158" y="642918"/>
            <a:ext cx="8358246" cy="1477328"/>
          </a:xfrm>
          <a:prstGeom prst="rect">
            <a:avLst/>
          </a:prstGeom>
        </p:spPr>
        <p:txBody>
          <a:bodyPr wrap="square">
            <a:spAutoFit/>
          </a:bodyPr>
          <a:lstStyle/>
          <a:p>
            <a:pPr algn="just"/>
            <a:r>
              <a:rPr lang="en-US" dirty="0" err="1" smtClean="0"/>
              <a:t>Siswa</a:t>
            </a:r>
            <a:r>
              <a:rPr lang="en-US" dirty="0" smtClean="0"/>
              <a:t> yang </a:t>
            </a:r>
            <a:r>
              <a:rPr lang="en-US" dirty="0" err="1" smtClean="0"/>
              <a:t>ingin</a:t>
            </a:r>
            <a:r>
              <a:rPr lang="en-US" dirty="0" smtClean="0"/>
              <a:t> </a:t>
            </a:r>
            <a:r>
              <a:rPr lang="en-US" dirty="0" err="1" smtClean="0"/>
              <a:t>melakukan</a:t>
            </a:r>
            <a:r>
              <a:rPr lang="en-US" dirty="0" smtClean="0"/>
              <a:t> </a:t>
            </a:r>
            <a:r>
              <a:rPr lang="en-US" dirty="0" err="1" smtClean="0"/>
              <a:t>pembayaran</a:t>
            </a:r>
            <a:r>
              <a:rPr lang="en-US" dirty="0" smtClean="0"/>
              <a:t> </a:t>
            </a:r>
            <a:r>
              <a:rPr lang="en-US" dirty="0" err="1" smtClean="0"/>
              <a:t>uang</a:t>
            </a:r>
            <a:r>
              <a:rPr lang="en-US" dirty="0" smtClean="0"/>
              <a:t> </a:t>
            </a:r>
            <a:r>
              <a:rPr lang="en-US" dirty="0" err="1" smtClean="0"/>
              <a:t>sekolah</a:t>
            </a:r>
            <a:r>
              <a:rPr lang="en-US" dirty="0" smtClean="0"/>
              <a:t> </a:t>
            </a:r>
            <a:r>
              <a:rPr lang="en-US" dirty="0" err="1" smtClean="0"/>
              <a:t>bulanan</a:t>
            </a:r>
            <a:r>
              <a:rPr lang="en-US" dirty="0" smtClean="0"/>
              <a:t> </a:t>
            </a:r>
            <a:r>
              <a:rPr lang="en-US" dirty="0" err="1" smtClean="0"/>
              <a:t>ataupun</a:t>
            </a:r>
            <a:r>
              <a:rPr lang="en-US" dirty="0" smtClean="0"/>
              <a:t> </a:t>
            </a:r>
            <a:r>
              <a:rPr lang="en-US" dirty="0" err="1" smtClean="0"/>
              <a:t>pembayaran</a:t>
            </a:r>
            <a:r>
              <a:rPr lang="en-US" dirty="0" smtClean="0"/>
              <a:t> </a:t>
            </a:r>
            <a:r>
              <a:rPr lang="en-US" dirty="0" err="1" smtClean="0"/>
              <a:t>lainnya,diharuskan</a:t>
            </a:r>
            <a:r>
              <a:rPr lang="en-US" dirty="0" smtClean="0"/>
              <a:t> </a:t>
            </a:r>
            <a:r>
              <a:rPr lang="en-US" dirty="0" err="1" smtClean="0"/>
              <a:t>membawa</a:t>
            </a:r>
            <a:r>
              <a:rPr lang="en-US" dirty="0" smtClean="0"/>
              <a:t> </a:t>
            </a:r>
            <a:r>
              <a:rPr lang="en-US" dirty="0" err="1" smtClean="0"/>
              <a:t>kartu</a:t>
            </a:r>
            <a:r>
              <a:rPr lang="en-US" dirty="0" smtClean="0"/>
              <a:t> </a:t>
            </a:r>
            <a:r>
              <a:rPr lang="en-US" dirty="0" err="1" smtClean="0"/>
              <a:t>bayaran</a:t>
            </a:r>
            <a:r>
              <a:rPr lang="en-US" dirty="0" smtClean="0"/>
              <a:t> </a:t>
            </a:r>
            <a:r>
              <a:rPr lang="id-ID" dirty="0" smtClean="0"/>
              <a:t>dan diserahkan ke tata usaha. Tata usaha akan mengecek tanggal pembayaran, jika pembayaran telah lewat batas, maka tata usaha akan menghitung denda beserta uang kuliah yang berlaku menjadi total SPP. Tata usaha akan menginput pembayaran dan menstempel kartu pembayaran. </a:t>
            </a:r>
            <a:endParaRPr lang="id-ID" dirty="0"/>
          </a:p>
        </p:txBody>
      </p:sp>
      <p:pic>
        <p:nvPicPr>
          <p:cNvPr id="2050" name="Picture 2"/>
          <p:cNvPicPr>
            <a:picLocks noChangeAspect="1" noChangeArrowheads="1"/>
          </p:cNvPicPr>
          <p:nvPr/>
        </p:nvPicPr>
        <p:blipFill>
          <a:blip r:embed="rId2"/>
          <a:srcRect/>
          <a:stretch>
            <a:fillRect/>
          </a:stretch>
        </p:blipFill>
        <p:spPr bwMode="auto">
          <a:xfrm>
            <a:off x="1000100" y="2285992"/>
            <a:ext cx="6858048" cy="4324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214290"/>
            <a:ext cx="7772400" cy="642942"/>
          </a:xfrm>
        </p:spPr>
        <p:txBody>
          <a:bodyPr>
            <a:normAutofit fontScale="90000"/>
          </a:bodyPr>
          <a:lstStyle/>
          <a:p>
            <a:r>
              <a:rPr lang="id-ID" dirty="0" smtClean="0"/>
              <a:t>CONTOH USE CASE DIAGRAM</a:t>
            </a:r>
            <a:br>
              <a:rPr lang="id-ID" dirty="0" smtClean="0"/>
            </a:br>
            <a:r>
              <a:rPr lang="id-ID" dirty="0" smtClean="0"/>
              <a:t> (Cetak Rapot )</a:t>
            </a:r>
            <a:endParaRPr lang="id-ID" dirty="0"/>
          </a:p>
        </p:txBody>
      </p:sp>
      <p:pic>
        <p:nvPicPr>
          <p:cNvPr id="4098" name="Picture 2"/>
          <p:cNvPicPr>
            <a:picLocks noChangeAspect="1" noChangeArrowheads="1"/>
          </p:cNvPicPr>
          <p:nvPr/>
        </p:nvPicPr>
        <p:blipFill>
          <a:blip r:embed="rId2"/>
          <a:srcRect/>
          <a:stretch>
            <a:fillRect/>
          </a:stretch>
        </p:blipFill>
        <p:spPr bwMode="auto">
          <a:xfrm>
            <a:off x="571472" y="1285860"/>
            <a:ext cx="7786742" cy="485778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TotalTime>
  <Words>385</Words>
  <Application>Microsoft Office PowerPoint</Application>
  <PresentationFormat>On-screen Show (4:3)</PresentationFormat>
  <Paragraphs>32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CONTOH USE CASE DIAGRAM (Proses Bisnis)</vt:lpstr>
      <vt:lpstr>CONTOH USE CASE DIAGRAM (Proses bisnis)</vt:lpstr>
      <vt:lpstr>CONTOH USE CASE DIAGRAM (Registrasi Ulang)</vt:lpstr>
      <vt:lpstr>CONTOH USE CASE DIAGRAM (Registrasi Ulang)</vt:lpstr>
      <vt:lpstr>CONTOH ACTIVITY DIAGRAM  (Registrasi )</vt:lpstr>
      <vt:lpstr>CONTOH USE CASE DIAGRAM (Pembayaran SPP)</vt:lpstr>
      <vt:lpstr>CONTOH USE CASE DIAGRAM (Pembayaran SPP)</vt:lpstr>
      <vt:lpstr>CONTOH ACTIVITY DIAGRAM (Pembayaran SPP)</vt:lpstr>
      <vt:lpstr>CONTOH USE CASE DIAGRAM  (Cetak Rapot )</vt:lpstr>
      <vt:lpstr>CONTOH USE CASE DIAGRAM (Cetak Rapot)</vt:lpstr>
      <vt:lpstr>CONTOH ACTIVIY DIAGRAM  (Cetak Rapot )</vt:lpstr>
      <vt:lpstr>CONTOH CLASS DIAGRAM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CONTOH USE CASE DIAGRAM</dc:title>
  <dc:creator>user</dc:creator>
  <cp:lastModifiedBy>Hana Sakura</cp:lastModifiedBy>
  <cp:revision>14</cp:revision>
  <dcterms:created xsi:type="dcterms:W3CDTF">2010-03-24T10:07:26Z</dcterms:created>
  <dcterms:modified xsi:type="dcterms:W3CDTF">2013-09-16T09:25:40Z</dcterms:modified>
</cp:coreProperties>
</file>