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42" r:id="rId3"/>
    <p:sldId id="344" r:id="rId4"/>
    <p:sldId id="345" r:id="rId5"/>
    <p:sldId id="346"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47" r:id="rId25"/>
    <p:sldId id="366" r:id="rId26"/>
    <p:sldId id="367" r:id="rId27"/>
    <p:sldId id="368" r:id="rId28"/>
    <p:sldId id="369" r:id="rId29"/>
    <p:sldId id="370" r:id="rId30"/>
    <p:sldId id="371" r:id="rId31"/>
    <p:sldId id="372" r:id="rId32"/>
    <p:sldId id="373" r:id="rId33"/>
    <p:sldId id="374" r:id="rId34"/>
    <p:sldId id="376" r:id="rId35"/>
    <p:sldId id="377" r:id="rId36"/>
    <p:sldId id="313" r:id="rId37"/>
  </p:sldIdLst>
  <p:sldSz cx="9144000" cy="6858000" type="screen4x3"/>
  <p:notesSz cx="7077075" cy="90043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1440" tIns="45720" rIns="91440" bIns="45720" rtlCol="0"/>
          <a:lstStyle>
            <a:lvl1pPr algn="r" eaLnBrk="1" hangingPunct="1">
              <a:defRPr sz="1200">
                <a:latin typeface="Arial" charset="0"/>
              </a:defRPr>
            </a:lvl1pPr>
          </a:lstStyle>
          <a:p>
            <a:pPr>
              <a:defRPr/>
            </a:pPr>
            <a:fld id="{AF0A99F1-0094-4225-AE42-47C1BA6AE6DC}" type="datetimeFigureOut">
              <a:rPr lang="en-US"/>
              <a:pPr>
                <a:defRPr/>
              </a:pPr>
              <a:t>8/28/2022</a:t>
            </a:fld>
            <a:endParaRPr lang="en-US"/>
          </a:p>
        </p:txBody>
      </p:sp>
      <p:sp>
        <p:nvSpPr>
          <p:cNvPr id="4" name="Footer Placeholder 3"/>
          <p:cNvSpPr>
            <a:spLocks noGrp="1"/>
          </p:cNvSpPr>
          <p:nvPr>
            <p:ph type="ftr" sz="quarter" idx="2"/>
          </p:nvPr>
        </p:nvSpPr>
        <p:spPr>
          <a:xfrm>
            <a:off x="0" y="8551863"/>
            <a:ext cx="3067050" cy="4508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438" y="8551863"/>
            <a:ext cx="3067050" cy="4508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E4B479A-E263-4921-80BB-CEE661A3CA2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5085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C49283-E4E1-4D94-A360-D6B372EA141E}" type="datetimeFigureOut">
              <a:rPr lang="en-US"/>
              <a:pPr>
                <a:defRPr/>
              </a:pPr>
              <a:t>8/28/2022</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276725"/>
            <a:ext cx="5661025" cy="40528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51863"/>
            <a:ext cx="3067050" cy="4508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551863"/>
            <a:ext cx="3067050" cy="4508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7257A90-2492-402F-9619-AF13CB77C9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92F67-7B97-4381-A066-D64B0886886B}"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537A53E4-4413-4412-A4C3-9F25693C1A2D}" type="slidenum">
              <a:rPr lang="en-US" altLang="en-US"/>
              <a:pPr/>
              <a:t>‹#›</a:t>
            </a:fld>
            <a:endParaRPr lang="en-US" altLang="en-US"/>
          </a:p>
        </p:txBody>
      </p:sp>
    </p:spTree>
    <p:extLst>
      <p:ext uri="{BB962C8B-B14F-4D97-AF65-F5344CB8AC3E}">
        <p14:creationId xmlns:p14="http://schemas.microsoft.com/office/powerpoint/2010/main" val="106367943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1D8691D7-178E-441A-A62A-AAC03576699C}" type="slidenum">
              <a:rPr lang="en-US" altLang="en-US"/>
              <a:pPr/>
              <a:t>‹#›</a:t>
            </a:fld>
            <a:endParaRPr lang="en-US" altLang="en-US"/>
          </a:p>
        </p:txBody>
      </p:sp>
    </p:spTree>
    <p:extLst>
      <p:ext uri="{BB962C8B-B14F-4D97-AF65-F5344CB8AC3E}">
        <p14:creationId xmlns:p14="http://schemas.microsoft.com/office/powerpoint/2010/main" val="2682332474"/>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18266ED5-488C-434E-938F-7391944D8514}" type="slidenum">
              <a:rPr lang="en-US" altLang="en-US"/>
              <a:pPr/>
              <a:t>‹#›</a:t>
            </a:fld>
            <a:endParaRPr lang="en-US" altLang="en-US"/>
          </a:p>
        </p:txBody>
      </p:sp>
    </p:spTree>
    <p:extLst>
      <p:ext uri="{BB962C8B-B14F-4D97-AF65-F5344CB8AC3E}">
        <p14:creationId xmlns:p14="http://schemas.microsoft.com/office/powerpoint/2010/main" val="76277805"/>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7B711881-7D3F-4203-9007-BF4ED1821D3A}" type="slidenum">
              <a:rPr lang="en-US" altLang="en-US"/>
              <a:pPr/>
              <a:t>‹#›</a:t>
            </a:fld>
            <a:endParaRPr lang="en-US" altLang="en-US"/>
          </a:p>
        </p:txBody>
      </p:sp>
    </p:spTree>
    <p:extLst>
      <p:ext uri="{BB962C8B-B14F-4D97-AF65-F5344CB8AC3E}">
        <p14:creationId xmlns:p14="http://schemas.microsoft.com/office/powerpoint/2010/main" val="169606509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7E8DE2DE-3B3B-4EC1-9207-FBDA5166DBCB}" type="slidenum">
              <a:rPr lang="en-US" altLang="en-US"/>
              <a:pPr/>
              <a:t>‹#›</a:t>
            </a:fld>
            <a:endParaRPr lang="en-US" altLang="en-US"/>
          </a:p>
        </p:txBody>
      </p:sp>
    </p:spTree>
    <p:extLst>
      <p:ext uri="{BB962C8B-B14F-4D97-AF65-F5344CB8AC3E}">
        <p14:creationId xmlns:p14="http://schemas.microsoft.com/office/powerpoint/2010/main" val="898616041"/>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5CC1EE6B-A885-42E4-BB82-4CC242560484}" type="slidenum">
              <a:rPr lang="en-US" altLang="en-US"/>
              <a:pPr/>
              <a:t>‹#›</a:t>
            </a:fld>
            <a:endParaRPr lang="en-US" altLang="en-US"/>
          </a:p>
        </p:txBody>
      </p:sp>
    </p:spTree>
    <p:extLst>
      <p:ext uri="{BB962C8B-B14F-4D97-AF65-F5344CB8AC3E}">
        <p14:creationId xmlns:p14="http://schemas.microsoft.com/office/powerpoint/2010/main" val="2371534869"/>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Kecerdasan Buatan</a:t>
            </a:r>
          </a:p>
        </p:txBody>
      </p:sp>
      <p:sp>
        <p:nvSpPr>
          <p:cNvPr id="9" name="Slide Number Placeholder 5"/>
          <p:cNvSpPr>
            <a:spLocks noGrp="1"/>
          </p:cNvSpPr>
          <p:nvPr>
            <p:ph type="sldNum" sz="quarter" idx="12"/>
          </p:nvPr>
        </p:nvSpPr>
        <p:spPr/>
        <p:txBody>
          <a:bodyPr/>
          <a:lstStyle>
            <a:lvl1pPr>
              <a:defRPr/>
            </a:lvl1pPr>
          </a:lstStyle>
          <a:p>
            <a:fld id="{0DB44300-0DAE-4CA9-9017-F206871F10C3}" type="slidenum">
              <a:rPr lang="en-US" altLang="en-US"/>
              <a:pPr/>
              <a:t>‹#›</a:t>
            </a:fld>
            <a:endParaRPr lang="en-US" altLang="en-US"/>
          </a:p>
        </p:txBody>
      </p:sp>
    </p:spTree>
    <p:extLst>
      <p:ext uri="{BB962C8B-B14F-4D97-AF65-F5344CB8AC3E}">
        <p14:creationId xmlns:p14="http://schemas.microsoft.com/office/powerpoint/2010/main" val="156531507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Kecerdasan Buatan</a:t>
            </a:r>
          </a:p>
        </p:txBody>
      </p:sp>
      <p:sp>
        <p:nvSpPr>
          <p:cNvPr id="5" name="Slide Number Placeholder 5"/>
          <p:cNvSpPr>
            <a:spLocks noGrp="1"/>
          </p:cNvSpPr>
          <p:nvPr>
            <p:ph type="sldNum" sz="quarter" idx="12"/>
          </p:nvPr>
        </p:nvSpPr>
        <p:spPr/>
        <p:txBody>
          <a:bodyPr/>
          <a:lstStyle>
            <a:lvl1pPr>
              <a:defRPr/>
            </a:lvl1pPr>
          </a:lstStyle>
          <a:p>
            <a:fld id="{D903ABB4-6358-4CC0-A491-4843C4C8501D}" type="slidenum">
              <a:rPr lang="en-US" altLang="en-US"/>
              <a:pPr/>
              <a:t>‹#›</a:t>
            </a:fld>
            <a:endParaRPr lang="en-US" altLang="en-US"/>
          </a:p>
        </p:txBody>
      </p:sp>
    </p:spTree>
    <p:extLst>
      <p:ext uri="{BB962C8B-B14F-4D97-AF65-F5344CB8AC3E}">
        <p14:creationId xmlns:p14="http://schemas.microsoft.com/office/powerpoint/2010/main" val="65586141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Kecerdasan Buatan</a:t>
            </a:r>
          </a:p>
        </p:txBody>
      </p:sp>
      <p:sp>
        <p:nvSpPr>
          <p:cNvPr id="4" name="Slide Number Placeholder 5"/>
          <p:cNvSpPr>
            <a:spLocks noGrp="1"/>
          </p:cNvSpPr>
          <p:nvPr>
            <p:ph type="sldNum" sz="quarter" idx="12"/>
          </p:nvPr>
        </p:nvSpPr>
        <p:spPr/>
        <p:txBody>
          <a:bodyPr/>
          <a:lstStyle>
            <a:lvl1pPr>
              <a:defRPr/>
            </a:lvl1pPr>
          </a:lstStyle>
          <a:p>
            <a:fld id="{259C0687-611C-41AC-82F0-1167ECBCD660}" type="slidenum">
              <a:rPr lang="en-US" altLang="en-US"/>
              <a:pPr/>
              <a:t>‹#›</a:t>
            </a:fld>
            <a:endParaRPr lang="en-US" altLang="en-US"/>
          </a:p>
        </p:txBody>
      </p:sp>
    </p:spTree>
    <p:extLst>
      <p:ext uri="{BB962C8B-B14F-4D97-AF65-F5344CB8AC3E}">
        <p14:creationId xmlns:p14="http://schemas.microsoft.com/office/powerpoint/2010/main" val="337294849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8DE282CB-6444-46AC-A040-CBFEE2260421}" type="slidenum">
              <a:rPr lang="en-US" altLang="en-US"/>
              <a:pPr/>
              <a:t>‹#›</a:t>
            </a:fld>
            <a:endParaRPr lang="en-US" altLang="en-US"/>
          </a:p>
        </p:txBody>
      </p:sp>
    </p:spTree>
    <p:extLst>
      <p:ext uri="{BB962C8B-B14F-4D97-AF65-F5344CB8AC3E}">
        <p14:creationId xmlns:p14="http://schemas.microsoft.com/office/powerpoint/2010/main" val="239152189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B57B9CBA-7B32-41B4-92A9-7808B6A45AE8}" type="slidenum">
              <a:rPr lang="en-US" altLang="en-US"/>
              <a:pPr/>
              <a:t>‹#›</a:t>
            </a:fld>
            <a:endParaRPr lang="en-US" altLang="en-US"/>
          </a:p>
        </p:txBody>
      </p:sp>
    </p:spTree>
    <p:extLst>
      <p:ext uri="{BB962C8B-B14F-4D97-AF65-F5344CB8AC3E}">
        <p14:creationId xmlns:p14="http://schemas.microsoft.com/office/powerpoint/2010/main" val="24996943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r>
              <a:rPr lang="id-ID"/>
              <a:t>11/08/2011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Kecerdasan Buatan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A3AFA84-1D73-4DB3-A878-F3EB6A80D1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ctrTitle"/>
          </p:nvPr>
        </p:nvSpPr>
        <p:spPr>
          <a:xfrm>
            <a:off x="30762" y="3933056"/>
            <a:ext cx="8686800" cy="1643063"/>
          </a:xfrm>
        </p:spPr>
        <p:txBody>
          <a:bodyPr/>
          <a:lstStyle/>
          <a:p>
            <a:r>
              <a:rPr lang="en-US" altLang="en-US" sz="3600" dirty="0" smtClean="0">
                <a:latin typeface="+mn-lt"/>
                <a:cs typeface="Arial" panose="020B0604020202020204" pitchFamily="34" charset="0"/>
              </a:rPr>
              <a:t> </a:t>
            </a:r>
            <a:r>
              <a:rPr lang="en-US" altLang="en-US" sz="3600" dirty="0" err="1" smtClean="0">
                <a:latin typeface="+mn-lt"/>
              </a:rPr>
              <a:t>Kode</a:t>
            </a:r>
            <a:r>
              <a:rPr lang="en-US" altLang="en-US" sz="3600" dirty="0" smtClean="0">
                <a:latin typeface="+mn-lt"/>
              </a:rPr>
              <a:t> MK/SKS : /3</a:t>
            </a:r>
            <a:endParaRPr lang="en-US" altLang="en-US" sz="3600" dirty="0" smtClean="0">
              <a:latin typeface="+mn-lt"/>
              <a:cs typeface="Arial" panose="020B0604020202020204" pitchFamily="34" charset="0"/>
            </a:endParaRPr>
          </a:p>
        </p:txBody>
      </p:sp>
      <p:sp>
        <p:nvSpPr>
          <p:cNvPr id="6" name="Rectangle 5"/>
          <p:cNvSpPr/>
          <p:nvPr>
            <p:custDataLst>
              <p:tags r:id="rId1"/>
            </p:custDataLst>
          </p:nvPr>
        </p:nvSpPr>
        <p:spPr>
          <a:xfrm>
            <a:off x="10763" y="1844824"/>
            <a:ext cx="9144000" cy="2308324"/>
          </a:xfrm>
          <a:prstGeom prst="rect">
            <a:avLst/>
          </a:prstGeom>
          <a:noFill/>
        </p:spPr>
        <p:txBody>
          <a:bodyPr>
            <a:spAutoFit/>
          </a:bodyPr>
          <a:lstStyle/>
          <a:p>
            <a:pPr algn="ctr"/>
            <a:r>
              <a:rPr lang="en-US" sz="54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reflection blurRad="6350" stA="50000" endA="300" endPos="50000" dist="29997" dir="5400000" sy="-100000" algn="bl" rotWithShape="0"/>
                </a:effectLst>
                <a:cs typeface="Arial" pitchFamily="34" charset="0"/>
              </a:rPr>
              <a:t>SISTEM PENUNJANG KEPUTUSAN</a:t>
            </a:r>
          </a:p>
          <a:p>
            <a:pPr algn="ctr"/>
            <a:r>
              <a:rPr lang="en-US" sz="36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reflection blurRad="6350" stA="50000" endA="300" endPos="50000" dist="29997" dir="5400000" sy="-100000" algn="bl" rotWithShape="0"/>
                </a:effectLst>
                <a:cs typeface="Arial" pitchFamily="34" charset="0"/>
              </a:rPr>
              <a:t>(Decision Support System/DSS)</a:t>
            </a:r>
            <a:endParaRPr lang="en-US" sz="36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reflection blurRad="6350" stA="50000" endA="300" endPos="50000" dist="29997" dir="5400000" sy="-100000" algn="bl" rotWithShape="0"/>
              </a:effectLst>
              <a:cs typeface="Arial" pitchFamily="34" charset="0"/>
            </a:endParaRPr>
          </a:p>
        </p:txBody>
      </p:sp>
      <p:sp>
        <p:nvSpPr>
          <p:cNvPr id="2053"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BB36A8-FEBF-4E1E-A686-5A9988D9FEE1}" type="slidenum">
              <a:rPr lang="en-US" altLang="en-US">
                <a:solidFill>
                  <a:srgbClr val="898989"/>
                </a:solidFill>
                <a:latin typeface="Calibri" panose="020F0502020204030204" pitchFamily="34" charset="0"/>
              </a:rPr>
              <a:pPr/>
              <a:t>1</a:t>
            </a:fld>
            <a:endParaRPr lang="en-US" altLang="en-US">
              <a:solidFill>
                <a:srgbClr val="898989"/>
              </a:solidFill>
              <a:latin typeface="Calibri" panose="020F0502020204030204" pitchFamily="34" charset="0"/>
            </a:endParaRPr>
          </a:p>
        </p:txBody>
      </p:sp>
      <p:pic>
        <p:nvPicPr>
          <p:cNvPr id="2055" name="Picture 8" descr="Logo Darmajaya_Vertical 01"/>
          <p:cNvPicPr>
            <a:picLocks noChangeAspect="1" noChangeArrowheads="1"/>
          </p:cNvPicPr>
          <p:nvPr/>
        </p:nvPicPr>
        <p:blipFill>
          <a:blip r:embed="rId5" cstate="print">
            <a:extLst>
              <a:ext uri="{28A0092B-C50C-407E-A947-70E740481C1C}">
                <a14:useLocalDpi xmlns:a14="http://schemas.microsoft.com/office/drawing/2010/main" val="0"/>
              </a:ext>
            </a:extLst>
          </a:blip>
          <a:srcRect l="12694" t="6795" r="12306" b="27747"/>
          <a:stretch>
            <a:fillRect/>
          </a:stretch>
        </p:blipFill>
        <p:spPr bwMode="auto">
          <a:xfrm>
            <a:off x="7620000" y="115888"/>
            <a:ext cx="134461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b="1" dirty="0" smtClean="0"/>
              <a:t>Delphi Method</a:t>
            </a:r>
            <a:endParaRPr lang="en-US" sz="3200" b="1" dirty="0"/>
          </a:p>
        </p:txBody>
      </p:sp>
      <p:sp>
        <p:nvSpPr>
          <p:cNvPr id="3" name="Content Placeholder 2"/>
          <p:cNvSpPr>
            <a:spLocks noGrp="1"/>
          </p:cNvSpPr>
          <p:nvPr>
            <p:ph idx="1"/>
          </p:nvPr>
        </p:nvSpPr>
        <p:spPr>
          <a:xfrm>
            <a:off x="457200" y="1441372"/>
            <a:ext cx="8229600" cy="4525963"/>
          </a:xfrm>
        </p:spPr>
        <p:txBody>
          <a:bodyPr/>
          <a:lstStyle/>
          <a:p>
            <a:r>
              <a:rPr lang="id-ID" sz="2400" dirty="0" smtClean="0"/>
              <a:t>Teknik peramalan yang </a:t>
            </a:r>
            <a:r>
              <a:rPr lang="id-ID" sz="2400" dirty="0" smtClean="0"/>
              <a:t>menggunakan </a:t>
            </a:r>
            <a:r>
              <a:rPr lang="id-ID" sz="2400" dirty="0" smtClean="0"/>
              <a:t>proses </a:t>
            </a:r>
          </a:p>
          <a:p>
            <a:pPr>
              <a:buNone/>
            </a:pPr>
            <a:r>
              <a:rPr lang="id-ID" sz="2400" dirty="0" smtClean="0"/>
              <a:t>	kelompok (expert, employee, </a:t>
            </a:r>
            <a:r>
              <a:rPr lang="id-ID" sz="2400" dirty="0" smtClean="0"/>
              <a:t>Respondent</a:t>
            </a:r>
            <a:r>
              <a:rPr lang="id-ID" sz="2400" dirty="0" smtClean="0"/>
              <a:t>) dimana para </a:t>
            </a:r>
          </a:p>
          <a:p>
            <a:pPr>
              <a:buNone/>
            </a:pPr>
            <a:r>
              <a:rPr lang="id-ID" sz="2400" dirty="0" smtClean="0"/>
              <a:t>	pakar melakukan peramalan</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10</a:t>
            </a:fld>
            <a:endParaRPr lang="en-US" altLang="en-US"/>
          </a:p>
        </p:txBody>
      </p:sp>
      <p:pic>
        <p:nvPicPr>
          <p:cNvPr id="5" name="Picture 4"/>
          <p:cNvPicPr/>
          <p:nvPr/>
        </p:nvPicPr>
        <p:blipFill rotWithShape="1">
          <a:blip r:embed="rId2"/>
          <a:srcRect l="55385" t="30997" r="31666" b="43704"/>
          <a:stretch/>
        </p:blipFill>
        <p:spPr bwMode="auto">
          <a:xfrm>
            <a:off x="3275856" y="3429000"/>
            <a:ext cx="3168352"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7845698"/>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Sales Force Composite</a:t>
            </a:r>
            <a:endParaRPr lang="en-US" b="1" dirty="0"/>
          </a:p>
        </p:txBody>
      </p:sp>
      <p:sp>
        <p:nvSpPr>
          <p:cNvPr id="3" name="Content Placeholder 2"/>
          <p:cNvSpPr>
            <a:spLocks noGrp="1"/>
          </p:cNvSpPr>
          <p:nvPr>
            <p:ph idx="1"/>
          </p:nvPr>
        </p:nvSpPr>
        <p:spPr>
          <a:xfrm>
            <a:off x="4788024" y="1600201"/>
            <a:ext cx="3898776" cy="3328998"/>
          </a:xfrm>
        </p:spPr>
        <p:txBody>
          <a:bodyPr/>
          <a:lstStyle/>
          <a:p>
            <a:r>
              <a:rPr lang="id-ID" sz="2400" dirty="0" smtClean="0"/>
              <a:t>Teknik peramalan </a:t>
            </a:r>
          </a:p>
          <a:p>
            <a:pPr>
              <a:buNone/>
            </a:pPr>
            <a:r>
              <a:rPr lang="id-ID" sz="2400" dirty="0" smtClean="0"/>
              <a:t>	berdasarkan prediksi </a:t>
            </a:r>
          </a:p>
          <a:p>
            <a:pPr>
              <a:buNone/>
            </a:pPr>
            <a:r>
              <a:rPr lang="id-ID" sz="2400" dirty="0" smtClean="0"/>
              <a:t>	tenaga penjualan </a:t>
            </a:r>
          </a:p>
          <a:p>
            <a:pPr>
              <a:buNone/>
            </a:pPr>
            <a:r>
              <a:rPr lang="id-ID" sz="2400" dirty="0" smtClean="0"/>
              <a:t>	terhadap besarnya </a:t>
            </a:r>
          </a:p>
          <a:p>
            <a:pPr>
              <a:buNone/>
            </a:pPr>
            <a:r>
              <a:rPr lang="id-ID" sz="2400" dirty="0" smtClean="0"/>
              <a:t>	penjualan yang </a:t>
            </a:r>
          </a:p>
          <a:p>
            <a:pPr>
              <a:buNone/>
            </a:pPr>
            <a:r>
              <a:rPr lang="id-ID" sz="2400" dirty="0" smtClean="0"/>
              <a:t>	memungkinkan dimasa </a:t>
            </a:r>
          </a:p>
          <a:p>
            <a:pPr>
              <a:buNone/>
            </a:pPr>
            <a:r>
              <a:rPr lang="id-ID" sz="2400" dirty="0" smtClean="0"/>
              <a:t>	yang akan datang</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11</a:t>
            </a:fld>
            <a:endParaRPr lang="en-US" altLang="en-US"/>
          </a:p>
        </p:txBody>
      </p:sp>
      <p:pic>
        <p:nvPicPr>
          <p:cNvPr id="5" name="Picture 4"/>
          <p:cNvPicPr/>
          <p:nvPr/>
        </p:nvPicPr>
        <p:blipFill rotWithShape="1">
          <a:blip r:embed="rId2"/>
          <a:srcRect l="29872" t="32821" r="58846" b="47578"/>
          <a:stretch/>
        </p:blipFill>
        <p:spPr bwMode="auto">
          <a:xfrm>
            <a:off x="1187624" y="1988840"/>
            <a:ext cx="2664296" cy="2376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141917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b="1" dirty="0" smtClean="0"/>
              <a:t>Consumer Market Demand</a:t>
            </a:r>
            <a:endParaRPr lang="en-US" sz="2800" dirty="0"/>
          </a:p>
        </p:txBody>
      </p:sp>
      <p:sp>
        <p:nvSpPr>
          <p:cNvPr id="3" name="Content Placeholder 2"/>
          <p:cNvSpPr>
            <a:spLocks noGrp="1"/>
          </p:cNvSpPr>
          <p:nvPr>
            <p:ph idx="1"/>
          </p:nvPr>
        </p:nvSpPr>
        <p:spPr>
          <a:xfrm>
            <a:off x="4572000" y="1600201"/>
            <a:ext cx="4114800" cy="3257560"/>
          </a:xfrm>
        </p:spPr>
        <p:txBody>
          <a:bodyPr/>
          <a:lstStyle/>
          <a:p>
            <a:r>
              <a:rPr lang="id-ID" sz="2400" dirty="0" smtClean="0"/>
              <a:t>Metode peramalan </a:t>
            </a:r>
          </a:p>
          <a:p>
            <a:pPr>
              <a:buNone/>
            </a:pPr>
            <a:r>
              <a:rPr lang="id-ID" sz="2400" dirty="0" smtClean="0"/>
              <a:t>	yang meminta input </a:t>
            </a:r>
          </a:p>
          <a:p>
            <a:pPr>
              <a:buNone/>
            </a:pPr>
            <a:r>
              <a:rPr lang="id-ID" sz="2400" dirty="0" smtClean="0"/>
              <a:t>	dari para konsumen </a:t>
            </a:r>
          </a:p>
          <a:p>
            <a:pPr>
              <a:buNone/>
            </a:pPr>
            <a:r>
              <a:rPr lang="id-ID" sz="2400" dirty="0" smtClean="0"/>
              <a:t>	mengenai rencana </a:t>
            </a:r>
          </a:p>
          <a:p>
            <a:pPr>
              <a:buNone/>
            </a:pPr>
            <a:r>
              <a:rPr lang="id-ID" sz="2400" dirty="0" smtClean="0"/>
              <a:t>	pembelian mereka di </a:t>
            </a:r>
          </a:p>
          <a:p>
            <a:pPr>
              <a:buNone/>
            </a:pPr>
            <a:r>
              <a:rPr lang="id-ID" sz="2400" dirty="0" smtClean="0"/>
              <a:t>	masa yang akan </a:t>
            </a:r>
          </a:p>
          <a:p>
            <a:pPr>
              <a:buNone/>
            </a:pPr>
            <a:r>
              <a:rPr lang="id-ID" sz="2400" dirty="0" smtClean="0"/>
              <a:t>	datang</a:t>
            </a:r>
            <a:br>
              <a:rPr lang="id-ID" sz="2400" dirty="0" smtClean="0"/>
            </a:b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12</a:t>
            </a:fld>
            <a:endParaRPr lang="en-US" altLang="en-US"/>
          </a:p>
        </p:txBody>
      </p:sp>
      <p:pic>
        <p:nvPicPr>
          <p:cNvPr id="1026" name="Picture 2" descr="22,176 Market Demand Stock Photos and Image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88821"/>
            <a:ext cx="2905125"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6533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57874" cy="1143000"/>
          </a:xfrm>
        </p:spPr>
        <p:txBody>
          <a:bodyPr/>
          <a:lstStyle/>
          <a:p>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id-ID" sz="2400" dirty="0" smtClean="0"/>
              <a:t>Tersedia informasi tentang masa lalu.</a:t>
            </a:r>
          </a:p>
          <a:p>
            <a:pPr marL="457200" indent="-457200">
              <a:buFont typeface="+mj-lt"/>
              <a:buAutoNum type="arabicPeriod"/>
            </a:pPr>
            <a:r>
              <a:rPr lang="id-ID" sz="2400" dirty="0" smtClean="0"/>
              <a:t>Informasi tersebut dapat di kuantitatifkan dalam bentuk data numerik.</a:t>
            </a:r>
          </a:p>
          <a:p>
            <a:pPr marL="457200" indent="-457200">
              <a:buFont typeface="+mj-lt"/>
              <a:buAutoNum type="arabicPeriod"/>
            </a:pPr>
            <a:r>
              <a:rPr lang="id-ID" sz="2400" dirty="0" smtClean="0"/>
              <a:t>Dapat diasumsikan bahwa beberapa aspek pola masa lalu akan terus berlanjut di masa mendatang.</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13</a:t>
            </a:fld>
            <a:endParaRPr lang="en-US" altLang="en-US"/>
          </a:p>
        </p:txBody>
      </p:sp>
      <p:pic>
        <p:nvPicPr>
          <p:cNvPr id="4098" name="Picture 2"/>
          <p:cNvPicPr>
            <a:picLocks noChangeAspect="1" noChangeArrowheads="1"/>
          </p:cNvPicPr>
          <p:nvPr/>
        </p:nvPicPr>
        <p:blipFill>
          <a:blip r:embed="rId2"/>
          <a:srcRect l="25256" t="20508" r="35212" b="66797"/>
          <a:stretch>
            <a:fillRect/>
          </a:stretch>
        </p:blipFill>
        <p:spPr bwMode="auto">
          <a:xfrm>
            <a:off x="428596" y="428604"/>
            <a:ext cx="5143536" cy="928694"/>
          </a:xfrm>
          <a:prstGeom prst="rect">
            <a:avLst/>
          </a:prstGeom>
          <a:noFill/>
          <a:ln w="9525">
            <a:noFill/>
            <a:miter lim="800000"/>
            <a:headEnd/>
            <a:tailEnd/>
          </a:ln>
          <a:effectLst/>
        </p:spPr>
      </p:pic>
    </p:spTree>
    <p:extLst>
      <p:ext uri="{BB962C8B-B14F-4D97-AF65-F5344CB8AC3E}">
        <p14:creationId xmlns:p14="http://schemas.microsoft.com/office/powerpoint/2010/main" val="46739183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 </a:t>
            </a:r>
            <a:r>
              <a:rPr lang="id-ID" sz="3200" b="1" dirty="0" smtClean="0"/>
              <a:t>PERAMALAN KUANTITATIF</a:t>
            </a:r>
            <a:endParaRPr lang="en-US" sz="32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14</a:t>
            </a:fld>
            <a:endParaRPr lang="en-US" altLang="en-US"/>
          </a:p>
        </p:txBody>
      </p:sp>
      <p:sp>
        <p:nvSpPr>
          <p:cNvPr id="7" name="Content Placeholder 6"/>
          <p:cNvSpPr>
            <a:spLocks noGrp="1"/>
          </p:cNvSpPr>
          <p:nvPr>
            <p:ph idx="1"/>
          </p:nvPr>
        </p:nvSpPr>
        <p:spPr>
          <a:xfrm>
            <a:off x="0" y="1142984"/>
            <a:ext cx="9144000" cy="5715016"/>
          </a:xfrm>
        </p:spPr>
        <p:txBody>
          <a:bodyPr/>
          <a:lstStyle/>
          <a:p>
            <a:endParaRPr lang="id-ID" sz="2400" dirty="0" smtClean="0"/>
          </a:p>
          <a:p>
            <a:endParaRPr lang="id-ID" sz="2400" dirty="0" smtClean="0"/>
          </a:p>
          <a:p>
            <a:endParaRPr lang="id-ID" sz="2400" dirty="0" smtClean="0"/>
          </a:p>
          <a:p>
            <a:endParaRPr lang="id-ID" sz="2400" dirty="0" smtClean="0"/>
          </a:p>
          <a:p>
            <a:endParaRPr lang="id-ID" sz="2400" dirty="0" smtClean="0"/>
          </a:p>
          <a:p>
            <a:endParaRPr lang="id-ID" sz="2400" dirty="0" smtClean="0"/>
          </a:p>
          <a:p>
            <a:pPr>
              <a:buNone/>
            </a:pPr>
            <a:endParaRPr lang="id-ID" sz="2400" dirty="0" smtClean="0"/>
          </a:p>
        </p:txBody>
      </p:sp>
      <p:sp>
        <p:nvSpPr>
          <p:cNvPr id="8" name="Right Arrow 7"/>
          <p:cNvSpPr/>
          <p:nvPr/>
        </p:nvSpPr>
        <p:spPr>
          <a:xfrm>
            <a:off x="928662" y="1142984"/>
            <a:ext cx="4143404" cy="221457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id-ID" b="1" dirty="0" smtClean="0">
                <a:solidFill>
                  <a:schemeClr val="tx1"/>
                </a:solidFill>
              </a:rPr>
              <a:t>NAIVE APPROACH</a:t>
            </a:r>
          </a:p>
          <a:p>
            <a:r>
              <a:rPr lang="id-ID" b="1" dirty="0" smtClean="0">
                <a:solidFill>
                  <a:schemeClr val="tx1"/>
                </a:solidFill>
              </a:rPr>
              <a:t>MOVING AVERAGE</a:t>
            </a:r>
          </a:p>
          <a:p>
            <a:r>
              <a:rPr lang="id-ID" b="1" dirty="0" smtClean="0">
                <a:solidFill>
                  <a:schemeClr val="tx1"/>
                </a:solidFill>
              </a:rPr>
              <a:t>EXPONENTIAL SMOOTHING</a:t>
            </a:r>
            <a:endParaRPr lang="id-ID" b="1" dirty="0">
              <a:solidFill>
                <a:schemeClr val="tx1"/>
              </a:solidFill>
            </a:endParaRPr>
          </a:p>
        </p:txBody>
      </p:sp>
      <p:sp>
        <p:nvSpPr>
          <p:cNvPr id="10" name="Right Arrow 9"/>
          <p:cNvSpPr/>
          <p:nvPr/>
        </p:nvSpPr>
        <p:spPr>
          <a:xfrm>
            <a:off x="857224" y="3643314"/>
            <a:ext cx="4000528" cy="1928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smtClean="0">
                <a:solidFill>
                  <a:schemeClr val="tx1"/>
                </a:solidFill>
              </a:rPr>
              <a:t>TREND PROJECTION</a:t>
            </a:r>
          </a:p>
          <a:p>
            <a:r>
              <a:rPr lang="id-ID" b="1" dirty="0" smtClean="0">
                <a:solidFill>
                  <a:schemeClr val="tx1"/>
                </a:solidFill>
              </a:rPr>
              <a:t>LINIER REGRESSION ANALYSIS</a:t>
            </a:r>
            <a:endParaRPr lang="id-ID" b="1" dirty="0">
              <a:solidFill>
                <a:schemeClr val="tx1"/>
              </a:solidFill>
            </a:endParaRPr>
          </a:p>
        </p:txBody>
      </p:sp>
      <p:sp>
        <p:nvSpPr>
          <p:cNvPr id="11" name="Rectangle 10"/>
          <p:cNvSpPr/>
          <p:nvPr/>
        </p:nvSpPr>
        <p:spPr>
          <a:xfrm>
            <a:off x="5786446" y="3071810"/>
            <a:ext cx="2500330" cy="107157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id-ID" dirty="0" smtClean="0"/>
              <a:t>Menggunakan sekumpulan data masa lalu untuk peramalan</a:t>
            </a:r>
            <a:endParaRPr lang="id-ID" dirty="0">
              <a:solidFill>
                <a:schemeClr val="tx1"/>
              </a:solidFill>
            </a:endParaRPr>
          </a:p>
        </p:txBody>
      </p:sp>
      <p:sp>
        <p:nvSpPr>
          <p:cNvPr id="12" name="Rectangle 11"/>
          <p:cNvSpPr/>
          <p:nvPr/>
        </p:nvSpPr>
        <p:spPr>
          <a:xfrm>
            <a:off x="5643570" y="4857760"/>
            <a:ext cx="2571768"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id-ID" dirty="0" smtClean="0"/>
              <a:t>Model Asosiatif(Hubungan sebab akibat)</a:t>
            </a:r>
            <a:endParaRPr lang="id-ID" dirty="0"/>
          </a:p>
        </p:txBody>
      </p:sp>
      <p:sp>
        <p:nvSpPr>
          <p:cNvPr id="13" name="Down Arrow Callout 12"/>
          <p:cNvSpPr/>
          <p:nvPr/>
        </p:nvSpPr>
        <p:spPr>
          <a:xfrm>
            <a:off x="5929322" y="1357298"/>
            <a:ext cx="2286016" cy="15001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TIME SERIES </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11248330"/>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smtClean="0"/>
              <a:t>Dekomposisi Deret Waktu</a:t>
            </a:r>
            <a:endParaRPr lang="en-US" dirty="0"/>
          </a:p>
        </p:txBody>
      </p:sp>
      <p:sp>
        <p:nvSpPr>
          <p:cNvPr id="3" name="Content Placeholder 2"/>
          <p:cNvSpPr>
            <a:spLocks noGrp="1"/>
          </p:cNvSpPr>
          <p:nvPr>
            <p:ph idx="1"/>
          </p:nvPr>
        </p:nvSpPr>
        <p:spPr>
          <a:xfrm>
            <a:off x="428596" y="785794"/>
            <a:ext cx="8229600" cy="3857652"/>
          </a:xfrm>
        </p:spPr>
        <p:txBody>
          <a:bodyPr/>
          <a:lstStyle/>
          <a:p>
            <a:endParaRPr lang="en-US" dirty="0" smtClean="0"/>
          </a:p>
          <a:p>
            <a:pPr marL="457200" indent="-457200" algn="just">
              <a:buFont typeface="+mj-lt"/>
              <a:buAutoNum type="arabicPeriod"/>
            </a:pPr>
            <a:r>
              <a:rPr lang="id-ID" sz="2000" b="1" i="1" dirty="0" smtClean="0"/>
              <a:t>Pola horisontal </a:t>
            </a:r>
            <a:r>
              <a:rPr lang="id-ID" sz="2000" dirty="0" smtClean="0"/>
              <a:t>(H) terjadi bilamana data berfluktuasi disekitar nilai rata-rata yg konstan. Suatu produk yg penjualannya tdk meningkat atau menurun selama waktu tertentu termasuk jenis ini. Pola khas dari data horizontal atau stasioner seperti ini dapat dilihat dalam Gambar 1.1.</a:t>
            </a:r>
          </a:p>
          <a:p>
            <a:pPr marL="457200" indent="-457200" algn="just">
              <a:buFont typeface="+mj-lt"/>
              <a:buAutoNum type="arabicPeriod"/>
            </a:pPr>
            <a:endParaRPr lang="id-ID" sz="2000" dirty="0" smtClean="0"/>
          </a:p>
          <a:p>
            <a:pPr marL="457200" indent="-457200" algn="just">
              <a:buFont typeface="+mj-lt"/>
              <a:buAutoNum type="arabicPeriod"/>
            </a:pPr>
            <a:r>
              <a:rPr lang="id-ID" sz="2000" b="1" i="1" dirty="0" smtClean="0"/>
              <a:t>Pola musiman </a:t>
            </a:r>
            <a:r>
              <a:rPr lang="id-ID" sz="2000" dirty="0" smtClean="0"/>
              <a:t>(S) terjadi bilamana suatu deret dipengaruhi oleh faktor musiman (misalnya kuartal tahun tertentu, bulanan, atau hari-hari pada minggu tertentu). Penjualan dari produk seperti minuman ringan, es krim, dan bahan bakar pemanas ruang semuanya menunjukkan jenis pola ini. Untuk pola musiman kuartalan dapat dilihat Gambar 1.2.</a:t>
            </a:r>
            <a:endParaRPr lang="en-US" sz="20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15</a:t>
            </a:fld>
            <a:endParaRPr lang="en-US" altLang="en-US"/>
          </a:p>
        </p:txBody>
      </p:sp>
    </p:spTree>
    <p:extLst>
      <p:ext uri="{BB962C8B-B14F-4D97-AF65-F5344CB8AC3E}">
        <p14:creationId xmlns:p14="http://schemas.microsoft.com/office/powerpoint/2010/main" val="3523762879"/>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lgn="just">
              <a:buAutoNum type="arabicPeriod" startAt="3"/>
            </a:pPr>
            <a:r>
              <a:rPr lang="id-ID" sz="2000" b="1" i="1" dirty="0" smtClean="0"/>
              <a:t>Pola siklus (C</a:t>
            </a:r>
            <a:r>
              <a:rPr lang="id-ID" sz="2000" dirty="0" smtClean="0"/>
              <a:t>) terjadi bilamana datanya dipengaruhi oleh fluktuasi ekonomi jangka panjang seperti yang berhubungan dengan siklus bisnis.  Contoh: Penjualan produk seperti mobil, baja, dan peralatan utama   lainnya. Jenis pola ini dapat dilihat pada Gambar 1.3.</a:t>
            </a:r>
          </a:p>
          <a:p>
            <a:pPr marL="457200" indent="-457200" algn="just">
              <a:buAutoNum type="arabicPeriod" startAt="3"/>
            </a:pPr>
            <a:endParaRPr lang="id-ID" sz="2000" dirty="0" smtClean="0"/>
          </a:p>
          <a:p>
            <a:pPr algn="just">
              <a:buNone/>
            </a:pPr>
            <a:r>
              <a:rPr lang="id-ID" sz="2000" dirty="0" smtClean="0"/>
              <a:t>4.	</a:t>
            </a:r>
            <a:r>
              <a:rPr lang="id-ID" sz="2000" b="1" i="1" dirty="0" smtClean="0"/>
              <a:t>Pola trend (T) </a:t>
            </a:r>
            <a:r>
              <a:rPr lang="id-ID" sz="2000" dirty="0" smtClean="0"/>
              <a:t>terjadi bilamana terdapat kenaikan atau penurunan sekuler jangka panjang dalam data. Contoh: Penjualan banyak perusahaan, GNP dan berbagai indikator bisnis atau ekonomi lainnya. Jenis pola ini dapat dilihat pada Gambar 1.4.</a:t>
            </a:r>
            <a:endParaRPr lang="en-US" sz="20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16</a:t>
            </a:fld>
            <a:endParaRPr lang="en-US" altLang="en-US"/>
          </a:p>
        </p:txBody>
      </p:sp>
    </p:spTree>
    <p:extLst>
      <p:ext uri="{BB962C8B-B14F-4D97-AF65-F5344CB8AC3E}">
        <p14:creationId xmlns:p14="http://schemas.microsoft.com/office/powerpoint/2010/main" val="2824798411"/>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17</a:t>
            </a:fld>
            <a:endParaRPr lang="en-US" altLang="en-US"/>
          </a:p>
        </p:txBody>
      </p:sp>
      <p:pic>
        <p:nvPicPr>
          <p:cNvPr id="6146" name="Picture 2"/>
          <p:cNvPicPr>
            <a:picLocks noGrp="1" noChangeAspect="1" noChangeArrowheads="1"/>
          </p:cNvPicPr>
          <p:nvPr>
            <p:ph idx="1"/>
          </p:nvPr>
        </p:nvPicPr>
        <p:blipFill>
          <a:blip r:embed="rId2"/>
          <a:srcRect l="31364" t="26201" r="32252" b="18555"/>
          <a:stretch>
            <a:fillRect/>
          </a:stretch>
        </p:blipFill>
        <p:spPr bwMode="auto">
          <a:xfrm>
            <a:off x="214282" y="214290"/>
            <a:ext cx="8501122" cy="5857916"/>
          </a:xfrm>
          <a:prstGeom prst="rect">
            <a:avLst/>
          </a:prstGeom>
          <a:noFill/>
          <a:ln w="9525">
            <a:noFill/>
            <a:miter lim="800000"/>
            <a:headEnd/>
            <a:tailEnd/>
          </a:ln>
          <a:effectLst/>
        </p:spPr>
      </p:pic>
    </p:spTree>
    <p:extLst>
      <p:ext uri="{BB962C8B-B14F-4D97-AF65-F5344CB8AC3E}">
        <p14:creationId xmlns:p14="http://schemas.microsoft.com/office/powerpoint/2010/main" val="759521683"/>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24" cy="1143000"/>
          </a:xfrm>
        </p:spPr>
        <p:style>
          <a:lnRef idx="0">
            <a:schemeClr val="accent2"/>
          </a:lnRef>
          <a:fillRef idx="3">
            <a:schemeClr val="accent2"/>
          </a:fillRef>
          <a:effectRef idx="3">
            <a:schemeClr val="accent2"/>
          </a:effectRef>
          <a:fontRef idx="minor">
            <a:schemeClr val="lt1"/>
          </a:fontRef>
        </p:style>
        <p:txBody>
          <a:bodyPr/>
          <a:lstStyle/>
          <a:p>
            <a:r>
              <a:rPr lang="id-ID" sz="2800" b="1" dirty="0" smtClean="0"/>
              <a:t>Pendekatan Naif </a:t>
            </a:r>
            <a:br>
              <a:rPr lang="id-ID" sz="2800" b="1" dirty="0" smtClean="0"/>
            </a:br>
            <a:r>
              <a:rPr lang="id-ID" sz="2800" b="1" dirty="0" smtClean="0"/>
              <a:t>(Naive Approach)</a:t>
            </a:r>
            <a:endParaRPr lang="en-US" sz="2800" dirty="0"/>
          </a:p>
        </p:txBody>
      </p:sp>
      <p:sp>
        <p:nvSpPr>
          <p:cNvPr id="3" name="Content Placeholder 2"/>
          <p:cNvSpPr>
            <a:spLocks noGrp="1"/>
          </p:cNvSpPr>
          <p:nvPr>
            <p:ph idx="1"/>
          </p:nvPr>
        </p:nvSpPr>
        <p:spPr>
          <a:xfrm>
            <a:off x="457200" y="1600201"/>
            <a:ext cx="7758138" cy="2971808"/>
          </a:xfrm>
        </p:spPr>
        <p:txBody>
          <a:bodyPr/>
          <a:lstStyle/>
          <a:p>
            <a:pPr algn="just">
              <a:buNone/>
            </a:pPr>
            <a:r>
              <a:rPr lang="id-ID" sz="2400" dirty="0" smtClean="0"/>
              <a:t>	Teknik peramalan yg mengasumsikan permintaan periode berikutnya sama dengan permintaan pada periode terakhir.</a:t>
            </a:r>
          </a:p>
          <a:p>
            <a:pPr algn="just">
              <a:buNone/>
            </a:pPr>
            <a:r>
              <a:rPr lang="id-ID" sz="2400" dirty="0" smtClean="0"/>
              <a:t>	Contoh : jika penjualan produk A bulan Januari adalah 78 unit. Kita meramalkan penjualan pd bulan februari akan sama yaitu sebanyak 78 unit juga.</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18</a:t>
            </a:fld>
            <a:endParaRPr lang="en-US" altLang="en-US"/>
          </a:p>
        </p:txBody>
      </p:sp>
    </p:spTree>
    <p:extLst>
      <p:ext uri="{BB962C8B-B14F-4D97-AF65-F5344CB8AC3E}">
        <p14:creationId xmlns:p14="http://schemas.microsoft.com/office/powerpoint/2010/main" val="3720443241"/>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285728"/>
            <a:ext cx="6286544" cy="939784"/>
          </a:xfrm>
        </p:spPr>
        <p:style>
          <a:lnRef idx="0">
            <a:schemeClr val="accent3"/>
          </a:lnRef>
          <a:fillRef idx="3">
            <a:schemeClr val="accent3"/>
          </a:fillRef>
          <a:effectRef idx="3">
            <a:schemeClr val="accent3"/>
          </a:effectRef>
          <a:fontRef idx="minor">
            <a:schemeClr val="lt1"/>
          </a:fontRef>
        </p:style>
        <p:txBody>
          <a:bodyPr/>
          <a:lstStyle/>
          <a:p>
            <a:r>
              <a:rPr lang="id-ID" dirty="0" smtClean="0"/>
              <a:t>Rata-rata Bergerak</a:t>
            </a:r>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19</a:t>
            </a:fld>
            <a:endParaRPr lang="en-US" altLang="en-US"/>
          </a:p>
        </p:txBody>
      </p:sp>
      <p:pic>
        <p:nvPicPr>
          <p:cNvPr id="7170" name="Picture 2"/>
          <p:cNvPicPr>
            <a:picLocks noGrp="1" noChangeAspect="1" noChangeArrowheads="1"/>
          </p:cNvPicPr>
          <p:nvPr>
            <p:ph idx="1"/>
          </p:nvPr>
        </p:nvPicPr>
        <p:blipFill>
          <a:blip r:embed="rId2"/>
          <a:srcRect l="26288" t="51457" r="52398" b="32747"/>
          <a:stretch>
            <a:fillRect/>
          </a:stretch>
        </p:blipFill>
        <p:spPr bwMode="auto">
          <a:xfrm>
            <a:off x="1285852" y="2786058"/>
            <a:ext cx="2357454" cy="1000132"/>
          </a:xfrm>
          <a:prstGeom prst="rect">
            <a:avLst/>
          </a:prstGeom>
          <a:noFill/>
          <a:ln w="9525">
            <a:noFill/>
            <a:miter lim="800000"/>
            <a:headEnd/>
            <a:tailEnd/>
          </a:ln>
          <a:effectLst/>
        </p:spPr>
      </p:pic>
      <p:sp>
        <p:nvSpPr>
          <p:cNvPr id="7" name="Rectangle 6"/>
          <p:cNvSpPr/>
          <p:nvPr/>
        </p:nvSpPr>
        <p:spPr>
          <a:xfrm>
            <a:off x="928662" y="1428736"/>
            <a:ext cx="6357982" cy="3416320"/>
          </a:xfrm>
          <a:prstGeom prst="rect">
            <a:avLst/>
          </a:prstGeom>
        </p:spPr>
        <p:txBody>
          <a:bodyPr wrap="square">
            <a:spAutoFit/>
          </a:bodyPr>
          <a:lstStyle/>
          <a:p>
            <a:pPr>
              <a:buFont typeface="Arial" pitchFamily="34" charset="0"/>
              <a:buChar char="•"/>
            </a:pPr>
            <a:endParaRPr lang="id-ID" dirty="0" smtClean="0"/>
          </a:p>
          <a:p>
            <a:pPr>
              <a:buFont typeface="Arial" pitchFamily="34" charset="0"/>
              <a:buChar char="•"/>
            </a:pPr>
            <a:r>
              <a:rPr lang="id-ID" dirty="0" smtClean="0"/>
              <a:t>Menggunakan rata-rata periode terakhir data untuk</a:t>
            </a:r>
          </a:p>
          <a:p>
            <a:r>
              <a:rPr lang="id-ID" dirty="0" smtClean="0"/>
              <a:t> meramalkan periode berikutnya.</a:t>
            </a:r>
          </a:p>
          <a:p>
            <a:pPr>
              <a:buFont typeface="Arial" pitchFamily="34" charset="0"/>
              <a:buChar char="•"/>
            </a:pPr>
            <a:r>
              <a:rPr lang="id-ID" dirty="0" smtClean="0"/>
              <a:t>Rumus :</a:t>
            </a:r>
          </a:p>
          <a:p>
            <a:endParaRPr lang="id-ID" dirty="0" smtClean="0"/>
          </a:p>
          <a:p>
            <a:r>
              <a:rPr lang="id-ID" dirty="0" smtClean="0"/>
              <a:t> 			Keterangan:dt -1= demand dlm 			periode n sebelumnyan = jumlah 			periode dlm rata2 bergerak</a:t>
            </a:r>
          </a:p>
          <a:p>
            <a:endParaRPr lang="id-ID" dirty="0" smtClean="0"/>
          </a:p>
          <a:p>
            <a:endParaRPr lang="id-ID" dirty="0" smtClean="0"/>
          </a:p>
          <a:p>
            <a:endParaRPr lang="id-ID" dirty="0" smtClean="0"/>
          </a:p>
          <a:p>
            <a:r>
              <a:rPr lang="id-ID" dirty="0" smtClean="0"/>
              <a:t>Pembobotan Rata-rata bergerak :</a:t>
            </a:r>
          </a:p>
        </p:txBody>
      </p:sp>
      <p:pic>
        <p:nvPicPr>
          <p:cNvPr id="8" name="Picture 7"/>
          <p:cNvPicPr/>
          <p:nvPr/>
        </p:nvPicPr>
        <p:blipFill rotWithShape="1">
          <a:blip r:embed="rId3"/>
          <a:srcRect l="36666" t="63362" r="29487" b="29573"/>
          <a:stretch/>
        </p:blipFill>
        <p:spPr bwMode="auto">
          <a:xfrm>
            <a:off x="1631626" y="5048280"/>
            <a:ext cx="5820694" cy="8289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533078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lstStyle/>
          <a:p>
            <a:r>
              <a:rPr lang="en-US" sz="6600" b="1" dirty="0"/>
              <a:t>Forecasting</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a:t>
            </a:fld>
            <a:endParaRPr lang="en-US" altLang="en-US"/>
          </a:p>
        </p:txBody>
      </p:sp>
    </p:spTree>
    <p:extLst>
      <p:ext uri="{BB962C8B-B14F-4D97-AF65-F5344CB8AC3E}">
        <p14:creationId xmlns:p14="http://schemas.microsoft.com/office/powerpoint/2010/main" val="166542739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400948" cy="1143000"/>
          </a:xfrm>
        </p:spPr>
        <p:style>
          <a:lnRef idx="1">
            <a:schemeClr val="accent4"/>
          </a:lnRef>
          <a:fillRef idx="2">
            <a:schemeClr val="accent4"/>
          </a:fillRef>
          <a:effectRef idx="1">
            <a:schemeClr val="accent4"/>
          </a:effectRef>
          <a:fontRef idx="minor">
            <a:schemeClr val="dk1"/>
          </a:fontRef>
        </p:style>
        <p:txBody>
          <a:bodyPr/>
          <a:lstStyle/>
          <a:p>
            <a:r>
              <a:rPr lang="id-ID" b="1" dirty="0" smtClean="0"/>
              <a:t>Penghalusan Eksponensial</a:t>
            </a:r>
            <a:endParaRPr lang="en-US" dirty="0"/>
          </a:p>
        </p:txBody>
      </p:sp>
      <p:sp>
        <p:nvSpPr>
          <p:cNvPr id="3" name="Content Placeholder 2"/>
          <p:cNvSpPr>
            <a:spLocks noGrp="1"/>
          </p:cNvSpPr>
          <p:nvPr>
            <p:ph idx="1"/>
          </p:nvPr>
        </p:nvSpPr>
        <p:spPr/>
        <p:txBody>
          <a:bodyPr/>
          <a:lstStyle/>
          <a:p>
            <a:r>
              <a:rPr lang="id-ID" sz="2000" dirty="0" smtClean="0"/>
              <a:t>Suatu teknik peramalan rata-rata bergerak dengan </a:t>
            </a:r>
          </a:p>
          <a:p>
            <a:pPr>
              <a:buNone/>
            </a:pPr>
            <a:r>
              <a:rPr lang="id-ID" sz="2000" dirty="0" smtClean="0"/>
              <a:t>	pembobotan di mana titik-titik data dibobotkan oleh</a:t>
            </a:r>
          </a:p>
          <a:p>
            <a:pPr>
              <a:buNone/>
            </a:pPr>
            <a:r>
              <a:rPr lang="id-ID" sz="2000" dirty="0" smtClean="0"/>
              <a:t>	 fungsi eksponensial</a:t>
            </a:r>
          </a:p>
          <a:p>
            <a:pPr>
              <a:buNone/>
            </a:pPr>
            <a:endParaRPr lang="id-ID" sz="2000" dirty="0" smtClean="0"/>
          </a:p>
          <a:p>
            <a:pPr>
              <a:buNone/>
            </a:pPr>
            <a:r>
              <a:rPr lang="id-ID" sz="2000" dirty="0" smtClean="0"/>
              <a:t>	</a:t>
            </a:r>
            <a:r>
              <a:rPr lang="id-ID" sz="2000" b="1" dirty="0" smtClean="0"/>
              <a:t>F</a:t>
            </a:r>
            <a:r>
              <a:rPr lang="id-ID" sz="2000" b="1" baseline="-25000" dirty="0" smtClean="0"/>
              <a:t>t</a:t>
            </a:r>
            <a:r>
              <a:rPr lang="id-ID" sz="2000" b="1" dirty="0" smtClean="0"/>
              <a:t> = F</a:t>
            </a:r>
            <a:r>
              <a:rPr lang="id-ID" sz="2000" b="1" baseline="-25000" dirty="0" smtClean="0"/>
              <a:t>t-1</a:t>
            </a:r>
            <a:r>
              <a:rPr lang="id-ID" sz="2000" b="1" dirty="0" smtClean="0"/>
              <a:t> + </a:t>
            </a:r>
            <a:r>
              <a:rPr lang="el-GR" sz="2000" b="1" dirty="0" smtClean="0"/>
              <a:t>α( </a:t>
            </a:r>
            <a:r>
              <a:rPr lang="id-ID" sz="2000" b="1" dirty="0" smtClean="0"/>
              <a:t>A</a:t>
            </a:r>
            <a:r>
              <a:rPr lang="id-ID" sz="2000" b="1" baseline="-25000" dirty="0" smtClean="0"/>
              <a:t>t-1</a:t>
            </a:r>
            <a:r>
              <a:rPr lang="id-ID" sz="2000" b="1" dirty="0" smtClean="0"/>
              <a:t> – F</a:t>
            </a:r>
            <a:r>
              <a:rPr lang="id-ID" sz="2000" b="1" baseline="-25000" dirty="0" smtClean="0"/>
              <a:t>t-1</a:t>
            </a:r>
            <a:r>
              <a:rPr lang="id-ID" sz="2000" dirty="0" smtClean="0"/>
              <a:t>)</a:t>
            </a:r>
          </a:p>
          <a:p>
            <a:pPr>
              <a:buNone/>
            </a:pPr>
            <a:endParaRPr lang="id-ID" sz="2000" dirty="0" smtClean="0"/>
          </a:p>
          <a:p>
            <a:pPr>
              <a:buNone/>
            </a:pPr>
            <a:r>
              <a:rPr lang="id-ID" sz="2000" dirty="0" smtClean="0"/>
              <a:t>	Keterangan:</a:t>
            </a:r>
          </a:p>
          <a:p>
            <a:pPr>
              <a:buNone/>
            </a:pPr>
            <a:r>
              <a:rPr lang="id-ID" sz="2000" dirty="0" smtClean="0"/>
              <a:t>	</a:t>
            </a:r>
            <a:r>
              <a:rPr lang="id-ID" sz="2000" b="1" dirty="0" smtClean="0"/>
              <a:t>F</a:t>
            </a:r>
            <a:r>
              <a:rPr lang="id-ID" sz="2000" b="1" baseline="-25000" dirty="0" smtClean="0"/>
              <a:t>t</a:t>
            </a:r>
            <a:r>
              <a:rPr lang="id-ID" sz="2000" baseline="-25000" dirty="0" smtClean="0"/>
              <a:t> </a:t>
            </a:r>
            <a:r>
              <a:rPr lang="id-ID" sz="2000" dirty="0" smtClean="0"/>
              <a:t>    = peramalan baru</a:t>
            </a:r>
          </a:p>
          <a:p>
            <a:pPr>
              <a:buNone/>
            </a:pPr>
            <a:r>
              <a:rPr lang="id-ID" sz="2000" dirty="0" smtClean="0"/>
              <a:t>	</a:t>
            </a:r>
            <a:r>
              <a:rPr lang="id-ID" sz="2000" b="1" dirty="0" smtClean="0"/>
              <a:t>F</a:t>
            </a:r>
            <a:r>
              <a:rPr lang="id-ID" sz="2000" b="1" baseline="-25000" dirty="0" smtClean="0"/>
              <a:t>t-1</a:t>
            </a:r>
            <a:r>
              <a:rPr lang="id-ID" sz="2000" b="1" dirty="0" smtClean="0"/>
              <a:t> </a:t>
            </a:r>
            <a:r>
              <a:rPr lang="en-US" sz="2000" b="1" dirty="0"/>
              <a:t> </a:t>
            </a:r>
            <a:r>
              <a:rPr lang="id-ID" sz="2000" dirty="0" smtClean="0"/>
              <a:t>= </a:t>
            </a:r>
            <a:r>
              <a:rPr lang="id-ID" sz="2000" dirty="0" smtClean="0"/>
              <a:t>peramalan sebelumnya</a:t>
            </a:r>
            <a:r>
              <a:rPr lang="el-GR" sz="2000" dirty="0" smtClean="0"/>
              <a:t>α </a:t>
            </a:r>
            <a:endParaRPr lang="id-ID" sz="2000" dirty="0" smtClean="0"/>
          </a:p>
          <a:p>
            <a:pPr>
              <a:buNone/>
            </a:pPr>
            <a:r>
              <a:rPr lang="id-ID" sz="2000" dirty="0" smtClean="0"/>
              <a:t>	</a:t>
            </a:r>
            <a:r>
              <a:rPr lang="id-ID" sz="2000" b="1" dirty="0" smtClean="0"/>
              <a:t>a     </a:t>
            </a:r>
            <a:r>
              <a:rPr lang="id-ID" sz="2000" dirty="0" smtClean="0"/>
              <a:t> </a:t>
            </a:r>
            <a:r>
              <a:rPr lang="el-GR" sz="2000" dirty="0" smtClean="0"/>
              <a:t>= </a:t>
            </a:r>
            <a:r>
              <a:rPr lang="id-ID" sz="2000" dirty="0" smtClean="0"/>
              <a:t>konstanta penghalusan (pembobotan) (0&lt; </a:t>
            </a:r>
            <a:r>
              <a:rPr lang="el-GR" sz="2000" b="1" dirty="0" smtClean="0"/>
              <a:t>α&lt;1</a:t>
            </a:r>
            <a:r>
              <a:rPr lang="el-GR" sz="2000" dirty="0" smtClean="0"/>
              <a:t>)</a:t>
            </a:r>
            <a:endParaRPr lang="id-ID" sz="2000" dirty="0" smtClean="0"/>
          </a:p>
          <a:p>
            <a:pPr>
              <a:buNone/>
            </a:pPr>
            <a:r>
              <a:rPr lang="id-ID" sz="2000" dirty="0" smtClean="0"/>
              <a:t>	</a:t>
            </a:r>
            <a:r>
              <a:rPr lang="id-ID" sz="2000" b="1" dirty="0" smtClean="0"/>
              <a:t>A</a:t>
            </a:r>
            <a:r>
              <a:rPr lang="id-ID" sz="2000" b="1" baseline="-25000" dirty="0" smtClean="0"/>
              <a:t>t-1</a:t>
            </a:r>
            <a:r>
              <a:rPr lang="id-ID" sz="2000" dirty="0" smtClean="0"/>
              <a:t> </a:t>
            </a:r>
            <a:r>
              <a:rPr lang="en-US" sz="2000" dirty="0" smtClean="0"/>
              <a:t> </a:t>
            </a:r>
            <a:r>
              <a:rPr lang="id-ID" sz="2000" dirty="0" smtClean="0"/>
              <a:t>= </a:t>
            </a:r>
            <a:r>
              <a:rPr lang="id-ID" sz="2000" dirty="0" smtClean="0"/>
              <a:t>permintaan aktual periode lalu</a:t>
            </a:r>
            <a:endParaRPr lang="en-US" sz="20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20</a:t>
            </a:fld>
            <a:endParaRPr lang="en-US" altLang="en-US"/>
          </a:p>
        </p:txBody>
      </p:sp>
    </p:spTree>
    <p:extLst>
      <p:ext uri="{BB962C8B-B14F-4D97-AF65-F5344CB8AC3E}">
        <p14:creationId xmlns:p14="http://schemas.microsoft.com/office/powerpoint/2010/main" val="2977831758"/>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3200" b="1" dirty="0" smtClean="0">
                <a:solidFill>
                  <a:srgbClr val="FFC000"/>
                </a:solidFill>
              </a:rPr>
              <a:t>Forecasting Errors &amp; Tracking Signals</a:t>
            </a:r>
            <a:endParaRPr lang="en-US" sz="3200" dirty="0">
              <a:solidFill>
                <a:srgbClr val="FFC000"/>
              </a:solidFill>
            </a:endParaRP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21</a:t>
            </a:fld>
            <a:endParaRPr lang="en-US" altLang="en-US"/>
          </a:p>
        </p:txBody>
      </p:sp>
      <p:pic>
        <p:nvPicPr>
          <p:cNvPr id="8194" name="Picture 2"/>
          <p:cNvPicPr>
            <a:picLocks noGrp="1" noChangeAspect="1" noChangeArrowheads="1"/>
          </p:cNvPicPr>
          <p:nvPr>
            <p:ph idx="1"/>
          </p:nvPr>
        </p:nvPicPr>
        <p:blipFill>
          <a:blip r:embed="rId2"/>
          <a:srcRect l="29590" t="45142" r="40238" b="43809"/>
          <a:stretch>
            <a:fillRect/>
          </a:stretch>
        </p:blipFill>
        <p:spPr bwMode="auto">
          <a:xfrm>
            <a:off x="785786" y="2428868"/>
            <a:ext cx="2714644" cy="71438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l="29136" t="58790" r="42862" b="30468"/>
          <a:stretch>
            <a:fillRect/>
          </a:stretch>
        </p:blipFill>
        <p:spPr bwMode="auto">
          <a:xfrm>
            <a:off x="714348" y="3714752"/>
            <a:ext cx="3643338" cy="785818"/>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l="29100" t="72461" r="34663" b="18750"/>
          <a:stretch>
            <a:fillRect/>
          </a:stretch>
        </p:blipFill>
        <p:spPr bwMode="auto">
          <a:xfrm>
            <a:off x="785786" y="5072074"/>
            <a:ext cx="4714908" cy="642942"/>
          </a:xfrm>
          <a:prstGeom prst="rect">
            <a:avLst/>
          </a:prstGeom>
          <a:noFill/>
          <a:ln w="9525">
            <a:noFill/>
            <a:miter lim="800000"/>
            <a:headEnd/>
            <a:tailEnd/>
          </a:ln>
          <a:effectLst/>
        </p:spPr>
      </p:pic>
      <p:sp>
        <p:nvSpPr>
          <p:cNvPr id="9" name="Rectangle 8"/>
          <p:cNvSpPr/>
          <p:nvPr/>
        </p:nvSpPr>
        <p:spPr>
          <a:xfrm>
            <a:off x="500034" y="1428736"/>
            <a:ext cx="5643602" cy="369332"/>
          </a:xfrm>
          <a:prstGeom prst="rect">
            <a:avLst/>
          </a:prstGeom>
        </p:spPr>
        <p:txBody>
          <a:bodyPr wrap="square">
            <a:spAutoFit/>
          </a:bodyPr>
          <a:lstStyle/>
          <a:p>
            <a:r>
              <a:rPr lang="fi-FI" b="1" dirty="0" smtClean="0"/>
              <a:t>3 metode perhitungan kesalahan peramalan :</a:t>
            </a:r>
            <a:endParaRPr lang="id-ID" b="1" dirty="0"/>
          </a:p>
        </p:txBody>
      </p:sp>
    </p:spTree>
    <p:extLst>
      <p:ext uri="{BB962C8B-B14F-4D97-AF65-F5344CB8AC3E}">
        <p14:creationId xmlns:p14="http://schemas.microsoft.com/office/powerpoint/2010/main" val="272712282"/>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MOVING AVERAGE</a:t>
            </a:r>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22</a:t>
            </a:fld>
            <a:endParaRPr lang="en-US" altLang="en-US"/>
          </a:p>
        </p:txBody>
      </p:sp>
      <p:pic>
        <p:nvPicPr>
          <p:cNvPr id="9218" name="Picture 2"/>
          <p:cNvPicPr>
            <a:picLocks noGrp="1" noChangeAspect="1" noChangeArrowheads="1"/>
          </p:cNvPicPr>
          <p:nvPr>
            <p:ph idx="1"/>
          </p:nvPr>
        </p:nvPicPr>
        <p:blipFill>
          <a:blip r:embed="rId2"/>
          <a:srcRect l="42901" t="19888" r="26040" b="28025"/>
          <a:stretch>
            <a:fillRect/>
          </a:stretch>
        </p:blipFill>
        <p:spPr bwMode="auto">
          <a:xfrm>
            <a:off x="2428860" y="1357298"/>
            <a:ext cx="6286544" cy="4143404"/>
          </a:xfrm>
          <a:prstGeom prst="rect">
            <a:avLst/>
          </a:prstGeom>
          <a:noFill/>
          <a:ln w="9525">
            <a:noFill/>
            <a:miter lim="800000"/>
            <a:headEnd/>
            <a:tailEnd/>
          </a:ln>
          <a:effectLst/>
        </p:spPr>
      </p:pic>
      <p:sp>
        <p:nvSpPr>
          <p:cNvPr id="7" name="Rectangle 6"/>
          <p:cNvSpPr/>
          <p:nvPr/>
        </p:nvSpPr>
        <p:spPr>
          <a:xfrm>
            <a:off x="357158" y="1357298"/>
            <a:ext cx="1785950" cy="3139321"/>
          </a:xfrm>
          <a:prstGeom prst="rect">
            <a:avLst/>
          </a:prstGeom>
        </p:spPr>
        <p:txBody>
          <a:bodyPr wrap="square">
            <a:spAutoFit/>
          </a:bodyPr>
          <a:lstStyle/>
          <a:p>
            <a:pPr>
              <a:buFont typeface="Arial" pitchFamily="34" charset="0"/>
              <a:buChar char="•"/>
            </a:pPr>
            <a:r>
              <a:rPr lang="id-ID" dirty="0" smtClean="0"/>
              <a:t>Metode </a:t>
            </a:r>
          </a:p>
          <a:p>
            <a:r>
              <a:rPr lang="id-ID" dirty="0" smtClean="0"/>
              <a:t> peramalan</a:t>
            </a:r>
          </a:p>
          <a:p>
            <a:r>
              <a:rPr lang="id-ID" dirty="0" smtClean="0"/>
              <a:t> yang </a:t>
            </a:r>
          </a:p>
          <a:p>
            <a:r>
              <a:rPr lang="id-ID" dirty="0" smtClean="0"/>
              <a:t> menggunakan</a:t>
            </a:r>
          </a:p>
          <a:p>
            <a:r>
              <a:rPr lang="id-ID" dirty="0" smtClean="0"/>
              <a:t> rata-rata dari </a:t>
            </a:r>
          </a:p>
          <a:p>
            <a:r>
              <a:rPr lang="id-ID" dirty="0" smtClean="0"/>
              <a:t> sejumlah (n) </a:t>
            </a:r>
          </a:p>
          <a:p>
            <a:r>
              <a:rPr lang="id-ID" dirty="0" smtClean="0"/>
              <a:t> data terkini </a:t>
            </a:r>
          </a:p>
          <a:p>
            <a:r>
              <a:rPr lang="id-ID" dirty="0" smtClean="0"/>
              <a:t> untuk </a:t>
            </a:r>
          </a:p>
          <a:p>
            <a:r>
              <a:rPr lang="id-ID" dirty="0" smtClean="0"/>
              <a:t> meramalkan </a:t>
            </a:r>
          </a:p>
          <a:p>
            <a:r>
              <a:rPr lang="id-ID" dirty="0" smtClean="0"/>
              <a:t> periode </a:t>
            </a:r>
          </a:p>
          <a:p>
            <a:r>
              <a:rPr lang="id-ID" dirty="0" smtClean="0"/>
              <a:t> mendatang</a:t>
            </a:r>
            <a:endParaRPr lang="id-ID" dirty="0"/>
          </a:p>
        </p:txBody>
      </p:sp>
    </p:spTree>
    <p:extLst>
      <p:ext uri="{BB962C8B-B14F-4D97-AF65-F5344CB8AC3E}">
        <p14:creationId xmlns:p14="http://schemas.microsoft.com/office/powerpoint/2010/main" val="1433155892"/>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l"/>
            <a:r>
              <a:rPr lang="id-ID" sz="2800" dirty="0" smtClean="0"/>
              <a:t> </a:t>
            </a:r>
            <a:r>
              <a:rPr lang="id-ID" sz="2800" b="1" dirty="0" smtClean="0"/>
              <a:t>Moving Average dengan Pombobotan</a:t>
            </a:r>
            <a:endParaRPr lang="en-US" sz="2800" dirty="0"/>
          </a:p>
        </p:txBody>
      </p:sp>
      <p:graphicFrame>
        <p:nvGraphicFramePr>
          <p:cNvPr id="5" name="Content Placeholder 4"/>
          <p:cNvGraphicFramePr>
            <a:graphicFrameLocks noGrp="1"/>
          </p:cNvGraphicFramePr>
          <p:nvPr>
            <p:ph idx="1"/>
          </p:nvPr>
        </p:nvGraphicFramePr>
        <p:xfrm>
          <a:off x="642910" y="1214422"/>
          <a:ext cx="7000924" cy="1828800"/>
        </p:xfrm>
        <a:graphic>
          <a:graphicData uri="http://schemas.openxmlformats.org/drawingml/2006/table">
            <a:tbl>
              <a:tblPr firstRow="1" bandRow="1">
                <a:tableStyleId>{5940675A-B579-460E-94D1-54222C63F5DA}</a:tableStyleId>
              </a:tblPr>
              <a:tblGrid>
                <a:gridCol w="3571900">
                  <a:extLst>
                    <a:ext uri="{9D8B030D-6E8A-4147-A177-3AD203B41FA5}">
                      <a16:colId xmlns:a16="http://schemas.microsoft.com/office/drawing/2014/main" val="20000"/>
                    </a:ext>
                  </a:extLst>
                </a:gridCol>
                <a:gridCol w="3429024">
                  <a:extLst>
                    <a:ext uri="{9D8B030D-6E8A-4147-A177-3AD203B41FA5}">
                      <a16:colId xmlns:a16="http://schemas.microsoft.com/office/drawing/2014/main" val="20001"/>
                    </a:ext>
                  </a:extLst>
                </a:gridCol>
              </a:tblGrid>
              <a:tr h="357190">
                <a:tc>
                  <a:txBody>
                    <a:bodyPr/>
                    <a:lstStyle/>
                    <a:p>
                      <a:r>
                        <a:rPr lang="id-ID" dirty="0" smtClean="0"/>
                        <a:t>Bobot yang diberikan</a:t>
                      </a:r>
                      <a:endParaRPr lang="id-ID" dirty="0"/>
                    </a:p>
                  </a:txBody>
                  <a:tcPr/>
                </a:tc>
                <a:tc>
                  <a:txBody>
                    <a:bodyPr/>
                    <a:lstStyle/>
                    <a:p>
                      <a:r>
                        <a:rPr lang="id-ID" dirty="0" smtClean="0"/>
                        <a:t>priode</a:t>
                      </a:r>
                      <a:endParaRPr lang="id-ID" dirty="0"/>
                    </a:p>
                  </a:txBody>
                  <a:tcPr/>
                </a:tc>
                <a:extLst>
                  <a:ext uri="{0D108BD9-81ED-4DB2-BD59-A6C34878D82A}">
                    <a16:rowId xmlns:a16="http://schemas.microsoft.com/office/drawing/2014/main" val="10000"/>
                  </a:ext>
                </a:extLst>
              </a:tr>
              <a:tr h="357190">
                <a:tc>
                  <a:txBody>
                    <a:bodyPr/>
                    <a:lstStyle/>
                    <a:p>
                      <a:pPr algn="ctr"/>
                      <a:r>
                        <a:rPr lang="id-ID" dirty="0" smtClean="0"/>
                        <a:t>3</a:t>
                      </a:r>
                      <a:endParaRPr lang="id-ID" dirty="0"/>
                    </a:p>
                  </a:txBody>
                  <a:tcPr/>
                </a:tc>
                <a:tc>
                  <a:txBody>
                    <a:bodyPr/>
                    <a:lstStyle/>
                    <a:p>
                      <a:r>
                        <a:rPr lang="id-ID" dirty="0" smtClean="0"/>
                        <a:t>Bulan lalu (maret)</a:t>
                      </a:r>
                      <a:endParaRPr lang="id-ID" dirty="0"/>
                    </a:p>
                  </a:txBody>
                  <a:tcPr/>
                </a:tc>
                <a:extLst>
                  <a:ext uri="{0D108BD9-81ED-4DB2-BD59-A6C34878D82A}">
                    <a16:rowId xmlns:a16="http://schemas.microsoft.com/office/drawing/2014/main" val="10001"/>
                  </a:ext>
                </a:extLst>
              </a:tr>
              <a:tr h="357190">
                <a:tc>
                  <a:txBody>
                    <a:bodyPr/>
                    <a:lstStyle/>
                    <a:p>
                      <a:pPr algn="ctr"/>
                      <a:r>
                        <a:rPr lang="id-ID" dirty="0" smtClean="0"/>
                        <a:t>2</a:t>
                      </a:r>
                      <a:endParaRPr lang="id-ID" dirty="0"/>
                    </a:p>
                  </a:txBody>
                  <a:tcPr/>
                </a:tc>
                <a:tc>
                  <a:txBody>
                    <a:bodyPr/>
                    <a:lstStyle/>
                    <a:p>
                      <a:r>
                        <a:rPr lang="id-ID" dirty="0" smtClean="0"/>
                        <a:t>Dua bulan lalu</a:t>
                      </a:r>
                      <a:r>
                        <a:rPr lang="id-ID" baseline="0" dirty="0" smtClean="0"/>
                        <a:t> (februari)</a:t>
                      </a:r>
                      <a:endParaRPr lang="id-ID" dirty="0"/>
                    </a:p>
                  </a:txBody>
                  <a:tcPr/>
                </a:tc>
                <a:extLst>
                  <a:ext uri="{0D108BD9-81ED-4DB2-BD59-A6C34878D82A}">
                    <a16:rowId xmlns:a16="http://schemas.microsoft.com/office/drawing/2014/main" val="10002"/>
                  </a:ext>
                </a:extLst>
              </a:tr>
              <a:tr h="357190">
                <a:tc>
                  <a:txBody>
                    <a:bodyPr/>
                    <a:lstStyle/>
                    <a:p>
                      <a:pPr algn="ctr"/>
                      <a:r>
                        <a:rPr lang="id-ID" dirty="0" smtClean="0"/>
                        <a:t>1</a:t>
                      </a:r>
                      <a:endParaRPr lang="id-ID" dirty="0"/>
                    </a:p>
                  </a:txBody>
                  <a:tcPr/>
                </a:tc>
                <a:tc>
                  <a:txBody>
                    <a:bodyPr/>
                    <a:lstStyle/>
                    <a:p>
                      <a:r>
                        <a:rPr lang="id-ID" dirty="0" smtClean="0"/>
                        <a:t>Tiga bulan lalu (</a:t>
                      </a:r>
                      <a:r>
                        <a:rPr lang="id-ID" baseline="0" dirty="0" smtClean="0"/>
                        <a:t>januari)</a:t>
                      </a:r>
                      <a:endParaRPr lang="id-ID" dirty="0"/>
                    </a:p>
                  </a:txBody>
                  <a:tcPr/>
                </a:tc>
                <a:extLst>
                  <a:ext uri="{0D108BD9-81ED-4DB2-BD59-A6C34878D82A}">
                    <a16:rowId xmlns:a16="http://schemas.microsoft.com/office/drawing/2014/main" val="10003"/>
                  </a:ext>
                </a:extLst>
              </a:tr>
              <a:tr h="357190">
                <a:tc>
                  <a:txBody>
                    <a:bodyPr/>
                    <a:lstStyle/>
                    <a:p>
                      <a:pPr algn="ctr"/>
                      <a:r>
                        <a:rPr lang="id-ID" dirty="0" smtClean="0"/>
                        <a:t>6</a:t>
                      </a:r>
                      <a:endParaRPr lang="id-ID" dirty="0"/>
                    </a:p>
                  </a:txBody>
                  <a:tcPr/>
                </a:tc>
                <a:tc>
                  <a:txBody>
                    <a:bodyPr/>
                    <a:lstStyle/>
                    <a:p>
                      <a:r>
                        <a:rPr lang="id-ID" dirty="0" smtClean="0"/>
                        <a:t>Total bobot</a:t>
                      </a:r>
                      <a:endParaRPr lang="id-ID" dirty="0"/>
                    </a:p>
                  </a:txBody>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fld id="{7B711881-7D3F-4203-9007-BF4ED1821D3A}" type="slidenum">
              <a:rPr lang="en-US" altLang="en-US" smtClean="0"/>
              <a:pPr/>
              <a:t>23</a:t>
            </a:fld>
            <a:endParaRPr lang="en-US" altLang="en-US"/>
          </a:p>
        </p:txBody>
      </p:sp>
      <p:graphicFrame>
        <p:nvGraphicFramePr>
          <p:cNvPr id="7" name="Table 6"/>
          <p:cNvGraphicFramePr>
            <a:graphicFrameLocks noGrp="1"/>
          </p:cNvGraphicFramePr>
          <p:nvPr/>
        </p:nvGraphicFramePr>
        <p:xfrm>
          <a:off x="642910" y="3643314"/>
          <a:ext cx="8143932" cy="2123440"/>
        </p:xfrm>
        <a:graphic>
          <a:graphicData uri="http://schemas.openxmlformats.org/drawingml/2006/table">
            <a:tbl>
              <a:tblPr firstRow="1" bandRow="1">
                <a:tableStyleId>{5940675A-B579-460E-94D1-54222C63F5DA}</a:tableStyleId>
              </a:tblPr>
              <a:tblGrid>
                <a:gridCol w="1785950">
                  <a:extLst>
                    <a:ext uri="{9D8B030D-6E8A-4147-A177-3AD203B41FA5}">
                      <a16:colId xmlns:a16="http://schemas.microsoft.com/office/drawing/2014/main" val="20000"/>
                    </a:ext>
                  </a:extLst>
                </a:gridCol>
                <a:gridCol w="2928958">
                  <a:extLst>
                    <a:ext uri="{9D8B030D-6E8A-4147-A177-3AD203B41FA5}">
                      <a16:colId xmlns:a16="http://schemas.microsoft.com/office/drawing/2014/main" val="20001"/>
                    </a:ext>
                  </a:extLst>
                </a:gridCol>
                <a:gridCol w="3429024">
                  <a:extLst>
                    <a:ext uri="{9D8B030D-6E8A-4147-A177-3AD203B41FA5}">
                      <a16:colId xmlns:a16="http://schemas.microsoft.com/office/drawing/2014/main" val="20002"/>
                    </a:ext>
                  </a:extLst>
                </a:gridCol>
              </a:tblGrid>
              <a:tr h="370840">
                <a:tc>
                  <a:txBody>
                    <a:bodyPr/>
                    <a:lstStyle/>
                    <a:p>
                      <a:r>
                        <a:rPr lang="id-ID" dirty="0" smtClean="0"/>
                        <a:t>Bulan</a:t>
                      </a:r>
                      <a:endParaRPr lang="id-ID" dirty="0"/>
                    </a:p>
                  </a:txBody>
                  <a:tcPr/>
                </a:tc>
                <a:tc>
                  <a:txBody>
                    <a:bodyPr/>
                    <a:lstStyle/>
                    <a:p>
                      <a:r>
                        <a:rPr lang="id-ID" dirty="0" smtClean="0"/>
                        <a:t>penjualan </a:t>
                      </a:r>
                    </a:p>
                    <a:p>
                      <a:r>
                        <a:rPr lang="id-ID" dirty="0" smtClean="0"/>
                        <a:t>aktual</a:t>
                      </a:r>
                      <a:endParaRPr lang="id-ID" dirty="0"/>
                    </a:p>
                  </a:txBody>
                  <a:tcPr/>
                </a:tc>
                <a:tc>
                  <a:txBody>
                    <a:bodyPr/>
                    <a:lstStyle/>
                    <a:p>
                      <a:r>
                        <a:rPr lang="id-ID" dirty="0" smtClean="0"/>
                        <a:t>Rata2 bergerak dengan</a:t>
                      </a:r>
                      <a:r>
                        <a:rPr lang="id-ID" baseline="0" dirty="0" smtClean="0"/>
                        <a:t> perobotan 3 bulan</a:t>
                      </a:r>
                      <a:endParaRPr lang="id-ID" dirty="0"/>
                    </a:p>
                  </a:txBody>
                  <a:tcPr/>
                </a:tc>
                <a:extLst>
                  <a:ext uri="{0D108BD9-81ED-4DB2-BD59-A6C34878D82A}">
                    <a16:rowId xmlns:a16="http://schemas.microsoft.com/office/drawing/2014/main" val="10000"/>
                  </a:ext>
                </a:extLst>
              </a:tr>
              <a:tr h="370840">
                <a:tc>
                  <a:txBody>
                    <a:bodyPr/>
                    <a:lstStyle/>
                    <a:p>
                      <a:r>
                        <a:rPr lang="id-ID" dirty="0" smtClean="0"/>
                        <a:t>Januari</a:t>
                      </a:r>
                      <a:endParaRPr lang="id-ID" dirty="0"/>
                    </a:p>
                  </a:txBody>
                  <a:tcPr/>
                </a:tc>
                <a:tc>
                  <a:txBody>
                    <a:bodyPr/>
                    <a:lstStyle/>
                    <a:p>
                      <a:r>
                        <a:rPr lang="id-ID" dirty="0" smtClean="0"/>
                        <a:t>20</a:t>
                      </a:r>
                      <a:endParaRPr lang="id-ID" dirty="0"/>
                    </a:p>
                  </a:txBody>
                  <a:tcPr/>
                </a:tc>
                <a:tc>
                  <a:txBody>
                    <a:bodyPr/>
                    <a:lstStyle/>
                    <a:p>
                      <a:endParaRPr lang="id-ID" dirty="0"/>
                    </a:p>
                  </a:txBody>
                  <a:tcPr/>
                </a:tc>
                <a:extLst>
                  <a:ext uri="{0D108BD9-81ED-4DB2-BD59-A6C34878D82A}">
                    <a16:rowId xmlns:a16="http://schemas.microsoft.com/office/drawing/2014/main" val="10001"/>
                  </a:ext>
                </a:extLst>
              </a:tr>
              <a:tr h="370840">
                <a:tc>
                  <a:txBody>
                    <a:bodyPr/>
                    <a:lstStyle/>
                    <a:p>
                      <a:r>
                        <a:rPr lang="id-ID" dirty="0" smtClean="0"/>
                        <a:t>Februari</a:t>
                      </a:r>
                      <a:endParaRPr lang="id-ID" dirty="0"/>
                    </a:p>
                  </a:txBody>
                  <a:tcPr/>
                </a:tc>
                <a:tc>
                  <a:txBody>
                    <a:bodyPr/>
                    <a:lstStyle/>
                    <a:p>
                      <a:r>
                        <a:rPr lang="id-ID" dirty="0" smtClean="0"/>
                        <a:t>30</a:t>
                      </a:r>
                      <a:endParaRPr lang="id-ID" dirty="0"/>
                    </a:p>
                  </a:txBody>
                  <a:tcPr/>
                </a:tc>
                <a:tc>
                  <a:txBody>
                    <a:bodyPr/>
                    <a:lstStyle/>
                    <a:p>
                      <a:endParaRPr lang="id-ID"/>
                    </a:p>
                  </a:txBody>
                  <a:tcPr/>
                </a:tc>
                <a:extLst>
                  <a:ext uri="{0D108BD9-81ED-4DB2-BD59-A6C34878D82A}">
                    <a16:rowId xmlns:a16="http://schemas.microsoft.com/office/drawing/2014/main" val="10002"/>
                  </a:ext>
                </a:extLst>
              </a:tr>
              <a:tr h="370840">
                <a:tc>
                  <a:txBody>
                    <a:bodyPr/>
                    <a:lstStyle/>
                    <a:p>
                      <a:r>
                        <a:rPr lang="id-ID" dirty="0" smtClean="0"/>
                        <a:t>Maret</a:t>
                      </a:r>
                      <a:endParaRPr lang="id-ID" dirty="0"/>
                    </a:p>
                  </a:txBody>
                  <a:tcPr/>
                </a:tc>
                <a:tc>
                  <a:txBody>
                    <a:bodyPr/>
                    <a:lstStyle/>
                    <a:p>
                      <a:r>
                        <a:rPr lang="id-ID" dirty="0" smtClean="0"/>
                        <a:t>45</a:t>
                      </a:r>
                      <a:endParaRPr lang="id-ID" dirty="0"/>
                    </a:p>
                  </a:txBody>
                  <a:tcPr/>
                </a:tc>
                <a:tc>
                  <a:txBody>
                    <a:bodyPr/>
                    <a:lstStyle/>
                    <a:p>
                      <a:endParaRPr lang="id-ID"/>
                    </a:p>
                  </a:txBody>
                  <a:tcPr/>
                </a:tc>
                <a:extLst>
                  <a:ext uri="{0D108BD9-81ED-4DB2-BD59-A6C34878D82A}">
                    <a16:rowId xmlns:a16="http://schemas.microsoft.com/office/drawing/2014/main" val="10003"/>
                  </a:ext>
                </a:extLst>
              </a:tr>
              <a:tr h="370840">
                <a:tc>
                  <a:txBody>
                    <a:bodyPr/>
                    <a:lstStyle/>
                    <a:p>
                      <a:r>
                        <a:rPr lang="id-ID" b="1" dirty="0" smtClean="0"/>
                        <a:t>april</a:t>
                      </a:r>
                      <a:endParaRPr lang="id-ID" b="1" dirty="0"/>
                    </a:p>
                  </a:txBody>
                  <a:tcPr/>
                </a:tc>
                <a:tc>
                  <a:txBody>
                    <a:bodyPr/>
                    <a:lstStyle/>
                    <a:p>
                      <a:r>
                        <a:rPr lang="id-ID" dirty="0" smtClean="0">
                          <a:solidFill>
                            <a:srgbClr val="FF0000"/>
                          </a:solidFill>
                        </a:rPr>
                        <a:t>35,5</a:t>
                      </a:r>
                      <a:endParaRPr lang="id-ID" dirty="0">
                        <a:solidFill>
                          <a:srgbClr val="FF0000"/>
                        </a:solidFill>
                      </a:endParaRPr>
                    </a:p>
                  </a:txBody>
                  <a:tcPr/>
                </a:tc>
                <a:tc>
                  <a:txBody>
                    <a:bodyPr/>
                    <a:lstStyle/>
                    <a:p>
                      <a:r>
                        <a:rPr lang="id-ID" sz="1800" b="0" i="0" kern="1200" dirty="0" smtClean="0">
                          <a:solidFill>
                            <a:schemeClr val="tx1"/>
                          </a:solidFill>
                          <a:latin typeface="+mn-lt"/>
                          <a:ea typeface="+mn-ea"/>
                          <a:cs typeface="+mn-cs"/>
                        </a:rPr>
                        <a:t>{(3x45) + (2x30) + (1x20) / 6 = 35,8</a:t>
                      </a:r>
                      <a:endParaRPr lang="id-ID"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18790982"/>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TREND PROJECTION</a:t>
            </a:r>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24</a:t>
            </a:fld>
            <a:endParaRPr lang="en-US" altLang="en-US"/>
          </a:p>
        </p:txBody>
      </p:sp>
      <p:pic>
        <p:nvPicPr>
          <p:cNvPr id="1026" name="Picture 2"/>
          <p:cNvPicPr>
            <a:picLocks noGrp="1" noChangeAspect="1" noChangeArrowheads="1"/>
          </p:cNvPicPr>
          <p:nvPr>
            <p:ph idx="1"/>
          </p:nvPr>
        </p:nvPicPr>
        <p:blipFill>
          <a:blip r:embed="rId2"/>
          <a:srcRect l="55324" t="33411" r="31364" b="34339"/>
          <a:stretch>
            <a:fillRect/>
          </a:stretch>
        </p:blipFill>
        <p:spPr bwMode="auto">
          <a:xfrm>
            <a:off x="5000628" y="1500174"/>
            <a:ext cx="2428892" cy="2286016"/>
          </a:xfrm>
          <a:prstGeom prst="rect">
            <a:avLst/>
          </a:prstGeom>
          <a:noFill/>
          <a:ln w="9525">
            <a:noFill/>
            <a:miter lim="800000"/>
            <a:headEnd/>
            <a:tailEnd/>
          </a:ln>
          <a:effectLst/>
        </p:spPr>
      </p:pic>
      <p:sp>
        <p:nvSpPr>
          <p:cNvPr id="7" name="Rectangle 6"/>
          <p:cNvSpPr/>
          <p:nvPr/>
        </p:nvSpPr>
        <p:spPr>
          <a:xfrm>
            <a:off x="285720" y="1571612"/>
            <a:ext cx="3071834" cy="3139321"/>
          </a:xfrm>
          <a:prstGeom prst="rect">
            <a:avLst/>
          </a:prstGeom>
        </p:spPr>
        <p:txBody>
          <a:bodyPr wrap="square">
            <a:spAutoFit/>
          </a:bodyPr>
          <a:lstStyle/>
          <a:p>
            <a:pPr>
              <a:buFont typeface="Arial" pitchFamily="34" charset="0"/>
              <a:buChar char="•"/>
            </a:pPr>
            <a:r>
              <a:rPr lang="id-ID" dirty="0" smtClean="0"/>
              <a:t> Trend Projection (proyeksi </a:t>
            </a:r>
          </a:p>
          <a:p>
            <a:r>
              <a:rPr lang="id-ID" dirty="0" smtClean="0"/>
              <a:t>   tren) merupakan metode </a:t>
            </a:r>
          </a:p>
          <a:p>
            <a:r>
              <a:rPr lang="id-ID" dirty="0" smtClean="0"/>
              <a:t>   peramalan yang </a:t>
            </a:r>
          </a:p>
          <a:p>
            <a:r>
              <a:rPr lang="id-ID" dirty="0" smtClean="0"/>
              <a:t>   menyesuaikan sebuah   </a:t>
            </a:r>
          </a:p>
          <a:p>
            <a:r>
              <a:rPr lang="id-ID" dirty="0" smtClean="0"/>
              <a:t>   garis tren pada </a:t>
            </a:r>
          </a:p>
          <a:p>
            <a:r>
              <a:rPr lang="id-ID" dirty="0" smtClean="0"/>
              <a:t>   sekumpulan data masa </a:t>
            </a:r>
          </a:p>
          <a:p>
            <a:r>
              <a:rPr lang="id-ID" dirty="0" smtClean="0"/>
              <a:t>   lalu, dan kemudian </a:t>
            </a:r>
          </a:p>
          <a:p>
            <a:r>
              <a:rPr lang="id-ID" dirty="0" smtClean="0"/>
              <a:t>   iproyeksikan dalam garis</a:t>
            </a:r>
          </a:p>
          <a:p>
            <a:r>
              <a:rPr lang="id-ID" dirty="0" smtClean="0"/>
              <a:t>  untuk meramalkan masa </a:t>
            </a:r>
          </a:p>
          <a:p>
            <a:r>
              <a:rPr lang="id-ID" dirty="0" smtClean="0"/>
              <a:t>  depan</a:t>
            </a:r>
            <a:br>
              <a:rPr lang="id-ID" dirty="0" smtClean="0"/>
            </a:br>
            <a:endParaRPr lang="id-ID" dirty="0"/>
          </a:p>
        </p:txBody>
      </p:sp>
      <p:sp>
        <p:nvSpPr>
          <p:cNvPr id="8" name="Rectangle 7"/>
          <p:cNvSpPr/>
          <p:nvPr/>
        </p:nvSpPr>
        <p:spPr>
          <a:xfrm>
            <a:off x="4643438" y="4143380"/>
            <a:ext cx="3357586" cy="1754326"/>
          </a:xfrm>
          <a:prstGeom prst="rect">
            <a:avLst/>
          </a:prstGeom>
        </p:spPr>
        <p:txBody>
          <a:bodyPr wrap="square">
            <a:spAutoFit/>
          </a:bodyPr>
          <a:lstStyle/>
          <a:p>
            <a:r>
              <a:rPr lang="id-ID" dirty="0" smtClean="0"/>
              <a:t>Y = Variabel Terikat (penjualan)</a:t>
            </a:r>
          </a:p>
          <a:p>
            <a:r>
              <a:rPr lang="id-ID" dirty="0" smtClean="0"/>
              <a:t>X = Variabel Bebas (waktu)</a:t>
            </a:r>
          </a:p>
          <a:p>
            <a:r>
              <a:rPr lang="id-ID" dirty="0" smtClean="0"/>
              <a:t>a = Konstanta</a:t>
            </a:r>
          </a:p>
          <a:p>
            <a:r>
              <a:rPr lang="id-ID" dirty="0" smtClean="0"/>
              <a:t>b = Koefisien Tren</a:t>
            </a:r>
          </a:p>
          <a:p>
            <a:r>
              <a:rPr lang="id-ID" dirty="0" smtClean="0"/>
              <a:t>n = Jumlah data (pengamatan)</a:t>
            </a:r>
            <a:br>
              <a:rPr lang="id-ID" dirty="0" smtClean="0"/>
            </a:br>
            <a:endParaRPr lang="id-ID" dirty="0"/>
          </a:p>
        </p:txBody>
      </p:sp>
    </p:spTree>
    <p:extLst>
      <p:ext uri="{BB962C8B-B14F-4D97-AF65-F5344CB8AC3E}">
        <p14:creationId xmlns:p14="http://schemas.microsoft.com/office/powerpoint/2010/main" val="3449626829"/>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2800" b="1" dirty="0" smtClean="0"/>
              <a:t>Perkembangan Penjualan PT.X Tahun</a:t>
            </a:r>
            <a:endParaRPr lang="id-ID" sz="2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3869699"/>
              </p:ext>
            </p:extLst>
          </p:nvPr>
        </p:nvGraphicFramePr>
        <p:xfrm>
          <a:off x="428596" y="1357298"/>
          <a:ext cx="7671796" cy="3799896"/>
        </p:xfrm>
        <a:graphic>
          <a:graphicData uri="http://schemas.openxmlformats.org/drawingml/2006/table">
            <a:tbl>
              <a:tblPr firstRow="1" bandRow="1">
                <a:tableStyleId>{5940675A-B579-460E-94D1-54222C63F5DA}</a:tableStyleId>
              </a:tblPr>
              <a:tblGrid>
                <a:gridCol w="3262718">
                  <a:extLst>
                    <a:ext uri="{9D8B030D-6E8A-4147-A177-3AD203B41FA5}">
                      <a16:colId xmlns:a16="http://schemas.microsoft.com/office/drawing/2014/main" val="20000"/>
                    </a:ext>
                  </a:extLst>
                </a:gridCol>
                <a:gridCol w="4409078">
                  <a:extLst>
                    <a:ext uri="{9D8B030D-6E8A-4147-A177-3AD203B41FA5}">
                      <a16:colId xmlns:a16="http://schemas.microsoft.com/office/drawing/2014/main" val="20001"/>
                    </a:ext>
                  </a:extLst>
                </a:gridCol>
              </a:tblGrid>
              <a:tr h="474987">
                <a:tc>
                  <a:txBody>
                    <a:bodyPr/>
                    <a:lstStyle/>
                    <a:p>
                      <a:r>
                        <a:rPr lang="id-ID" dirty="0" smtClean="0"/>
                        <a:t>Tahun</a:t>
                      </a:r>
                      <a:endParaRPr lang="id-ID" dirty="0"/>
                    </a:p>
                  </a:txBody>
                  <a:tcPr/>
                </a:tc>
                <a:tc>
                  <a:txBody>
                    <a:bodyPr/>
                    <a:lstStyle/>
                    <a:p>
                      <a:r>
                        <a:rPr lang="id-ID" dirty="0" smtClean="0"/>
                        <a:t>Volume Penjualan (Ton)</a:t>
                      </a:r>
                      <a:endParaRPr lang="id-ID" dirty="0"/>
                    </a:p>
                  </a:txBody>
                  <a:tcPr/>
                </a:tc>
                <a:extLst>
                  <a:ext uri="{0D108BD9-81ED-4DB2-BD59-A6C34878D82A}">
                    <a16:rowId xmlns:a16="http://schemas.microsoft.com/office/drawing/2014/main" val="10000"/>
                  </a:ext>
                </a:extLst>
              </a:tr>
              <a:tr h="474987">
                <a:tc>
                  <a:txBody>
                    <a:bodyPr/>
                    <a:lstStyle/>
                    <a:p>
                      <a:r>
                        <a:rPr lang="id-ID" dirty="0" smtClean="0"/>
                        <a:t>2003</a:t>
                      </a:r>
                      <a:endParaRPr lang="id-ID" dirty="0"/>
                    </a:p>
                  </a:txBody>
                  <a:tcPr/>
                </a:tc>
                <a:tc>
                  <a:txBody>
                    <a:bodyPr/>
                    <a:lstStyle/>
                    <a:p>
                      <a:pPr algn="ctr"/>
                      <a:r>
                        <a:rPr lang="id-ID" sz="1800" b="0" i="0" kern="1200" dirty="0" smtClean="0">
                          <a:solidFill>
                            <a:schemeClr val="tx1"/>
                          </a:solidFill>
                          <a:latin typeface="+mn-lt"/>
                          <a:ea typeface="+mn-ea"/>
                          <a:cs typeface="+mn-cs"/>
                        </a:rPr>
                        <a:t>2.847</a:t>
                      </a:r>
                      <a:endParaRPr lang="id-ID" dirty="0"/>
                    </a:p>
                  </a:txBody>
                  <a:tcPr/>
                </a:tc>
                <a:extLst>
                  <a:ext uri="{0D108BD9-81ED-4DB2-BD59-A6C34878D82A}">
                    <a16:rowId xmlns:a16="http://schemas.microsoft.com/office/drawing/2014/main" val="10001"/>
                  </a:ext>
                </a:extLst>
              </a:tr>
              <a:tr h="474987">
                <a:tc>
                  <a:txBody>
                    <a:bodyPr/>
                    <a:lstStyle/>
                    <a:p>
                      <a:r>
                        <a:rPr lang="id-ID" dirty="0" smtClean="0"/>
                        <a:t>2004</a:t>
                      </a:r>
                      <a:endParaRPr lang="id-ID" dirty="0"/>
                    </a:p>
                  </a:txBody>
                  <a:tcPr/>
                </a:tc>
                <a:tc>
                  <a:txBody>
                    <a:bodyPr/>
                    <a:lstStyle/>
                    <a:p>
                      <a:pPr algn="ctr"/>
                      <a:r>
                        <a:rPr lang="id-ID" sz="1800" b="0" i="0" kern="1200" dirty="0" smtClean="0">
                          <a:solidFill>
                            <a:schemeClr val="tx1"/>
                          </a:solidFill>
                          <a:latin typeface="+mn-lt"/>
                          <a:ea typeface="+mn-ea"/>
                          <a:cs typeface="+mn-cs"/>
                        </a:rPr>
                        <a:t>3.685</a:t>
                      </a:r>
                      <a:endParaRPr lang="id-ID" dirty="0"/>
                    </a:p>
                  </a:txBody>
                  <a:tcPr/>
                </a:tc>
                <a:extLst>
                  <a:ext uri="{0D108BD9-81ED-4DB2-BD59-A6C34878D82A}">
                    <a16:rowId xmlns:a16="http://schemas.microsoft.com/office/drawing/2014/main" val="10002"/>
                  </a:ext>
                </a:extLst>
              </a:tr>
              <a:tr h="474987">
                <a:tc>
                  <a:txBody>
                    <a:bodyPr/>
                    <a:lstStyle/>
                    <a:p>
                      <a:r>
                        <a:rPr lang="id-ID" dirty="0" smtClean="0"/>
                        <a:t>2005</a:t>
                      </a:r>
                      <a:endParaRPr lang="id-ID" dirty="0"/>
                    </a:p>
                  </a:txBody>
                  <a:tcPr/>
                </a:tc>
                <a:tc>
                  <a:txBody>
                    <a:bodyPr/>
                    <a:lstStyle/>
                    <a:p>
                      <a:pPr algn="ctr"/>
                      <a:r>
                        <a:rPr lang="id-ID" sz="1800" b="0" i="0" kern="1200" dirty="0" smtClean="0">
                          <a:solidFill>
                            <a:schemeClr val="tx1"/>
                          </a:solidFill>
                          <a:latin typeface="+mn-lt"/>
                          <a:ea typeface="+mn-ea"/>
                          <a:cs typeface="+mn-cs"/>
                        </a:rPr>
                        <a:t>4.065</a:t>
                      </a:r>
                      <a:endParaRPr lang="id-ID" dirty="0"/>
                    </a:p>
                  </a:txBody>
                  <a:tcPr/>
                </a:tc>
                <a:extLst>
                  <a:ext uri="{0D108BD9-81ED-4DB2-BD59-A6C34878D82A}">
                    <a16:rowId xmlns:a16="http://schemas.microsoft.com/office/drawing/2014/main" val="10003"/>
                  </a:ext>
                </a:extLst>
              </a:tr>
              <a:tr h="474987">
                <a:tc>
                  <a:txBody>
                    <a:bodyPr/>
                    <a:lstStyle/>
                    <a:p>
                      <a:r>
                        <a:rPr lang="id-ID" dirty="0" smtClean="0"/>
                        <a:t>2006</a:t>
                      </a:r>
                      <a:endParaRPr lang="id-ID" dirty="0"/>
                    </a:p>
                  </a:txBody>
                  <a:tcPr/>
                </a:tc>
                <a:tc>
                  <a:txBody>
                    <a:bodyPr/>
                    <a:lstStyle/>
                    <a:p>
                      <a:pPr algn="ctr"/>
                      <a:r>
                        <a:rPr lang="id-ID" sz="1800" b="0" i="0" kern="1200" dirty="0" smtClean="0">
                          <a:solidFill>
                            <a:schemeClr val="tx1"/>
                          </a:solidFill>
                          <a:latin typeface="+mn-lt"/>
                          <a:ea typeface="+mn-ea"/>
                          <a:cs typeface="+mn-cs"/>
                        </a:rPr>
                        <a:t>5.789</a:t>
                      </a:r>
                      <a:endParaRPr lang="id-ID" dirty="0"/>
                    </a:p>
                  </a:txBody>
                  <a:tcPr/>
                </a:tc>
                <a:extLst>
                  <a:ext uri="{0D108BD9-81ED-4DB2-BD59-A6C34878D82A}">
                    <a16:rowId xmlns:a16="http://schemas.microsoft.com/office/drawing/2014/main" val="10004"/>
                  </a:ext>
                </a:extLst>
              </a:tr>
              <a:tr h="474987">
                <a:tc>
                  <a:txBody>
                    <a:bodyPr/>
                    <a:lstStyle/>
                    <a:p>
                      <a:r>
                        <a:rPr lang="id-ID" dirty="0" smtClean="0"/>
                        <a:t>2007</a:t>
                      </a:r>
                      <a:endParaRPr lang="id-ID" dirty="0"/>
                    </a:p>
                  </a:txBody>
                  <a:tcPr/>
                </a:tc>
                <a:tc>
                  <a:txBody>
                    <a:bodyPr/>
                    <a:lstStyle/>
                    <a:p>
                      <a:pPr algn="ctr"/>
                      <a:r>
                        <a:rPr lang="id-ID" sz="1800" b="0" i="0" kern="1200" dirty="0" smtClean="0">
                          <a:solidFill>
                            <a:schemeClr val="tx1"/>
                          </a:solidFill>
                          <a:latin typeface="+mn-lt"/>
                          <a:ea typeface="+mn-ea"/>
                          <a:cs typeface="+mn-cs"/>
                        </a:rPr>
                        <a:t>7.639</a:t>
                      </a:r>
                      <a:endParaRPr lang="id-ID" dirty="0"/>
                    </a:p>
                  </a:txBody>
                  <a:tcPr/>
                </a:tc>
                <a:extLst>
                  <a:ext uri="{0D108BD9-81ED-4DB2-BD59-A6C34878D82A}">
                    <a16:rowId xmlns:a16="http://schemas.microsoft.com/office/drawing/2014/main" val="10005"/>
                  </a:ext>
                </a:extLst>
              </a:tr>
              <a:tr h="474987">
                <a:tc>
                  <a:txBody>
                    <a:bodyPr/>
                    <a:lstStyle/>
                    <a:p>
                      <a:r>
                        <a:rPr lang="id-ID" dirty="0" smtClean="0"/>
                        <a:t>2008</a:t>
                      </a:r>
                      <a:endParaRPr lang="id-ID" dirty="0"/>
                    </a:p>
                  </a:txBody>
                  <a:tcPr/>
                </a:tc>
                <a:tc>
                  <a:txBody>
                    <a:bodyPr/>
                    <a:lstStyle/>
                    <a:p>
                      <a:pPr algn="ctr"/>
                      <a:r>
                        <a:rPr lang="id-ID" dirty="0" smtClean="0">
                          <a:solidFill>
                            <a:srgbClr val="FF0000"/>
                          </a:solidFill>
                        </a:rPr>
                        <a:t>?</a:t>
                      </a:r>
                      <a:endParaRPr lang="id-ID" dirty="0">
                        <a:solidFill>
                          <a:srgbClr val="FF0000"/>
                        </a:solidFill>
                      </a:endParaRPr>
                    </a:p>
                  </a:txBody>
                  <a:tcPr/>
                </a:tc>
                <a:extLst>
                  <a:ext uri="{0D108BD9-81ED-4DB2-BD59-A6C34878D82A}">
                    <a16:rowId xmlns:a16="http://schemas.microsoft.com/office/drawing/2014/main" val="10006"/>
                  </a:ext>
                </a:extLst>
              </a:tr>
              <a:tr h="474987">
                <a:tc>
                  <a:txBody>
                    <a:bodyPr/>
                    <a:lstStyle/>
                    <a:p>
                      <a:r>
                        <a:rPr lang="id-ID" dirty="0" smtClean="0"/>
                        <a:t>2009</a:t>
                      </a:r>
                      <a:endParaRPr lang="id-ID" dirty="0"/>
                    </a:p>
                  </a:txBody>
                  <a:tcPr/>
                </a:tc>
                <a:tc>
                  <a:txBody>
                    <a:bodyPr/>
                    <a:lstStyle/>
                    <a:p>
                      <a:pPr algn="ctr"/>
                      <a:r>
                        <a:rPr lang="id-ID" dirty="0" smtClean="0">
                          <a:solidFill>
                            <a:srgbClr val="FF0000"/>
                          </a:solidFill>
                        </a:rPr>
                        <a:t>?</a:t>
                      </a:r>
                      <a:endParaRPr lang="id-ID" dirty="0">
                        <a:solidFill>
                          <a:srgbClr val="FF0000"/>
                        </a:solidFill>
                      </a:endParaRPr>
                    </a:p>
                  </a:txBody>
                  <a:tcPr/>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p:txBody>
          <a:bodyPr/>
          <a:lstStyle/>
          <a:p>
            <a:fld id="{7B711881-7D3F-4203-9007-BF4ED1821D3A}" type="slidenum">
              <a:rPr lang="en-US" altLang="en-US" smtClean="0"/>
              <a:pPr/>
              <a:t>25</a:t>
            </a:fld>
            <a:endParaRPr lang="en-US" altLang="en-US"/>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7" name="Content Placeholder 6"/>
          <p:cNvGraphicFramePr>
            <a:graphicFrameLocks noGrp="1"/>
          </p:cNvGraphicFramePr>
          <p:nvPr>
            <p:ph idx="1"/>
          </p:nvPr>
        </p:nvGraphicFramePr>
        <p:xfrm>
          <a:off x="428596" y="1857364"/>
          <a:ext cx="8143932" cy="2626368"/>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285932">
                  <a:extLst>
                    <a:ext uri="{9D8B030D-6E8A-4147-A177-3AD203B41FA5}">
                      <a16:colId xmlns:a16="http://schemas.microsoft.com/office/drawing/2014/main" val="20005"/>
                    </a:ext>
                  </a:extLst>
                </a:gridCol>
              </a:tblGrid>
              <a:tr h="370840">
                <a:tc>
                  <a:txBody>
                    <a:bodyPr/>
                    <a:lstStyle/>
                    <a:p>
                      <a:r>
                        <a:rPr lang="id-ID" dirty="0" smtClean="0"/>
                        <a:t>Th</a:t>
                      </a:r>
                      <a:endParaRPr lang="id-ID" dirty="0"/>
                    </a:p>
                  </a:txBody>
                  <a:tcPr/>
                </a:tc>
                <a:tc>
                  <a:txBody>
                    <a:bodyPr/>
                    <a:lstStyle/>
                    <a:p>
                      <a:r>
                        <a:rPr lang="id-ID" dirty="0" smtClean="0"/>
                        <a:t>penjualan</a:t>
                      </a:r>
                      <a:endParaRPr lang="id-ID" dirty="0"/>
                    </a:p>
                  </a:txBody>
                  <a:tcPr/>
                </a:tc>
                <a:tc>
                  <a:txBody>
                    <a:bodyPr/>
                    <a:lstStyle/>
                    <a:p>
                      <a:r>
                        <a:rPr lang="id-ID" dirty="0" smtClean="0"/>
                        <a:t>X</a:t>
                      </a:r>
                      <a:endParaRPr lang="id-ID" dirty="0"/>
                    </a:p>
                  </a:txBody>
                  <a:tcPr/>
                </a:tc>
                <a:tc>
                  <a:txBody>
                    <a:bodyPr/>
                    <a:lstStyle/>
                    <a:p>
                      <a:r>
                        <a:rPr lang="id-ID" dirty="0" smtClean="0"/>
                        <a:t>Y</a:t>
                      </a:r>
                      <a:endParaRPr lang="id-ID" dirty="0"/>
                    </a:p>
                  </a:txBody>
                  <a:tcPr/>
                </a:tc>
                <a:tc>
                  <a:txBody>
                    <a:bodyPr/>
                    <a:lstStyle/>
                    <a:p>
                      <a:r>
                        <a:rPr lang="id-ID" dirty="0" smtClean="0"/>
                        <a:t>XY</a:t>
                      </a:r>
                      <a:endParaRPr lang="id-ID" dirty="0"/>
                    </a:p>
                  </a:txBody>
                  <a:tcPr/>
                </a:tc>
                <a:tc>
                  <a:txBody>
                    <a:bodyPr/>
                    <a:lstStyle/>
                    <a:p>
                      <a:r>
                        <a:rPr lang="id-ID" dirty="0" smtClean="0"/>
                        <a:t>X2</a:t>
                      </a:r>
                      <a:endParaRPr lang="id-ID" dirty="0"/>
                    </a:p>
                  </a:txBody>
                  <a:tcPr/>
                </a:tc>
                <a:extLst>
                  <a:ext uri="{0D108BD9-81ED-4DB2-BD59-A6C34878D82A}">
                    <a16:rowId xmlns:a16="http://schemas.microsoft.com/office/drawing/2014/main" val="10000"/>
                  </a:ext>
                </a:extLst>
              </a:tr>
              <a:tr h="370840">
                <a:tc>
                  <a:txBody>
                    <a:bodyPr/>
                    <a:lstStyle/>
                    <a:p>
                      <a:r>
                        <a:rPr lang="id-ID" dirty="0" smtClean="0"/>
                        <a:t>2003</a:t>
                      </a:r>
                      <a:endParaRPr lang="id-ID" dirty="0"/>
                    </a:p>
                  </a:txBody>
                  <a:tcPr/>
                </a:tc>
                <a:tc>
                  <a:txBody>
                    <a:bodyPr/>
                    <a:lstStyle/>
                    <a:p>
                      <a:r>
                        <a:rPr lang="id-ID" dirty="0" smtClean="0"/>
                        <a:t>2.874</a:t>
                      </a:r>
                      <a:endParaRPr lang="id-ID" dirty="0"/>
                    </a:p>
                  </a:txBody>
                  <a:tcPr/>
                </a:tc>
                <a:tc>
                  <a:txBody>
                    <a:bodyPr/>
                    <a:lstStyle/>
                    <a:p>
                      <a:r>
                        <a:rPr lang="id-ID" dirty="0" smtClean="0"/>
                        <a:t>-2</a:t>
                      </a:r>
                      <a:endParaRPr lang="id-ID" dirty="0"/>
                    </a:p>
                  </a:txBody>
                  <a:tcPr/>
                </a:tc>
                <a:tc>
                  <a:txBody>
                    <a:bodyPr/>
                    <a:lstStyle/>
                    <a:p>
                      <a:r>
                        <a:rPr lang="id-ID" dirty="0" smtClean="0"/>
                        <a:t>2847</a:t>
                      </a:r>
                      <a:endParaRPr lang="id-ID" dirty="0"/>
                    </a:p>
                  </a:txBody>
                  <a:tcPr/>
                </a:tc>
                <a:tc>
                  <a:txBody>
                    <a:bodyPr/>
                    <a:lstStyle/>
                    <a:p>
                      <a:r>
                        <a:rPr lang="id-ID" dirty="0" smtClean="0"/>
                        <a:t>-5.748</a:t>
                      </a:r>
                      <a:endParaRPr lang="id-ID" dirty="0"/>
                    </a:p>
                  </a:txBody>
                  <a:tcPr/>
                </a:tc>
                <a:tc>
                  <a:txBody>
                    <a:bodyPr/>
                    <a:lstStyle/>
                    <a:p>
                      <a:r>
                        <a:rPr lang="id-ID" dirty="0" smtClean="0"/>
                        <a:t>4</a:t>
                      </a:r>
                      <a:endParaRPr lang="id-ID" dirty="0"/>
                    </a:p>
                  </a:txBody>
                  <a:tcPr/>
                </a:tc>
                <a:extLst>
                  <a:ext uri="{0D108BD9-81ED-4DB2-BD59-A6C34878D82A}">
                    <a16:rowId xmlns:a16="http://schemas.microsoft.com/office/drawing/2014/main" val="10001"/>
                  </a:ext>
                </a:extLst>
              </a:tr>
              <a:tr h="401328">
                <a:tc>
                  <a:txBody>
                    <a:bodyPr/>
                    <a:lstStyle/>
                    <a:p>
                      <a:r>
                        <a:rPr lang="id-ID" dirty="0" smtClean="0"/>
                        <a:t>2004</a:t>
                      </a:r>
                      <a:endParaRPr lang="id-ID" dirty="0"/>
                    </a:p>
                  </a:txBody>
                  <a:tcPr/>
                </a:tc>
                <a:tc>
                  <a:txBody>
                    <a:bodyPr/>
                    <a:lstStyle/>
                    <a:p>
                      <a:r>
                        <a:rPr lang="id-ID" dirty="0" smtClean="0"/>
                        <a:t>3.685</a:t>
                      </a:r>
                      <a:endParaRPr lang="id-ID" dirty="0"/>
                    </a:p>
                  </a:txBody>
                  <a:tcPr/>
                </a:tc>
                <a:tc>
                  <a:txBody>
                    <a:bodyPr/>
                    <a:lstStyle/>
                    <a:p>
                      <a:r>
                        <a:rPr lang="id-ID" dirty="0" smtClean="0"/>
                        <a:t>-1</a:t>
                      </a:r>
                      <a:endParaRPr lang="id-ID" dirty="0"/>
                    </a:p>
                  </a:txBody>
                  <a:tcPr/>
                </a:tc>
                <a:tc>
                  <a:txBody>
                    <a:bodyPr/>
                    <a:lstStyle/>
                    <a:p>
                      <a:r>
                        <a:rPr lang="id-ID" dirty="0" smtClean="0"/>
                        <a:t>3685</a:t>
                      </a:r>
                      <a:endParaRPr lang="id-ID" dirty="0"/>
                    </a:p>
                  </a:txBody>
                  <a:tcPr/>
                </a:tc>
                <a:tc>
                  <a:txBody>
                    <a:bodyPr/>
                    <a:lstStyle/>
                    <a:p>
                      <a:r>
                        <a:rPr lang="id-ID" dirty="0" smtClean="0"/>
                        <a:t>-3.685</a:t>
                      </a:r>
                      <a:endParaRPr lang="id-ID" dirty="0"/>
                    </a:p>
                  </a:txBody>
                  <a:tcPr/>
                </a:tc>
                <a:tc>
                  <a:txBody>
                    <a:bodyPr/>
                    <a:lstStyle/>
                    <a:p>
                      <a:r>
                        <a:rPr lang="id-ID" dirty="0" smtClean="0"/>
                        <a:t>1</a:t>
                      </a:r>
                      <a:endParaRPr lang="id-ID" dirty="0"/>
                    </a:p>
                  </a:txBody>
                  <a:tcPr/>
                </a:tc>
                <a:extLst>
                  <a:ext uri="{0D108BD9-81ED-4DB2-BD59-A6C34878D82A}">
                    <a16:rowId xmlns:a16="http://schemas.microsoft.com/office/drawing/2014/main" val="10002"/>
                  </a:ext>
                </a:extLst>
              </a:tr>
              <a:tr h="370840">
                <a:tc>
                  <a:txBody>
                    <a:bodyPr/>
                    <a:lstStyle/>
                    <a:p>
                      <a:r>
                        <a:rPr lang="id-ID" dirty="0" smtClean="0"/>
                        <a:t>2005</a:t>
                      </a:r>
                      <a:endParaRPr lang="id-ID" dirty="0"/>
                    </a:p>
                  </a:txBody>
                  <a:tcPr/>
                </a:tc>
                <a:tc>
                  <a:txBody>
                    <a:bodyPr/>
                    <a:lstStyle/>
                    <a:p>
                      <a:r>
                        <a:rPr lang="id-ID" dirty="0" smtClean="0"/>
                        <a:t>4.065</a:t>
                      </a:r>
                      <a:endParaRPr lang="id-ID" dirty="0"/>
                    </a:p>
                  </a:txBody>
                  <a:tcPr/>
                </a:tc>
                <a:tc>
                  <a:txBody>
                    <a:bodyPr/>
                    <a:lstStyle/>
                    <a:p>
                      <a:r>
                        <a:rPr lang="id-ID" dirty="0" smtClean="0"/>
                        <a:t>0</a:t>
                      </a:r>
                      <a:endParaRPr lang="id-ID" dirty="0"/>
                    </a:p>
                  </a:txBody>
                  <a:tcPr/>
                </a:tc>
                <a:tc>
                  <a:txBody>
                    <a:bodyPr/>
                    <a:lstStyle/>
                    <a:p>
                      <a:r>
                        <a:rPr lang="id-ID" dirty="0" smtClean="0"/>
                        <a:t>4065</a:t>
                      </a:r>
                      <a:endParaRPr lang="id-ID" dirty="0"/>
                    </a:p>
                  </a:txBody>
                  <a:tcPr/>
                </a:tc>
                <a:tc>
                  <a:txBody>
                    <a:bodyPr/>
                    <a:lstStyle/>
                    <a:p>
                      <a:r>
                        <a:rPr lang="id-ID" dirty="0" smtClean="0"/>
                        <a:t>0</a:t>
                      </a:r>
                      <a:endParaRPr lang="id-ID" dirty="0"/>
                    </a:p>
                  </a:txBody>
                  <a:tcPr/>
                </a:tc>
                <a:tc>
                  <a:txBody>
                    <a:bodyPr/>
                    <a:lstStyle/>
                    <a:p>
                      <a:r>
                        <a:rPr lang="id-ID" dirty="0" smtClean="0"/>
                        <a:t>0</a:t>
                      </a:r>
                      <a:endParaRPr lang="id-ID" dirty="0"/>
                    </a:p>
                  </a:txBody>
                  <a:tcPr/>
                </a:tc>
                <a:extLst>
                  <a:ext uri="{0D108BD9-81ED-4DB2-BD59-A6C34878D82A}">
                    <a16:rowId xmlns:a16="http://schemas.microsoft.com/office/drawing/2014/main" val="10003"/>
                  </a:ext>
                </a:extLst>
              </a:tr>
              <a:tr h="370840">
                <a:tc>
                  <a:txBody>
                    <a:bodyPr/>
                    <a:lstStyle/>
                    <a:p>
                      <a:r>
                        <a:rPr lang="id-ID" dirty="0" smtClean="0"/>
                        <a:t>2006</a:t>
                      </a:r>
                      <a:endParaRPr lang="id-ID" dirty="0"/>
                    </a:p>
                  </a:txBody>
                  <a:tcPr/>
                </a:tc>
                <a:tc>
                  <a:txBody>
                    <a:bodyPr/>
                    <a:lstStyle/>
                    <a:p>
                      <a:r>
                        <a:rPr lang="id-ID" dirty="0" smtClean="0"/>
                        <a:t>5.789</a:t>
                      </a:r>
                      <a:endParaRPr lang="id-ID" dirty="0"/>
                    </a:p>
                  </a:txBody>
                  <a:tcPr/>
                </a:tc>
                <a:tc>
                  <a:txBody>
                    <a:bodyPr/>
                    <a:lstStyle/>
                    <a:p>
                      <a:r>
                        <a:rPr lang="id-ID" dirty="0" smtClean="0"/>
                        <a:t>1</a:t>
                      </a:r>
                      <a:endParaRPr lang="id-ID" dirty="0"/>
                    </a:p>
                  </a:txBody>
                  <a:tcPr/>
                </a:tc>
                <a:tc>
                  <a:txBody>
                    <a:bodyPr/>
                    <a:lstStyle/>
                    <a:p>
                      <a:r>
                        <a:rPr lang="id-ID" dirty="0" smtClean="0"/>
                        <a:t>5789</a:t>
                      </a:r>
                      <a:endParaRPr lang="id-ID" dirty="0"/>
                    </a:p>
                  </a:txBody>
                  <a:tcPr/>
                </a:tc>
                <a:tc>
                  <a:txBody>
                    <a:bodyPr/>
                    <a:lstStyle/>
                    <a:p>
                      <a:r>
                        <a:rPr lang="id-ID" dirty="0" smtClean="0"/>
                        <a:t>5.789</a:t>
                      </a:r>
                      <a:endParaRPr lang="id-ID" dirty="0"/>
                    </a:p>
                  </a:txBody>
                  <a:tcPr/>
                </a:tc>
                <a:tc>
                  <a:txBody>
                    <a:bodyPr/>
                    <a:lstStyle/>
                    <a:p>
                      <a:r>
                        <a:rPr lang="id-ID" dirty="0" smtClean="0"/>
                        <a:t>1</a:t>
                      </a:r>
                      <a:endParaRPr lang="id-ID" dirty="0"/>
                    </a:p>
                  </a:txBody>
                  <a:tcPr/>
                </a:tc>
                <a:extLst>
                  <a:ext uri="{0D108BD9-81ED-4DB2-BD59-A6C34878D82A}">
                    <a16:rowId xmlns:a16="http://schemas.microsoft.com/office/drawing/2014/main" val="10004"/>
                  </a:ext>
                </a:extLst>
              </a:tr>
              <a:tr h="370840">
                <a:tc>
                  <a:txBody>
                    <a:bodyPr/>
                    <a:lstStyle/>
                    <a:p>
                      <a:r>
                        <a:rPr lang="id-ID" dirty="0" smtClean="0"/>
                        <a:t>2007</a:t>
                      </a:r>
                      <a:endParaRPr lang="id-ID" dirty="0"/>
                    </a:p>
                  </a:txBody>
                  <a:tcPr/>
                </a:tc>
                <a:tc>
                  <a:txBody>
                    <a:bodyPr/>
                    <a:lstStyle/>
                    <a:p>
                      <a:r>
                        <a:rPr lang="id-ID" dirty="0" smtClean="0"/>
                        <a:t>7.639</a:t>
                      </a:r>
                      <a:endParaRPr lang="id-ID" dirty="0"/>
                    </a:p>
                  </a:txBody>
                  <a:tcPr/>
                </a:tc>
                <a:tc>
                  <a:txBody>
                    <a:bodyPr/>
                    <a:lstStyle/>
                    <a:p>
                      <a:r>
                        <a:rPr lang="id-ID" dirty="0" smtClean="0"/>
                        <a:t>2</a:t>
                      </a:r>
                      <a:endParaRPr lang="id-ID" dirty="0"/>
                    </a:p>
                  </a:txBody>
                  <a:tcPr/>
                </a:tc>
                <a:tc>
                  <a:txBody>
                    <a:bodyPr/>
                    <a:lstStyle/>
                    <a:p>
                      <a:r>
                        <a:rPr lang="id-ID" dirty="0" smtClean="0"/>
                        <a:t>7639</a:t>
                      </a:r>
                      <a:endParaRPr lang="id-ID" dirty="0"/>
                    </a:p>
                  </a:txBody>
                  <a:tcPr/>
                </a:tc>
                <a:tc>
                  <a:txBody>
                    <a:bodyPr/>
                    <a:lstStyle/>
                    <a:p>
                      <a:r>
                        <a:rPr lang="id-ID" dirty="0" smtClean="0"/>
                        <a:t>155.278</a:t>
                      </a:r>
                      <a:endParaRPr lang="id-ID" dirty="0"/>
                    </a:p>
                  </a:txBody>
                  <a:tcPr/>
                </a:tc>
                <a:tc>
                  <a:txBody>
                    <a:bodyPr/>
                    <a:lstStyle/>
                    <a:p>
                      <a:r>
                        <a:rPr lang="id-ID" dirty="0" smtClean="0"/>
                        <a:t>4</a:t>
                      </a:r>
                      <a:endParaRPr lang="id-ID" dirty="0"/>
                    </a:p>
                  </a:txBody>
                  <a:tcPr/>
                </a:tc>
                <a:extLst>
                  <a:ext uri="{0D108BD9-81ED-4DB2-BD59-A6C34878D82A}">
                    <a16:rowId xmlns:a16="http://schemas.microsoft.com/office/drawing/2014/main" val="10005"/>
                  </a:ext>
                </a:extLst>
              </a:tr>
              <a:tr h="370840">
                <a:tc>
                  <a:txBody>
                    <a:bodyPr/>
                    <a:lstStyle/>
                    <a:p>
                      <a:endParaRPr lang="id-ID"/>
                    </a:p>
                  </a:txBody>
                  <a:tcPr/>
                </a:tc>
                <a:tc>
                  <a:txBody>
                    <a:bodyPr/>
                    <a:lstStyle/>
                    <a:p>
                      <a:endParaRPr lang="id-ID" dirty="0"/>
                    </a:p>
                  </a:txBody>
                  <a:tcPr/>
                </a:tc>
                <a:tc>
                  <a:txBody>
                    <a:bodyPr/>
                    <a:lstStyle/>
                    <a:p>
                      <a:r>
                        <a:rPr lang="id-ID" dirty="0" smtClean="0"/>
                        <a:t>?=0</a:t>
                      </a:r>
                      <a:endParaRPr lang="id-ID" dirty="0"/>
                    </a:p>
                  </a:txBody>
                  <a:tcPr/>
                </a:tc>
                <a:tc>
                  <a:txBody>
                    <a:bodyPr/>
                    <a:lstStyle/>
                    <a:p>
                      <a:r>
                        <a:rPr lang="id-ID" dirty="0" smtClean="0"/>
                        <a:t>?=2.052</a:t>
                      </a:r>
                      <a:endParaRPr lang="id-ID" dirty="0"/>
                    </a:p>
                  </a:txBody>
                  <a:tcPr/>
                </a:tc>
                <a:tc>
                  <a:txBody>
                    <a:bodyPr/>
                    <a:lstStyle/>
                    <a:p>
                      <a:r>
                        <a:rPr lang="id-ID" dirty="0" smtClean="0"/>
                        <a:t>?=11.634</a:t>
                      </a:r>
                      <a:endParaRPr lang="id-ID" dirty="0"/>
                    </a:p>
                  </a:txBody>
                  <a:tcPr/>
                </a:tc>
                <a:tc>
                  <a:txBody>
                    <a:bodyPr/>
                    <a:lstStyle/>
                    <a:p>
                      <a:r>
                        <a:rPr lang="id-ID" dirty="0" smtClean="0"/>
                        <a:t>?=10</a:t>
                      </a:r>
                      <a:endParaRPr lang="id-ID" dirty="0"/>
                    </a:p>
                  </a:txBody>
                  <a:tcPr/>
                </a:tc>
                <a:extLst>
                  <a:ext uri="{0D108BD9-81ED-4DB2-BD59-A6C34878D82A}">
                    <a16:rowId xmlns:a16="http://schemas.microsoft.com/office/drawing/2014/main" val="10006"/>
                  </a:ext>
                </a:extLst>
              </a:tr>
            </a:tbl>
          </a:graphicData>
        </a:graphic>
      </p:graphicFrame>
      <p:sp>
        <p:nvSpPr>
          <p:cNvPr id="6" name="Slide Number Placeholder 5"/>
          <p:cNvSpPr>
            <a:spLocks noGrp="1"/>
          </p:cNvSpPr>
          <p:nvPr>
            <p:ph type="sldNum" sz="quarter" idx="12"/>
          </p:nvPr>
        </p:nvSpPr>
        <p:spPr/>
        <p:txBody>
          <a:bodyPr/>
          <a:lstStyle/>
          <a:p>
            <a:fld id="{7B711881-7D3F-4203-9007-BF4ED1821D3A}" type="slidenum">
              <a:rPr lang="en-US" altLang="en-US" smtClean="0"/>
              <a:pPr/>
              <a:t>26</a:t>
            </a:fld>
            <a:endParaRPr lang="en-US" altLang="en-US"/>
          </a:p>
        </p:txBody>
      </p:sp>
      <p:sp>
        <p:nvSpPr>
          <p:cNvPr id="8" name="Rectangle 7"/>
          <p:cNvSpPr/>
          <p:nvPr/>
        </p:nvSpPr>
        <p:spPr>
          <a:xfrm>
            <a:off x="357158" y="4286256"/>
            <a:ext cx="3214710" cy="1477328"/>
          </a:xfrm>
          <a:prstGeom prst="rect">
            <a:avLst/>
          </a:prstGeom>
        </p:spPr>
        <p:txBody>
          <a:bodyPr wrap="square">
            <a:spAutoFit/>
          </a:bodyPr>
          <a:lstStyle/>
          <a:p>
            <a:endParaRPr lang="id-ID" dirty="0" smtClean="0"/>
          </a:p>
          <a:p>
            <a:r>
              <a:rPr lang="id-ID" dirty="0" smtClean="0"/>
              <a:t>Y=a+bx</a:t>
            </a:r>
          </a:p>
          <a:p>
            <a:endParaRPr lang="id-ID" dirty="0" smtClean="0"/>
          </a:p>
          <a:p>
            <a:r>
              <a:rPr lang="pt-BR" dirty="0" smtClean="0"/>
              <a:t>a = </a:t>
            </a:r>
            <a:r>
              <a:rPr lang="el-GR" dirty="0" smtClean="0"/>
              <a:t>Σ</a:t>
            </a:r>
            <a:r>
              <a:rPr lang="pt-BR" dirty="0" smtClean="0"/>
              <a:t>Y/n </a:t>
            </a:r>
            <a:r>
              <a:rPr lang="pt-BR" dirty="0" smtClean="0"/>
              <a:t>= / 5 = </a:t>
            </a:r>
            <a:r>
              <a:rPr lang="pt-BR" b="1" dirty="0" smtClean="0"/>
              <a:t>4.810,4</a:t>
            </a:r>
            <a:endParaRPr lang="id-ID" b="1" dirty="0" smtClean="0"/>
          </a:p>
          <a:p>
            <a:r>
              <a:rPr lang="pt-BR" dirty="0" smtClean="0"/>
              <a:t>b = </a:t>
            </a:r>
            <a:r>
              <a:rPr lang="el-GR" dirty="0"/>
              <a:t>Σ </a:t>
            </a:r>
            <a:r>
              <a:rPr lang="pt-BR" dirty="0" smtClean="0"/>
              <a:t>XY/X² </a:t>
            </a:r>
            <a:r>
              <a:rPr lang="pt-BR" dirty="0" smtClean="0"/>
              <a:t>= / 10 = </a:t>
            </a:r>
            <a:r>
              <a:rPr lang="pt-BR" b="1" dirty="0" smtClean="0"/>
              <a:t>1.164,4</a:t>
            </a:r>
            <a:endParaRPr lang="id-ID" b="1" dirty="0"/>
          </a:p>
        </p:txBody>
      </p:sp>
      <p:sp>
        <p:nvSpPr>
          <p:cNvPr id="9" name="Rectangle 8"/>
          <p:cNvSpPr/>
          <p:nvPr/>
        </p:nvSpPr>
        <p:spPr>
          <a:xfrm>
            <a:off x="4286248" y="4643446"/>
            <a:ext cx="4357718" cy="1200329"/>
          </a:xfrm>
          <a:prstGeom prst="rect">
            <a:avLst/>
          </a:prstGeom>
        </p:spPr>
        <p:txBody>
          <a:bodyPr wrap="square">
            <a:spAutoFit/>
          </a:bodyPr>
          <a:lstStyle/>
          <a:p>
            <a:r>
              <a:rPr lang="es-ES" dirty="0" smtClean="0"/>
              <a:t>Y = 4.810, ,4 </a:t>
            </a:r>
            <a:endParaRPr lang="id-ID" dirty="0" smtClean="0"/>
          </a:p>
          <a:p>
            <a:endParaRPr lang="id-ID" dirty="0" smtClean="0"/>
          </a:p>
          <a:p>
            <a:r>
              <a:rPr lang="es-ES" b="1" dirty="0" smtClean="0"/>
              <a:t>Y2008 = 4.810, ,4 (3) =8.300,6</a:t>
            </a:r>
            <a:r>
              <a:rPr lang="id-ID" b="1" dirty="0" smtClean="0"/>
              <a:t> </a:t>
            </a:r>
          </a:p>
          <a:p>
            <a:r>
              <a:rPr lang="es-ES" b="1" dirty="0" smtClean="0"/>
              <a:t>Y2009= 4.810, ,4 (4) =9.464</a:t>
            </a:r>
            <a:endParaRPr lang="id-ID" b="1" dirty="0"/>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id-ID" sz="3200" b="1" dirty="0" smtClean="0"/>
              <a:t>SIMPLE LINEAR REGRESSION</a:t>
            </a:r>
            <a:endParaRPr lang="id-ID" sz="32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27</a:t>
            </a:fld>
            <a:endParaRPr lang="en-US" altLang="en-US"/>
          </a:p>
        </p:txBody>
      </p:sp>
      <p:pic>
        <p:nvPicPr>
          <p:cNvPr id="2052" name="Picture 4"/>
          <p:cNvPicPr>
            <a:picLocks noGrp="1" noChangeAspect="1" noChangeArrowheads="1"/>
          </p:cNvPicPr>
          <p:nvPr>
            <p:ph idx="1"/>
          </p:nvPr>
        </p:nvPicPr>
        <p:blipFill>
          <a:blip r:embed="rId2"/>
          <a:srcRect l="50000" t="29156" r="29167" b="18349"/>
          <a:stretch>
            <a:fillRect/>
          </a:stretch>
        </p:blipFill>
        <p:spPr bwMode="auto">
          <a:xfrm>
            <a:off x="4214810" y="1357298"/>
            <a:ext cx="4173614" cy="4869216"/>
          </a:xfrm>
          <a:prstGeom prst="rect">
            <a:avLst/>
          </a:prstGeom>
          <a:noFill/>
          <a:ln w="9525">
            <a:noFill/>
            <a:miter lim="800000"/>
            <a:headEnd/>
            <a:tailEnd/>
          </a:ln>
          <a:effectLst/>
        </p:spPr>
      </p:pic>
      <p:sp>
        <p:nvSpPr>
          <p:cNvPr id="11" name="Rectangle 10"/>
          <p:cNvSpPr/>
          <p:nvPr/>
        </p:nvSpPr>
        <p:spPr>
          <a:xfrm>
            <a:off x="214282" y="1285860"/>
            <a:ext cx="3714776" cy="2308324"/>
          </a:xfrm>
          <a:prstGeom prst="rect">
            <a:avLst/>
          </a:prstGeom>
        </p:spPr>
        <p:txBody>
          <a:bodyPr wrap="square">
            <a:spAutoFit/>
          </a:bodyPr>
          <a:lstStyle/>
          <a:p>
            <a:pPr>
              <a:buFont typeface="Arial" pitchFamily="34" charset="0"/>
              <a:buChar char="•"/>
            </a:pPr>
            <a:r>
              <a:rPr lang="id-ID" sz="2400" dirty="0" smtClean="0"/>
              <a:t> Model matematis garis </a:t>
            </a:r>
          </a:p>
          <a:p>
            <a:r>
              <a:rPr lang="id-ID" sz="2400" dirty="0" smtClean="0"/>
              <a:t>  lurus yang menjelaskan</a:t>
            </a:r>
          </a:p>
          <a:p>
            <a:r>
              <a:rPr lang="id-ID" sz="2400" dirty="0" smtClean="0"/>
              <a:t>  hubungan fungsional </a:t>
            </a:r>
          </a:p>
          <a:p>
            <a:r>
              <a:rPr lang="id-ID" sz="2400" dirty="0" smtClean="0"/>
              <a:t>  antara satu variabel </a:t>
            </a:r>
          </a:p>
          <a:p>
            <a:r>
              <a:rPr lang="id-ID" sz="2400" dirty="0" smtClean="0"/>
              <a:t>  terikat (dependent </a:t>
            </a:r>
          </a:p>
          <a:p>
            <a:r>
              <a:rPr lang="id-ID" sz="2400" dirty="0" smtClean="0"/>
              <a:t>  Vriable)</a:t>
            </a:r>
            <a:endParaRPr lang="id-ID" sz="2400" dirty="0"/>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1143000"/>
          </a:xfrm>
        </p:spPr>
        <p:txBody>
          <a:bodyPr/>
          <a:lstStyle/>
          <a:p>
            <a:r>
              <a:rPr lang="id-ID" sz="2800" b="1" dirty="0" smtClean="0"/>
              <a:t>Case:</a:t>
            </a:r>
            <a:br>
              <a:rPr lang="id-ID" sz="2800" b="1" dirty="0" smtClean="0"/>
            </a:br>
            <a:r>
              <a:rPr lang="id-ID" sz="2800" b="1" dirty="0" smtClean="0"/>
              <a:t> </a:t>
            </a:r>
            <a:r>
              <a:rPr lang="id-ID" sz="2800" dirty="0" smtClean="0"/>
              <a:t>Perusahaan Konstruksi Nodel, West Bloomfield</a:t>
            </a:r>
            <a:endParaRPr lang="id-ID" sz="28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28</a:t>
            </a:fld>
            <a:endParaRPr lang="en-US" altLang="en-US"/>
          </a:p>
        </p:txBody>
      </p:sp>
      <p:sp>
        <p:nvSpPr>
          <p:cNvPr id="8" name="Content Placeholder 7"/>
          <p:cNvSpPr>
            <a:spLocks noGrp="1"/>
          </p:cNvSpPr>
          <p:nvPr>
            <p:ph idx="1"/>
          </p:nvPr>
        </p:nvSpPr>
        <p:spPr>
          <a:xfrm>
            <a:off x="428596" y="1214422"/>
            <a:ext cx="3614734" cy="4525963"/>
          </a:xfrm>
        </p:spPr>
        <p:txBody>
          <a:bodyPr/>
          <a:lstStyle/>
          <a:p>
            <a:r>
              <a:rPr lang="id-ID" sz="2000" dirty="0" smtClean="0"/>
              <a:t>Perusahaan Konstruksi Nodel merenovasi sejumlah rumah tua di West Bloomfield, Michigan.</a:t>
            </a:r>
          </a:p>
          <a:p>
            <a:r>
              <a:rPr lang="id-ID" sz="2000" dirty="0" smtClean="0"/>
              <a:t>Sejalan dengan waktu, perusahaan mendapati bahwa biaya pekerjaan renovasinya tergantung pada tingkat penghasilan penduduk yaitu upah lokal di West Bloomfield.</a:t>
            </a:r>
          </a:p>
          <a:p>
            <a:r>
              <a:rPr lang="id-ID" sz="2000" dirty="0" smtClean="0"/>
              <a:t>Tabel berikut ini menunjukkan penjualan Nodel dan upah lokal selama masa 6</a:t>
            </a:r>
            <a:endParaRPr lang="id-ID" sz="2000" dirty="0"/>
          </a:p>
        </p:txBody>
      </p:sp>
      <p:graphicFrame>
        <p:nvGraphicFramePr>
          <p:cNvPr id="9" name="Table 8"/>
          <p:cNvGraphicFramePr>
            <a:graphicFrameLocks noGrp="1"/>
          </p:cNvGraphicFramePr>
          <p:nvPr/>
        </p:nvGraphicFramePr>
        <p:xfrm>
          <a:off x="4429124" y="1643050"/>
          <a:ext cx="4429156" cy="25603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81156">
                  <a:extLst>
                    <a:ext uri="{9D8B030D-6E8A-4147-A177-3AD203B41FA5}">
                      <a16:colId xmlns:a16="http://schemas.microsoft.com/office/drawing/2014/main" val="20002"/>
                    </a:ext>
                  </a:extLst>
                </a:gridCol>
              </a:tblGrid>
              <a:tr h="346985">
                <a:tc>
                  <a:txBody>
                    <a:bodyPr/>
                    <a:lstStyle/>
                    <a:p>
                      <a:r>
                        <a:rPr lang="id-ID" dirty="0" smtClean="0"/>
                        <a:t>years</a:t>
                      </a:r>
                      <a:endParaRPr lang="id-ID" dirty="0"/>
                    </a:p>
                  </a:txBody>
                  <a:tcPr/>
                </a:tc>
                <a:tc>
                  <a:txBody>
                    <a:bodyPr/>
                    <a:lstStyle/>
                    <a:p>
                      <a:r>
                        <a:rPr lang="id-ID" dirty="0" smtClean="0"/>
                        <a:t>sales</a:t>
                      </a:r>
                      <a:endParaRPr lang="id-ID" dirty="0"/>
                    </a:p>
                  </a:txBody>
                  <a:tcPr/>
                </a:tc>
                <a:tc>
                  <a:txBody>
                    <a:bodyPr/>
                    <a:lstStyle/>
                    <a:p>
                      <a:r>
                        <a:rPr lang="id-ID" dirty="0" smtClean="0"/>
                        <a:t>wages</a:t>
                      </a:r>
                      <a:endParaRPr lang="id-ID" dirty="0"/>
                    </a:p>
                  </a:txBody>
                  <a:tcPr/>
                </a:tc>
                <a:extLst>
                  <a:ext uri="{0D108BD9-81ED-4DB2-BD59-A6C34878D82A}">
                    <a16:rowId xmlns:a16="http://schemas.microsoft.com/office/drawing/2014/main" val="10000"/>
                  </a:ext>
                </a:extLst>
              </a:tr>
              <a:tr h="346985">
                <a:tc>
                  <a:txBody>
                    <a:bodyPr/>
                    <a:lstStyle/>
                    <a:p>
                      <a:r>
                        <a:rPr lang="id-ID" dirty="0" smtClean="0"/>
                        <a:t>2002</a:t>
                      </a:r>
                      <a:endParaRPr lang="id-ID" dirty="0"/>
                    </a:p>
                  </a:txBody>
                  <a:tcPr/>
                </a:tc>
                <a:tc>
                  <a:txBody>
                    <a:bodyPr/>
                    <a:lstStyle/>
                    <a:p>
                      <a:r>
                        <a:rPr lang="id-ID" dirty="0" smtClean="0"/>
                        <a:t>20</a:t>
                      </a:r>
                      <a:endParaRPr lang="id-ID" dirty="0"/>
                    </a:p>
                  </a:txBody>
                  <a:tcPr/>
                </a:tc>
                <a:tc>
                  <a:txBody>
                    <a:bodyPr/>
                    <a:lstStyle/>
                    <a:p>
                      <a:r>
                        <a:rPr lang="id-ID" dirty="0" smtClean="0"/>
                        <a:t>1</a:t>
                      </a:r>
                      <a:endParaRPr lang="id-ID" dirty="0"/>
                    </a:p>
                  </a:txBody>
                  <a:tcPr/>
                </a:tc>
                <a:extLst>
                  <a:ext uri="{0D108BD9-81ED-4DB2-BD59-A6C34878D82A}">
                    <a16:rowId xmlns:a16="http://schemas.microsoft.com/office/drawing/2014/main" val="10001"/>
                  </a:ext>
                </a:extLst>
              </a:tr>
              <a:tr h="346985">
                <a:tc>
                  <a:txBody>
                    <a:bodyPr/>
                    <a:lstStyle/>
                    <a:p>
                      <a:r>
                        <a:rPr lang="id-ID" dirty="0" smtClean="0"/>
                        <a:t>2003</a:t>
                      </a:r>
                      <a:endParaRPr lang="id-ID" dirty="0"/>
                    </a:p>
                  </a:txBody>
                  <a:tcPr/>
                </a:tc>
                <a:tc>
                  <a:txBody>
                    <a:bodyPr/>
                    <a:lstStyle/>
                    <a:p>
                      <a:r>
                        <a:rPr lang="id-ID" dirty="0" smtClean="0"/>
                        <a:t>30</a:t>
                      </a:r>
                      <a:endParaRPr lang="id-ID" dirty="0"/>
                    </a:p>
                  </a:txBody>
                  <a:tcPr/>
                </a:tc>
                <a:tc>
                  <a:txBody>
                    <a:bodyPr/>
                    <a:lstStyle/>
                    <a:p>
                      <a:r>
                        <a:rPr lang="id-ID" dirty="0" smtClean="0"/>
                        <a:t>3</a:t>
                      </a:r>
                      <a:endParaRPr lang="id-ID" dirty="0"/>
                    </a:p>
                  </a:txBody>
                  <a:tcPr/>
                </a:tc>
                <a:extLst>
                  <a:ext uri="{0D108BD9-81ED-4DB2-BD59-A6C34878D82A}">
                    <a16:rowId xmlns:a16="http://schemas.microsoft.com/office/drawing/2014/main" val="10002"/>
                  </a:ext>
                </a:extLst>
              </a:tr>
              <a:tr h="346985">
                <a:tc>
                  <a:txBody>
                    <a:bodyPr/>
                    <a:lstStyle/>
                    <a:p>
                      <a:r>
                        <a:rPr lang="id-ID" dirty="0" smtClean="0"/>
                        <a:t>2004</a:t>
                      </a:r>
                      <a:endParaRPr lang="id-ID" dirty="0"/>
                    </a:p>
                  </a:txBody>
                  <a:tcPr/>
                </a:tc>
                <a:tc>
                  <a:txBody>
                    <a:bodyPr/>
                    <a:lstStyle/>
                    <a:p>
                      <a:r>
                        <a:rPr lang="id-ID" dirty="0" smtClean="0"/>
                        <a:t>25</a:t>
                      </a:r>
                      <a:endParaRPr lang="id-ID" dirty="0"/>
                    </a:p>
                  </a:txBody>
                  <a:tcPr/>
                </a:tc>
                <a:tc>
                  <a:txBody>
                    <a:bodyPr/>
                    <a:lstStyle/>
                    <a:p>
                      <a:r>
                        <a:rPr lang="id-ID" dirty="0" smtClean="0"/>
                        <a:t>4</a:t>
                      </a:r>
                      <a:endParaRPr lang="id-ID" dirty="0"/>
                    </a:p>
                  </a:txBody>
                  <a:tcPr/>
                </a:tc>
                <a:extLst>
                  <a:ext uri="{0D108BD9-81ED-4DB2-BD59-A6C34878D82A}">
                    <a16:rowId xmlns:a16="http://schemas.microsoft.com/office/drawing/2014/main" val="10003"/>
                  </a:ext>
                </a:extLst>
              </a:tr>
              <a:tr h="346985">
                <a:tc>
                  <a:txBody>
                    <a:bodyPr/>
                    <a:lstStyle/>
                    <a:p>
                      <a:r>
                        <a:rPr lang="id-ID" dirty="0" smtClean="0"/>
                        <a:t>2005</a:t>
                      </a:r>
                      <a:endParaRPr lang="id-ID" dirty="0"/>
                    </a:p>
                  </a:txBody>
                  <a:tcPr/>
                </a:tc>
                <a:tc>
                  <a:txBody>
                    <a:bodyPr/>
                    <a:lstStyle/>
                    <a:p>
                      <a:r>
                        <a:rPr lang="id-ID" dirty="0" smtClean="0"/>
                        <a:t>20</a:t>
                      </a:r>
                      <a:endParaRPr lang="id-ID" dirty="0"/>
                    </a:p>
                  </a:txBody>
                  <a:tcPr/>
                </a:tc>
                <a:tc>
                  <a:txBody>
                    <a:bodyPr/>
                    <a:lstStyle/>
                    <a:p>
                      <a:r>
                        <a:rPr lang="id-ID" dirty="0" smtClean="0"/>
                        <a:t>2</a:t>
                      </a:r>
                      <a:endParaRPr lang="id-ID" dirty="0"/>
                    </a:p>
                  </a:txBody>
                  <a:tcPr/>
                </a:tc>
                <a:extLst>
                  <a:ext uri="{0D108BD9-81ED-4DB2-BD59-A6C34878D82A}">
                    <a16:rowId xmlns:a16="http://schemas.microsoft.com/office/drawing/2014/main" val="10004"/>
                  </a:ext>
                </a:extLst>
              </a:tr>
              <a:tr h="346985">
                <a:tc>
                  <a:txBody>
                    <a:bodyPr/>
                    <a:lstStyle/>
                    <a:p>
                      <a:r>
                        <a:rPr lang="id-ID" dirty="0" smtClean="0"/>
                        <a:t>2006</a:t>
                      </a:r>
                      <a:endParaRPr lang="id-ID" dirty="0"/>
                    </a:p>
                  </a:txBody>
                  <a:tcPr/>
                </a:tc>
                <a:tc>
                  <a:txBody>
                    <a:bodyPr/>
                    <a:lstStyle/>
                    <a:p>
                      <a:r>
                        <a:rPr lang="id-ID" dirty="0" smtClean="0"/>
                        <a:t>20</a:t>
                      </a:r>
                      <a:endParaRPr lang="id-ID" dirty="0"/>
                    </a:p>
                  </a:txBody>
                  <a:tcPr/>
                </a:tc>
                <a:tc>
                  <a:txBody>
                    <a:bodyPr/>
                    <a:lstStyle/>
                    <a:p>
                      <a:r>
                        <a:rPr lang="id-ID" dirty="0" smtClean="0"/>
                        <a:t>1</a:t>
                      </a:r>
                      <a:endParaRPr lang="id-ID" dirty="0"/>
                    </a:p>
                  </a:txBody>
                  <a:tcPr/>
                </a:tc>
                <a:extLst>
                  <a:ext uri="{0D108BD9-81ED-4DB2-BD59-A6C34878D82A}">
                    <a16:rowId xmlns:a16="http://schemas.microsoft.com/office/drawing/2014/main" val="10005"/>
                  </a:ext>
                </a:extLst>
              </a:tr>
              <a:tr h="346985">
                <a:tc>
                  <a:txBody>
                    <a:bodyPr/>
                    <a:lstStyle/>
                    <a:p>
                      <a:r>
                        <a:rPr lang="id-ID" dirty="0" smtClean="0"/>
                        <a:t>2007</a:t>
                      </a:r>
                      <a:endParaRPr lang="id-ID" dirty="0"/>
                    </a:p>
                  </a:txBody>
                  <a:tcPr/>
                </a:tc>
                <a:tc>
                  <a:txBody>
                    <a:bodyPr/>
                    <a:lstStyle/>
                    <a:p>
                      <a:r>
                        <a:rPr lang="id-ID" dirty="0" smtClean="0"/>
                        <a:t>35</a:t>
                      </a:r>
                      <a:endParaRPr lang="id-ID" dirty="0"/>
                    </a:p>
                  </a:txBody>
                  <a:tcPr/>
                </a:tc>
                <a:tc>
                  <a:txBody>
                    <a:bodyPr/>
                    <a:lstStyle/>
                    <a:p>
                      <a:r>
                        <a:rPr lang="id-ID" dirty="0" smtClean="0"/>
                        <a:t>7</a:t>
                      </a:r>
                      <a:endParaRPr lang="id-ID" dirty="0"/>
                    </a:p>
                  </a:txBody>
                  <a:tcPr/>
                </a:tc>
                <a:extLst>
                  <a:ext uri="{0D108BD9-81ED-4DB2-BD59-A6C34878D82A}">
                    <a16:rowId xmlns:a16="http://schemas.microsoft.com/office/drawing/2014/main" val="10006"/>
                  </a:ext>
                </a:extLst>
              </a:tr>
            </a:tbl>
          </a:graphicData>
        </a:graphic>
      </p:graphicFrame>
      <p:sp>
        <p:nvSpPr>
          <p:cNvPr id="10" name="Rectangle 9"/>
          <p:cNvSpPr/>
          <p:nvPr/>
        </p:nvSpPr>
        <p:spPr>
          <a:xfrm>
            <a:off x="4786314" y="4500570"/>
            <a:ext cx="3714776" cy="1477328"/>
          </a:xfrm>
          <a:prstGeom prst="rect">
            <a:avLst/>
          </a:prstGeom>
        </p:spPr>
        <p:txBody>
          <a:bodyPr wrap="square">
            <a:spAutoFit/>
          </a:bodyPr>
          <a:lstStyle/>
          <a:p>
            <a:r>
              <a:rPr lang="id-ID" dirty="0" smtClean="0">
                <a:solidFill>
                  <a:srgbClr val="00B0F0"/>
                </a:solidFill>
              </a:rPr>
              <a:t>Jika kantor perdagangan lokal memperkirakan upah wilayah West Bloomfield tahun 2008 adalah 6, Tentukan perkiraan penjualan Nodel tahun 2008?</a:t>
            </a:r>
            <a:endParaRPr lang="id-ID" dirty="0">
              <a:solidFill>
                <a:srgbClr val="00B0F0"/>
              </a:solidFill>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29</a:t>
            </a:fld>
            <a:endParaRPr lang="en-US" altLang="en-US"/>
          </a:p>
        </p:txBody>
      </p:sp>
      <p:pic>
        <p:nvPicPr>
          <p:cNvPr id="4098" name="Picture 2"/>
          <p:cNvPicPr>
            <a:picLocks noGrp="1" noChangeAspect="1" noChangeArrowheads="1"/>
          </p:cNvPicPr>
          <p:nvPr>
            <p:ph idx="1"/>
          </p:nvPr>
        </p:nvPicPr>
        <p:blipFill>
          <a:blip r:embed="rId2"/>
          <a:srcRect l="20715" t="10418" r="19828" b="16976"/>
          <a:stretch>
            <a:fillRect/>
          </a:stretch>
        </p:blipFill>
        <p:spPr bwMode="auto">
          <a:xfrm>
            <a:off x="214282" y="214290"/>
            <a:ext cx="8929718" cy="5929354"/>
          </a:xfrm>
          <a:prstGeom prst="rect">
            <a:avLst/>
          </a:prstGeom>
          <a:noFill/>
          <a:ln w="9525">
            <a:noFill/>
            <a:miter lim="800000"/>
            <a:headEnd/>
            <a:tailEnd/>
          </a:ln>
          <a:effectLst/>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8" y="357166"/>
            <a:ext cx="4286280" cy="1285884"/>
          </a:xfrm>
          <a:solidFill>
            <a:schemeClr val="accent6">
              <a:lumMod val="50000"/>
            </a:schemeClr>
          </a:solidFill>
          <a:effectLst>
            <a:outerShdw blurRad="50800" dist="38100" dir="5400000" algn="t" rotWithShape="0">
              <a:prstClr val="black">
                <a:alpha val="40000"/>
              </a:prstClr>
            </a:outerShdw>
          </a:effectLst>
        </p:spPr>
        <p:txBody>
          <a:bodyPr/>
          <a:lstStyle/>
          <a:p>
            <a:r>
              <a:rPr lang="id-ID" sz="2800" b="1" dirty="0" smtClean="0"/>
              <a:t>HORIZON WAKTU</a:t>
            </a:r>
            <a:endParaRPr lang="en-US" sz="28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a:t>
            </a:fld>
            <a:endParaRPr lang="en-US" altLang="en-US"/>
          </a:p>
        </p:txBody>
      </p:sp>
      <p:pic>
        <p:nvPicPr>
          <p:cNvPr id="1028" name="Picture 4"/>
          <p:cNvPicPr>
            <a:picLocks noGrp="1" noChangeAspect="1" noChangeArrowheads="1"/>
          </p:cNvPicPr>
          <p:nvPr>
            <p:ph idx="1"/>
          </p:nvPr>
        </p:nvPicPr>
        <p:blipFill>
          <a:blip r:embed="rId2"/>
          <a:srcRect l="50000" t="35672" r="26927" b="26446"/>
          <a:stretch>
            <a:fillRect/>
          </a:stretch>
        </p:blipFill>
        <p:spPr bwMode="auto">
          <a:xfrm>
            <a:off x="5143504" y="1714488"/>
            <a:ext cx="3429024" cy="3143272"/>
          </a:xfrm>
          <a:prstGeom prst="rect">
            <a:avLst/>
          </a:prstGeom>
          <a:noFill/>
          <a:ln w="9525">
            <a:noFill/>
            <a:miter lim="800000"/>
            <a:headEnd/>
            <a:tailEnd/>
          </a:ln>
          <a:effectLst/>
        </p:spPr>
      </p:pic>
      <p:sp>
        <p:nvSpPr>
          <p:cNvPr id="10" name="Rectangle 9"/>
          <p:cNvSpPr/>
          <p:nvPr/>
        </p:nvSpPr>
        <p:spPr>
          <a:xfrm>
            <a:off x="785786" y="1357298"/>
            <a:ext cx="4572000" cy="923330"/>
          </a:xfrm>
          <a:prstGeom prst="rect">
            <a:avLst/>
          </a:prstGeom>
        </p:spPr>
        <p:txBody>
          <a:bodyPr>
            <a:spAutoFit/>
          </a:bodyPr>
          <a:lstStyle/>
          <a:p>
            <a:pPr>
              <a:buFont typeface="Wingdings" pitchFamily="2" charset="2"/>
              <a:buChar char="q"/>
            </a:pPr>
            <a:r>
              <a:rPr lang="id-ID" b="1" dirty="0" smtClean="0"/>
              <a:t> Peramalan Jk. Pendek </a:t>
            </a:r>
          </a:p>
          <a:p>
            <a:r>
              <a:rPr lang="id-ID" b="1" dirty="0" smtClean="0"/>
              <a:t>    digunakan untuk </a:t>
            </a:r>
          </a:p>
          <a:p>
            <a:r>
              <a:rPr lang="id-ID" b="1" dirty="0" smtClean="0"/>
              <a:t>    merencanakan:</a:t>
            </a:r>
            <a:endParaRPr lang="id-ID" dirty="0"/>
          </a:p>
        </p:txBody>
      </p:sp>
      <p:sp>
        <p:nvSpPr>
          <p:cNvPr id="11" name="Rectangle 10"/>
          <p:cNvSpPr/>
          <p:nvPr/>
        </p:nvSpPr>
        <p:spPr>
          <a:xfrm>
            <a:off x="857224" y="2500306"/>
            <a:ext cx="4572000" cy="2308324"/>
          </a:xfrm>
          <a:prstGeom prst="rect">
            <a:avLst/>
          </a:prstGeom>
        </p:spPr>
        <p:txBody>
          <a:bodyPr>
            <a:spAutoFit/>
          </a:bodyPr>
          <a:lstStyle/>
          <a:p>
            <a:pPr>
              <a:buFont typeface="Wingdings" pitchFamily="2" charset="2"/>
              <a:buChar char="Ø"/>
            </a:pPr>
            <a:r>
              <a:rPr lang="id-ID" dirty="0" smtClean="0"/>
              <a:t>       Pembelian</a:t>
            </a:r>
          </a:p>
          <a:p>
            <a:pPr>
              <a:buFont typeface="Wingdings" pitchFamily="2" charset="2"/>
              <a:buChar char="Ø"/>
            </a:pPr>
            <a:r>
              <a:rPr lang="id-ID" dirty="0" smtClean="0"/>
              <a:t>       Penjadwalan kerja</a:t>
            </a:r>
          </a:p>
          <a:p>
            <a:pPr>
              <a:buFont typeface="Wingdings" pitchFamily="2" charset="2"/>
              <a:buChar char="Ø"/>
            </a:pPr>
            <a:r>
              <a:rPr lang="id-ID" dirty="0" smtClean="0"/>
              <a:t>       Jumlah tenaga kerja</a:t>
            </a:r>
          </a:p>
          <a:p>
            <a:pPr>
              <a:buFont typeface="Wingdings" pitchFamily="2" charset="2"/>
              <a:buChar char="Ø"/>
            </a:pPr>
            <a:r>
              <a:rPr lang="id-ID" dirty="0" smtClean="0"/>
              <a:t>       Tingkat produksi, dll.</a:t>
            </a:r>
          </a:p>
          <a:p>
            <a:endParaRPr lang="id-ID" dirty="0" smtClean="0"/>
          </a:p>
          <a:p>
            <a:pPr>
              <a:buFont typeface="Wingdings" pitchFamily="2" charset="2"/>
              <a:buChar char="q"/>
            </a:pPr>
            <a:r>
              <a:rPr lang="id-ID" b="1" dirty="0" smtClean="0"/>
              <a:t> Jangka waktu hingga 1 tahun tetapi</a:t>
            </a:r>
          </a:p>
          <a:p>
            <a:r>
              <a:rPr lang="id-ID" b="1" dirty="0" smtClean="0"/>
              <a:t>    umumnya kurang dari 3 bulan</a:t>
            </a:r>
            <a:r>
              <a:rPr lang="id-ID" dirty="0" smtClean="0"/>
              <a:t/>
            </a:r>
            <a:br>
              <a:rPr lang="id-ID" dirty="0" smtClean="0"/>
            </a:br>
            <a:endParaRPr lang="id-ID" dirty="0"/>
          </a:p>
        </p:txBody>
      </p:sp>
    </p:spTree>
    <p:extLst>
      <p:ext uri="{BB962C8B-B14F-4D97-AF65-F5344CB8AC3E}">
        <p14:creationId xmlns:p14="http://schemas.microsoft.com/office/powerpoint/2010/main" val="3922856070"/>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30</a:t>
            </a:fld>
            <a:endParaRPr lang="en-US" altLang="en-US"/>
          </a:p>
        </p:txBody>
      </p:sp>
      <p:pic>
        <p:nvPicPr>
          <p:cNvPr id="5122" name="Picture 2"/>
          <p:cNvPicPr>
            <a:picLocks noGrp="1" noChangeAspect="1" noChangeArrowheads="1"/>
          </p:cNvPicPr>
          <p:nvPr>
            <p:ph idx="1"/>
          </p:nvPr>
        </p:nvPicPr>
        <p:blipFill>
          <a:blip r:embed="rId2"/>
          <a:srcRect l="19828" t="8839" r="21603" b="16976"/>
          <a:stretch>
            <a:fillRect/>
          </a:stretch>
        </p:blipFill>
        <p:spPr bwMode="auto">
          <a:xfrm>
            <a:off x="357158" y="214290"/>
            <a:ext cx="8429684" cy="6000792"/>
          </a:xfrm>
          <a:prstGeom prst="rect">
            <a:avLst/>
          </a:prstGeom>
          <a:noFill/>
          <a:ln w="9525">
            <a:noFill/>
            <a:miter lim="800000"/>
            <a:headEnd/>
            <a:tailEnd/>
          </a:ln>
          <a:effectLst/>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7686700" cy="1939916"/>
          </a:xfrm>
        </p:spPr>
        <p:txBody>
          <a:bodyPr/>
          <a:lstStyle/>
          <a:p>
            <a:r>
              <a:rPr lang="id-ID" sz="2400" dirty="0" smtClean="0"/>
              <a:t> Untuk menghitung keakuratan regresi yang diperkirakan, harus dihitung Kesalahan Standar Estimasi (Standard error of the estimate). Perhitungan ini disebut Deviasi Standar Regresi </a:t>
            </a:r>
            <a:r>
              <a:rPr lang="id-ID" sz="2400" dirty="0" smtClean="0">
                <a:solidFill>
                  <a:srgbClr val="FF0000"/>
                </a:solidFill>
              </a:rPr>
              <a:t>(Standard Deviation of the Regression)</a:t>
            </a:r>
            <a:r>
              <a:rPr lang="id-ID" sz="2400" dirty="0" smtClean="0"/>
              <a:t/>
            </a:r>
            <a:br>
              <a:rPr lang="id-ID" sz="2400" dirty="0" smtClean="0"/>
            </a:br>
            <a:endParaRPr lang="id-ID"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31</a:t>
            </a:fld>
            <a:endParaRPr lang="en-US" altLang="en-US"/>
          </a:p>
        </p:txBody>
      </p:sp>
      <p:pic>
        <p:nvPicPr>
          <p:cNvPr id="6146" name="Picture 2"/>
          <p:cNvPicPr>
            <a:picLocks noGrp="1" noChangeAspect="1" noChangeArrowheads="1"/>
          </p:cNvPicPr>
          <p:nvPr>
            <p:ph idx="1"/>
          </p:nvPr>
        </p:nvPicPr>
        <p:blipFill>
          <a:blip r:embed="rId2"/>
          <a:srcRect l="37576" t="40407" r="35801" b="46966"/>
          <a:stretch>
            <a:fillRect/>
          </a:stretch>
        </p:blipFill>
        <p:spPr bwMode="auto">
          <a:xfrm>
            <a:off x="2357422" y="2285992"/>
            <a:ext cx="5000660" cy="1285884"/>
          </a:xfrm>
          <a:prstGeom prst="rect">
            <a:avLst/>
          </a:prstGeom>
          <a:noFill/>
          <a:ln w="9525">
            <a:noFill/>
            <a:miter lim="800000"/>
            <a:headEnd/>
            <a:tailEnd/>
          </a:ln>
          <a:effectLst/>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Case: Perusahaan Konstruksi Nodel</a:t>
            </a:r>
            <a:endParaRPr lang="id-ID" sz="36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32</a:t>
            </a:fld>
            <a:endParaRPr lang="en-US" altLang="en-US"/>
          </a:p>
        </p:txBody>
      </p:sp>
      <p:pic>
        <p:nvPicPr>
          <p:cNvPr id="7170" name="Picture 2"/>
          <p:cNvPicPr>
            <a:picLocks noGrp="1" noChangeAspect="1" noChangeArrowheads="1"/>
          </p:cNvPicPr>
          <p:nvPr>
            <p:ph idx="1"/>
          </p:nvPr>
        </p:nvPicPr>
        <p:blipFill>
          <a:blip r:embed="rId2"/>
          <a:srcRect l="26927" t="35672" r="26040" b="15397"/>
          <a:stretch>
            <a:fillRect/>
          </a:stretch>
        </p:blipFill>
        <p:spPr bwMode="auto">
          <a:xfrm>
            <a:off x="428596" y="1428736"/>
            <a:ext cx="8358246" cy="4929222"/>
          </a:xfrm>
          <a:prstGeom prst="rect">
            <a:avLst/>
          </a:prstGeom>
          <a:noFill/>
          <a:ln w="9525">
            <a:noFill/>
            <a:miter lim="800000"/>
            <a:headEnd/>
            <a:tailEnd/>
          </a:ln>
          <a:effectLst/>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KOEFISIEN KORELASI</a:t>
            </a:r>
            <a:endParaRPr lang="id-ID" b="1" dirty="0"/>
          </a:p>
        </p:txBody>
      </p:sp>
      <p:sp>
        <p:nvSpPr>
          <p:cNvPr id="3" name="Content Placeholder 2"/>
          <p:cNvSpPr>
            <a:spLocks noGrp="1"/>
          </p:cNvSpPr>
          <p:nvPr>
            <p:ph idx="1"/>
          </p:nvPr>
        </p:nvSpPr>
        <p:spPr>
          <a:xfrm>
            <a:off x="1071538" y="1571612"/>
            <a:ext cx="6972320" cy="4525963"/>
          </a:xfrm>
        </p:spPr>
        <p:txBody>
          <a:bodyPr/>
          <a:lstStyle/>
          <a:p>
            <a:pPr algn="ctr">
              <a:buNone/>
            </a:pPr>
            <a:r>
              <a:rPr lang="id-ID" dirty="0" smtClean="0"/>
              <a:t>	</a:t>
            </a:r>
            <a:r>
              <a:rPr lang="sv-SE" dirty="0" smtClean="0">
                <a:solidFill>
                  <a:schemeClr val="bg1">
                    <a:lumMod val="50000"/>
                  </a:schemeClr>
                </a:solidFill>
              </a:rPr>
              <a:t>Suatu teknik statistik untuk menentukan kekuatan hubungan antara dua variabel</a:t>
            </a:r>
            <a:br>
              <a:rPr lang="sv-SE" dirty="0" smtClean="0">
                <a:solidFill>
                  <a:schemeClr val="bg1">
                    <a:lumMod val="50000"/>
                  </a:schemeClr>
                </a:solidFill>
              </a:rPr>
            </a:br>
            <a:endParaRPr lang="id-ID"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33</a:t>
            </a:fld>
            <a:endParaRPr lang="en-US" altLang="en-US"/>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KOEFISIEN KORELASI</a:t>
            </a:r>
            <a:endParaRPr lang="id-ID" b="1"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34</a:t>
            </a:fld>
            <a:endParaRPr lang="en-US" altLang="en-US"/>
          </a:p>
        </p:txBody>
      </p:sp>
      <p:pic>
        <p:nvPicPr>
          <p:cNvPr id="8194" name="Picture 2"/>
          <p:cNvPicPr>
            <a:picLocks noGrp="1" noChangeAspect="1" noChangeArrowheads="1"/>
          </p:cNvPicPr>
          <p:nvPr>
            <p:ph idx="1"/>
          </p:nvPr>
        </p:nvPicPr>
        <p:blipFill>
          <a:blip r:embed="rId2"/>
          <a:srcRect l="26927" t="32515" r="29589" b="56436"/>
          <a:stretch>
            <a:fillRect/>
          </a:stretch>
        </p:blipFill>
        <p:spPr bwMode="auto">
          <a:xfrm>
            <a:off x="714348" y="1500174"/>
            <a:ext cx="7500990" cy="1357322"/>
          </a:xfrm>
          <a:prstGeom prst="rect">
            <a:avLst/>
          </a:prstGeom>
          <a:noFill/>
          <a:ln w="9525">
            <a:noFill/>
            <a:miter lim="800000"/>
            <a:headEnd/>
            <a:tailEnd/>
          </a:ln>
          <a:effectLst/>
        </p:spPr>
      </p:pic>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Case: Nodel</a:t>
            </a:r>
            <a:endParaRPr lang="id-ID"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35</a:t>
            </a:fld>
            <a:endParaRPr lang="en-US" altLang="en-US"/>
          </a:p>
        </p:txBody>
      </p:sp>
      <p:pic>
        <p:nvPicPr>
          <p:cNvPr id="9218" name="Picture 2"/>
          <p:cNvPicPr>
            <a:picLocks noGrp="1" noChangeAspect="1" noChangeArrowheads="1"/>
          </p:cNvPicPr>
          <p:nvPr>
            <p:ph idx="1"/>
          </p:nvPr>
        </p:nvPicPr>
        <p:blipFill>
          <a:blip r:embed="rId2"/>
          <a:srcRect l="23377" t="19888" r="24265" b="34338"/>
          <a:stretch>
            <a:fillRect/>
          </a:stretch>
        </p:blipFill>
        <p:spPr bwMode="auto">
          <a:xfrm>
            <a:off x="103330" y="1104061"/>
            <a:ext cx="8861158" cy="5133251"/>
          </a:xfrm>
          <a:prstGeom prst="rect">
            <a:avLst/>
          </a:prstGeom>
          <a:noFill/>
          <a:ln w="9525">
            <a:noFill/>
            <a:miter lim="800000"/>
            <a:headEnd/>
            <a:tailEnd/>
          </a:ln>
          <a:effectLst/>
        </p:spPr>
      </p:pic>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36</a:t>
            </a:fld>
            <a:endParaRPr lang="en-US" altLang="en-US"/>
          </a:p>
        </p:txBody>
      </p:sp>
      <p:sp>
        <p:nvSpPr>
          <p:cNvPr id="7" name="Rectangle 6"/>
          <p:cNvSpPr/>
          <p:nvPr/>
        </p:nvSpPr>
        <p:spPr>
          <a:xfrm>
            <a:off x="2195736" y="1988840"/>
            <a:ext cx="4980979" cy="1754326"/>
          </a:xfrm>
          <a:prstGeom prst="rect">
            <a:avLst/>
          </a:prstGeom>
          <a:noFill/>
          <a:scene3d>
            <a:camera prst="obliqueTopLeft"/>
            <a:lightRig rig="threePt" dir="t"/>
          </a:scene3d>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SEMOGA </a:t>
            </a:r>
          </a:p>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BERMANFAAT</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4006502"/>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314" y="357166"/>
            <a:ext cx="3786214" cy="939784"/>
          </a:xfrm>
          <a:solidFill>
            <a:schemeClr val="accent6">
              <a:lumMod val="50000"/>
            </a:schemeClr>
          </a:solidFill>
        </p:spPr>
        <p:txBody>
          <a:bodyPr/>
          <a:lstStyle/>
          <a:p>
            <a:r>
              <a:rPr lang="id-ID" sz="3600" b="1" dirty="0" smtClean="0"/>
              <a:t>HORIZON WAKTU</a:t>
            </a:r>
            <a:endParaRPr lang="en-US" sz="3600" dirty="0"/>
          </a:p>
        </p:txBody>
      </p:sp>
      <p:sp>
        <p:nvSpPr>
          <p:cNvPr id="3" name="Content Placeholder 2"/>
          <p:cNvSpPr>
            <a:spLocks noGrp="1"/>
          </p:cNvSpPr>
          <p:nvPr>
            <p:ph idx="1"/>
          </p:nvPr>
        </p:nvSpPr>
        <p:spPr>
          <a:xfrm>
            <a:off x="914400" y="1571612"/>
            <a:ext cx="8229600" cy="4525963"/>
          </a:xfrm>
        </p:spPr>
        <p:txBody>
          <a:bodyPr/>
          <a:lstStyle/>
          <a:p>
            <a:r>
              <a:rPr lang="id-ID" sz="2400" b="1" dirty="0" smtClean="0"/>
              <a:t>Peramalan Jangka </a:t>
            </a:r>
          </a:p>
          <a:p>
            <a:pPr>
              <a:buNone/>
            </a:pPr>
            <a:r>
              <a:rPr lang="id-ID" sz="2400" b="1" dirty="0" smtClean="0"/>
              <a:t>     Menengah digunakan </a:t>
            </a:r>
          </a:p>
          <a:p>
            <a:pPr>
              <a:buNone/>
            </a:pPr>
            <a:r>
              <a:rPr lang="id-ID" sz="2400" b="1" dirty="0" smtClean="0"/>
              <a:t>     untuk merencanakan:</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4</a:t>
            </a:fld>
            <a:endParaRPr lang="en-US" altLang="en-US"/>
          </a:p>
        </p:txBody>
      </p:sp>
      <p:sp>
        <p:nvSpPr>
          <p:cNvPr id="5" name="Rectangle 4"/>
          <p:cNvSpPr/>
          <p:nvPr/>
        </p:nvSpPr>
        <p:spPr>
          <a:xfrm>
            <a:off x="1000100" y="3071810"/>
            <a:ext cx="4572000" cy="1477328"/>
          </a:xfrm>
          <a:prstGeom prst="rect">
            <a:avLst/>
          </a:prstGeom>
        </p:spPr>
        <p:txBody>
          <a:bodyPr>
            <a:spAutoFit/>
          </a:bodyPr>
          <a:lstStyle/>
          <a:p>
            <a:r>
              <a:rPr lang="id-ID" dirty="0" smtClean="0"/>
              <a:t>      -Penjualan</a:t>
            </a:r>
          </a:p>
          <a:p>
            <a:r>
              <a:rPr lang="id-ID" dirty="0" smtClean="0"/>
              <a:t>      - Anggaran produksi</a:t>
            </a:r>
          </a:p>
          <a:p>
            <a:r>
              <a:rPr lang="id-ID" dirty="0" smtClean="0"/>
              <a:t>      -Anggaran kas</a:t>
            </a:r>
          </a:p>
          <a:p>
            <a:endParaRPr lang="id-ID" dirty="0" smtClean="0"/>
          </a:p>
          <a:p>
            <a:pPr>
              <a:buFont typeface="Arial" pitchFamily="34" charset="0"/>
              <a:buChar char="•"/>
            </a:pPr>
            <a:r>
              <a:rPr lang="id-ID" b="1" dirty="0" smtClean="0"/>
              <a:t>Jangka waktu Bulanan hingga 3 tahun</a:t>
            </a:r>
            <a:endParaRPr lang="id-ID" b="1" dirty="0"/>
          </a:p>
        </p:txBody>
      </p:sp>
    </p:spTree>
    <p:extLst>
      <p:ext uri="{BB962C8B-B14F-4D97-AF65-F5344CB8AC3E}">
        <p14:creationId xmlns:p14="http://schemas.microsoft.com/office/powerpoint/2010/main" val="282835798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2" y="274638"/>
            <a:ext cx="3114668" cy="939784"/>
          </a:xfrm>
          <a:solidFill>
            <a:schemeClr val="accent6">
              <a:lumMod val="50000"/>
            </a:schemeClr>
          </a:solidFill>
        </p:spPr>
        <p:txBody>
          <a:bodyPr/>
          <a:lstStyle/>
          <a:p>
            <a:r>
              <a:rPr lang="id-ID" sz="2800" b="1" dirty="0" smtClean="0"/>
              <a:t>HORIZON WAKTU</a:t>
            </a:r>
            <a:endParaRPr lang="en-US" sz="2800" dirty="0"/>
          </a:p>
        </p:txBody>
      </p:sp>
      <p:sp>
        <p:nvSpPr>
          <p:cNvPr id="3" name="Content Placeholder 2"/>
          <p:cNvSpPr>
            <a:spLocks noGrp="1"/>
          </p:cNvSpPr>
          <p:nvPr>
            <p:ph idx="1"/>
          </p:nvPr>
        </p:nvSpPr>
        <p:spPr/>
        <p:txBody>
          <a:bodyPr/>
          <a:lstStyle/>
          <a:p>
            <a:r>
              <a:rPr lang="id-ID" sz="2400" b="1" dirty="0" smtClean="0"/>
              <a:t>Peramalan Jangka Panjang </a:t>
            </a:r>
          </a:p>
          <a:p>
            <a:pPr>
              <a:buNone/>
            </a:pPr>
            <a:r>
              <a:rPr lang="id-ID" sz="2400" b="1" dirty="0" smtClean="0"/>
              <a:t>     digunakan untuk </a:t>
            </a:r>
          </a:p>
          <a:p>
            <a:pPr>
              <a:buNone/>
            </a:pPr>
            <a:r>
              <a:rPr lang="id-ID" sz="2400" b="1" dirty="0" smtClean="0"/>
              <a:t>     merencanakan:</a:t>
            </a:r>
            <a:r>
              <a:rPr lang="id-ID" sz="2400" dirty="0" smtClean="0"/>
              <a:t/>
            </a:r>
            <a:br>
              <a:rPr lang="id-ID" sz="2400" dirty="0" smtClean="0"/>
            </a:br>
            <a:r>
              <a:rPr lang="id-ID" sz="2400" dirty="0" smtClean="0"/>
              <a:t>       -Produk baru</a:t>
            </a:r>
          </a:p>
          <a:p>
            <a:pPr>
              <a:buNone/>
            </a:pPr>
            <a:r>
              <a:rPr lang="id-ID" sz="2400" dirty="0" smtClean="0"/>
              <a:t>            -Pengembangan Pabrik</a:t>
            </a:r>
          </a:p>
          <a:p>
            <a:pPr>
              <a:buNone/>
            </a:pPr>
            <a:r>
              <a:rPr lang="id-ID" sz="2400" dirty="0" smtClean="0"/>
              <a:t>            -Litbang</a:t>
            </a:r>
          </a:p>
          <a:p>
            <a:r>
              <a:rPr lang="id-ID" sz="2400" b="1" dirty="0" smtClean="0"/>
              <a:t>Jangka waktu diatas 3 tahun</a:t>
            </a:r>
            <a:endParaRPr lang="en-US" sz="2400" b="1"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5</a:t>
            </a:fld>
            <a:endParaRPr lang="en-US" altLang="en-US"/>
          </a:p>
        </p:txBody>
      </p:sp>
    </p:spTree>
    <p:extLst>
      <p:ext uri="{BB962C8B-B14F-4D97-AF65-F5344CB8AC3E}">
        <p14:creationId xmlns:p14="http://schemas.microsoft.com/office/powerpoint/2010/main" val="80629384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4286248" cy="868346"/>
          </a:xfrm>
          <a:solidFill>
            <a:srgbClr val="00B050"/>
          </a:solidFill>
          <a:effectLst>
            <a:outerShdw blurRad="50800" dist="38100" dir="5400000" algn="t" rotWithShape="0">
              <a:prstClr val="black">
                <a:alpha val="40000"/>
              </a:prstClr>
            </a:outerShdw>
          </a:effectLst>
        </p:spPr>
        <p:txBody>
          <a:bodyPr/>
          <a:lstStyle/>
          <a:p>
            <a:r>
              <a:rPr lang="id-ID" sz="3600" b="1" dirty="0" smtClean="0"/>
              <a:t/>
            </a:r>
            <a:br>
              <a:rPr lang="id-ID" sz="3600" b="1" dirty="0" smtClean="0"/>
            </a:br>
            <a:r>
              <a:rPr lang="id-ID" sz="3600" b="1" i="1" dirty="0" smtClean="0"/>
              <a:t>JENIS PERAMALAN </a:t>
            </a:r>
            <a:r>
              <a:rPr lang="id-ID" sz="3600" b="1" dirty="0" smtClean="0"/>
              <a:t/>
            </a:r>
            <a:br>
              <a:rPr lang="id-ID" sz="3600" b="1" dirty="0" smtClean="0"/>
            </a:br>
            <a:endParaRPr lang="en-US" sz="3600" dirty="0"/>
          </a:p>
        </p:txBody>
      </p:sp>
      <p:sp>
        <p:nvSpPr>
          <p:cNvPr id="3" name="Content Placeholder 2"/>
          <p:cNvSpPr>
            <a:spLocks noGrp="1"/>
          </p:cNvSpPr>
          <p:nvPr>
            <p:ph idx="1"/>
          </p:nvPr>
        </p:nvSpPr>
        <p:spPr>
          <a:xfrm>
            <a:off x="457200" y="1071546"/>
            <a:ext cx="8229600" cy="5054617"/>
          </a:xfrm>
        </p:spPr>
        <p:txBody>
          <a:bodyPr/>
          <a:lstStyle/>
          <a:p>
            <a:r>
              <a:rPr lang="id-ID" sz="2400" b="1" i="1" dirty="0" smtClean="0"/>
              <a:t>Economic Forecast </a:t>
            </a:r>
          </a:p>
          <a:p>
            <a:pPr>
              <a:buNone/>
            </a:pPr>
            <a:r>
              <a:rPr lang="id-ID" sz="2400" dirty="0" smtClean="0"/>
              <a:t>     Merencanakan indikator ekonomi yang berguna membantu organisasi untuk menyiapkan peramalan. (inflasi)</a:t>
            </a:r>
          </a:p>
          <a:p>
            <a:pPr>
              <a:buNone/>
            </a:pPr>
            <a:endParaRPr lang="id-ID" sz="2400" dirty="0" smtClean="0"/>
          </a:p>
          <a:p>
            <a:r>
              <a:rPr lang="id-ID" sz="2400" b="1" i="1" dirty="0" smtClean="0"/>
              <a:t>Technological Forecast </a:t>
            </a:r>
            <a:r>
              <a:rPr lang="id-ID" sz="2400" dirty="0" smtClean="0"/>
              <a:t>Peramalan jangka panjang yang memperhatikan tingkat kemajuan teknologi.</a:t>
            </a:r>
          </a:p>
          <a:p>
            <a:endParaRPr lang="id-ID" sz="2400" dirty="0" smtClean="0"/>
          </a:p>
          <a:p>
            <a:r>
              <a:rPr lang="id-ID" sz="2400" b="1" i="1" dirty="0" smtClean="0"/>
              <a:t>Demand Forecast </a:t>
            </a:r>
            <a:r>
              <a:rPr lang="id-ID" sz="2400" dirty="0" smtClean="0"/>
              <a:t>Meramalkan penjualan suatu perusahaan pada setiap periode dalam horizon</a:t>
            </a:r>
            <a:r>
              <a:rPr lang="id-ID" sz="2400" b="1" dirty="0" smtClean="0"/>
              <a:t> </a:t>
            </a:r>
            <a:r>
              <a:rPr lang="id-ID" sz="2400" dirty="0" smtClean="0"/>
              <a:t>waktu.</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6</a:t>
            </a:fld>
            <a:endParaRPr lang="en-US" altLang="en-US"/>
          </a:p>
        </p:txBody>
      </p:sp>
    </p:spTree>
    <p:extLst>
      <p:ext uri="{BB962C8B-B14F-4D97-AF65-F5344CB8AC3E}">
        <p14:creationId xmlns:p14="http://schemas.microsoft.com/office/powerpoint/2010/main" val="1536509634"/>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7</a:t>
            </a:fld>
            <a:endParaRPr lang="en-US" altLang="en-US"/>
          </a:p>
        </p:txBody>
      </p:sp>
      <p:sp>
        <p:nvSpPr>
          <p:cNvPr id="7" name="Rectangle 6"/>
          <p:cNvSpPr/>
          <p:nvPr/>
        </p:nvSpPr>
        <p:spPr>
          <a:xfrm>
            <a:off x="2928926" y="1643050"/>
            <a:ext cx="3643338" cy="100013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sz="2400" b="1" i="1" dirty="0" smtClean="0">
                <a:noFill/>
              </a:rPr>
              <a:t>P</a:t>
            </a:r>
            <a:r>
              <a:rPr lang="id-ID" sz="2400" b="1" i="1" dirty="0" smtClean="0">
                <a:solidFill>
                  <a:schemeClr val="bg1"/>
                </a:solidFill>
              </a:rPr>
              <a:t>pendekatan</a:t>
            </a:r>
          </a:p>
          <a:p>
            <a:pPr algn="ctr"/>
            <a:r>
              <a:rPr lang="id-ID" sz="2400" b="1" i="1" dirty="0" smtClean="0">
                <a:solidFill>
                  <a:schemeClr val="bg1"/>
                </a:solidFill>
              </a:rPr>
              <a:t>peramalan</a:t>
            </a:r>
            <a:endParaRPr lang="id-ID" sz="2400" b="1" i="1" dirty="0">
              <a:noFill/>
            </a:endParaRPr>
          </a:p>
        </p:txBody>
      </p:sp>
      <p:sp>
        <p:nvSpPr>
          <p:cNvPr id="8" name="Down Arrow 7"/>
          <p:cNvSpPr/>
          <p:nvPr/>
        </p:nvSpPr>
        <p:spPr>
          <a:xfrm>
            <a:off x="3214678" y="2857496"/>
            <a:ext cx="357190"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own Arrow 9"/>
          <p:cNvSpPr/>
          <p:nvPr/>
        </p:nvSpPr>
        <p:spPr>
          <a:xfrm>
            <a:off x="5929322" y="2857496"/>
            <a:ext cx="357190"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ame 10"/>
          <p:cNvSpPr/>
          <p:nvPr/>
        </p:nvSpPr>
        <p:spPr>
          <a:xfrm>
            <a:off x="2428860" y="3714752"/>
            <a:ext cx="2000264" cy="78581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tx1"/>
                </a:solidFill>
              </a:rPr>
              <a:t>kualitatif</a:t>
            </a:r>
            <a:endParaRPr lang="id-ID" dirty="0">
              <a:solidFill>
                <a:schemeClr val="tx1"/>
              </a:solidFill>
            </a:endParaRPr>
          </a:p>
        </p:txBody>
      </p:sp>
      <p:sp>
        <p:nvSpPr>
          <p:cNvPr id="12" name="Frame 11"/>
          <p:cNvSpPr/>
          <p:nvPr/>
        </p:nvSpPr>
        <p:spPr>
          <a:xfrm>
            <a:off x="5214942" y="3714752"/>
            <a:ext cx="2000264" cy="78581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tx1"/>
                </a:solidFill>
              </a:rPr>
              <a:t>kuantitatif</a:t>
            </a:r>
            <a:endParaRPr lang="id-ID" dirty="0">
              <a:solidFill>
                <a:schemeClr val="tx1"/>
              </a:solidFill>
            </a:endParaRPr>
          </a:p>
        </p:txBody>
      </p:sp>
    </p:spTree>
    <p:extLst>
      <p:ext uri="{BB962C8B-B14F-4D97-AF65-F5344CB8AC3E}">
        <p14:creationId xmlns:p14="http://schemas.microsoft.com/office/powerpoint/2010/main" val="372218981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58072" cy="4525963"/>
          </a:xfrm>
        </p:spPr>
        <p:txBody>
          <a:bodyPr/>
          <a:lstStyle/>
          <a:p>
            <a:r>
              <a:rPr lang="id-ID" sz="2400" dirty="0" smtClean="0"/>
              <a:t>Juri dari opini eksekutif (</a:t>
            </a:r>
            <a:r>
              <a:rPr lang="id-ID" sz="2400" i="1" dirty="0" smtClean="0"/>
              <a:t>jury of executive </a:t>
            </a:r>
          </a:p>
          <a:p>
            <a:pPr>
              <a:buNone/>
            </a:pPr>
            <a:r>
              <a:rPr lang="id-ID" sz="2400" i="1" dirty="0" smtClean="0"/>
              <a:t>     opinion)</a:t>
            </a:r>
          </a:p>
          <a:p>
            <a:r>
              <a:rPr lang="id-ID" sz="2400" dirty="0" smtClean="0"/>
              <a:t>Metode Delphi </a:t>
            </a:r>
            <a:r>
              <a:rPr lang="id-ID" sz="2400" i="1" dirty="0" smtClean="0"/>
              <a:t>(Delphi method)</a:t>
            </a:r>
          </a:p>
          <a:p>
            <a:r>
              <a:rPr lang="id-ID" sz="2400" dirty="0" smtClean="0"/>
              <a:t>Komposit tenaga penjualan </a:t>
            </a:r>
            <a:r>
              <a:rPr lang="id-ID" sz="2400" i="1" dirty="0" smtClean="0"/>
              <a:t>(sales fore </a:t>
            </a:r>
          </a:p>
          <a:p>
            <a:pPr>
              <a:buNone/>
            </a:pPr>
            <a:r>
              <a:rPr lang="id-ID" sz="2400" i="1" dirty="0" smtClean="0"/>
              <a:t>     composite)</a:t>
            </a:r>
          </a:p>
          <a:p>
            <a:r>
              <a:rPr lang="id-ID" sz="2400" dirty="0" smtClean="0"/>
              <a:t>Survei pasar konsumen </a:t>
            </a:r>
            <a:r>
              <a:rPr lang="id-ID" sz="2400" i="1" dirty="0" smtClean="0"/>
              <a:t>(consumer market </a:t>
            </a:r>
          </a:p>
          <a:p>
            <a:pPr>
              <a:buNone/>
            </a:pPr>
            <a:r>
              <a:rPr lang="id-ID" sz="2400" i="1" dirty="0" smtClean="0"/>
              <a:t>     survey)</a:t>
            </a:r>
            <a:endParaRPr lang="en-US" sz="2400" i="1"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8</a:t>
            </a:fld>
            <a:endParaRPr lang="en-US" altLang="en-US"/>
          </a:p>
        </p:txBody>
      </p:sp>
      <p:sp>
        <p:nvSpPr>
          <p:cNvPr id="5" name="Rectangle 4"/>
          <p:cNvSpPr/>
          <p:nvPr/>
        </p:nvSpPr>
        <p:spPr>
          <a:xfrm>
            <a:off x="285720" y="357166"/>
            <a:ext cx="3429024" cy="928694"/>
          </a:xfrm>
          <a:prstGeom prst="rect">
            <a:avLst/>
          </a:prstGeom>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2800" b="1" i="1" dirty="0" smtClean="0"/>
              <a:t>Metode Kualitatif</a:t>
            </a:r>
            <a:endParaRPr lang="id-ID" sz="2800" dirty="0">
              <a:solidFill>
                <a:schemeClr val="tx1"/>
              </a:solidFill>
            </a:endParaRPr>
          </a:p>
        </p:txBody>
      </p:sp>
    </p:spTree>
    <p:extLst>
      <p:ext uri="{BB962C8B-B14F-4D97-AF65-F5344CB8AC3E}">
        <p14:creationId xmlns:p14="http://schemas.microsoft.com/office/powerpoint/2010/main" val="939903505"/>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3600" b="1" dirty="0" smtClean="0"/>
              <a:t>Jury of Executive Opinion</a:t>
            </a:r>
            <a:endParaRPr lang="en-US" sz="3600" dirty="0"/>
          </a:p>
        </p:txBody>
      </p:sp>
      <p:sp>
        <p:nvSpPr>
          <p:cNvPr id="3" name="Content Placeholder 2"/>
          <p:cNvSpPr>
            <a:spLocks noGrp="1"/>
          </p:cNvSpPr>
          <p:nvPr>
            <p:ph idx="1"/>
          </p:nvPr>
        </p:nvSpPr>
        <p:spPr>
          <a:xfrm>
            <a:off x="4500562" y="1571612"/>
            <a:ext cx="3929090" cy="2828932"/>
          </a:xfrm>
        </p:spPr>
        <p:txBody>
          <a:bodyPr/>
          <a:lstStyle/>
          <a:p>
            <a:r>
              <a:rPr lang="id-ID" sz="2400" dirty="0" smtClean="0"/>
              <a:t>Teknik peramalan yang</a:t>
            </a:r>
          </a:p>
          <a:p>
            <a:pPr>
              <a:buNone/>
            </a:pPr>
            <a:r>
              <a:rPr lang="id-ID" sz="2400" dirty="0" smtClean="0"/>
              <a:t>	meminta segolongan </a:t>
            </a:r>
          </a:p>
          <a:p>
            <a:pPr>
              <a:buNone/>
            </a:pPr>
            <a:r>
              <a:rPr lang="id-ID" sz="2400" dirty="0" smtClean="0"/>
              <a:t>	kecil manajer tingkat </a:t>
            </a:r>
          </a:p>
          <a:p>
            <a:pPr>
              <a:buNone/>
            </a:pPr>
            <a:r>
              <a:rPr lang="id-ID" sz="2400" dirty="0" smtClean="0"/>
              <a:t>	tinggi dan menghasilkan </a:t>
            </a:r>
          </a:p>
          <a:p>
            <a:pPr>
              <a:buNone/>
            </a:pPr>
            <a:r>
              <a:rPr lang="id-ID" sz="2400" dirty="0" smtClean="0"/>
              <a:t>	estimasi permintaan </a:t>
            </a:r>
          </a:p>
          <a:p>
            <a:pPr>
              <a:buNone/>
            </a:pPr>
            <a:r>
              <a:rPr lang="id-ID" sz="2400" dirty="0" smtClean="0"/>
              <a:t>     kelompok</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9</a:t>
            </a:fld>
            <a:endParaRPr lang="en-US" altLang="en-US"/>
          </a:p>
        </p:txBody>
      </p:sp>
      <p:pic>
        <p:nvPicPr>
          <p:cNvPr id="3074" name="Picture 2"/>
          <p:cNvPicPr>
            <a:picLocks noChangeAspect="1" noChangeArrowheads="1"/>
          </p:cNvPicPr>
          <p:nvPr/>
        </p:nvPicPr>
        <p:blipFill>
          <a:blip r:embed="rId2"/>
          <a:srcRect l="29649" t="45898" r="55527" b="27734"/>
          <a:stretch>
            <a:fillRect/>
          </a:stretch>
        </p:blipFill>
        <p:spPr bwMode="auto">
          <a:xfrm>
            <a:off x="1071538" y="2143116"/>
            <a:ext cx="3143272" cy="2357454"/>
          </a:xfrm>
          <a:prstGeom prst="rect">
            <a:avLst/>
          </a:prstGeom>
          <a:noFill/>
          <a:ln w="9525">
            <a:noFill/>
            <a:miter lim="800000"/>
            <a:headEnd/>
            <a:tailEnd/>
          </a:ln>
          <a:effectLst/>
        </p:spPr>
      </p:pic>
    </p:spTree>
    <p:extLst>
      <p:ext uri="{BB962C8B-B14F-4D97-AF65-F5344CB8AC3E}">
        <p14:creationId xmlns:p14="http://schemas.microsoft.com/office/powerpoint/2010/main" val="111748347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5025</TotalTime>
  <Words>888</Words>
  <Application>Microsoft Office PowerPoint</Application>
  <PresentationFormat>On-screen Show (4:3)</PresentationFormat>
  <Paragraphs>326</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 Kode MK/SKS : /3</vt:lpstr>
      <vt:lpstr>Forecasting</vt:lpstr>
      <vt:lpstr>HORIZON WAKTU</vt:lpstr>
      <vt:lpstr>HORIZON WAKTU</vt:lpstr>
      <vt:lpstr>HORIZON WAKTU</vt:lpstr>
      <vt:lpstr> JENIS PERAMALAN  </vt:lpstr>
      <vt:lpstr>PowerPoint Presentation</vt:lpstr>
      <vt:lpstr>PowerPoint Presentation</vt:lpstr>
      <vt:lpstr>Jury of Executive Opinion</vt:lpstr>
      <vt:lpstr>Delphi Method</vt:lpstr>
      <vt:lpstr>Sales Force Composite</vt:lpstr>
      <vt:lpstr>Consumer Market Demand</vt:lpstr>
      <vt:lpstr>PowerPoint Presentation</vt:lpstr>
      <vt:lpstr> PERAMALAN KUANTITATIF</vt:lpstr>
      <vt:lpstr>Dekomposisi Deret Waktu</vt:lpstr>
      <vt:lpstr>PowerPoint Presentation</vt:lpstr>
      <vt:lpstr>PowerPoint Presentation</vt:lpstr>
      <vt:lpstr>Pendekatan Naif  (Naive Approach)</vt:lpstr>
      <vt:lpstr>Rata-rata Bergerak</vt:lpstr>
      <vt:lpstr>Penghalusan Eksponensial</vt:lpstr>
      <vt:lpstr>Forecasting Errors &amp; Tracking Signals</vt:lpstr>
      <vt:lpstr>MOVING AVERAGE</vt:lpstr>
      <vt:lpstr> Moving Average dengan Pombobotan</vt:lpstr>
      <vt:lpstr>TREND PROJECTION</vt:lpstr>
      <vt:lpstr>Perkembangan Penjualan PT.X Tahun</vt:lpstr>
      <vt:lpstr>PowerPoint Presentation</vt:lpstr>
      <vt:lpstr>SIMPLE LINEAR REGRESSION</vt:lpstr>
      <vt:lpstr>Case:  Perusahaan Konstruksi Nodel, West Bloomfield</vt:lpstr>
      <vt:lpstr>PowerPoint Presentation</vt:lpstr>
      <vt:lpstr>PowerPoint Presentation</vt:lpstr>
      <vt:lpstr> Untuk menghitung keakuratan regresi yang diperkirakan, harus dihitung Kesalahan Standar Estimasi (Standard error of the estimate). Perhitungan ini disebut Deviasi Standar Regresi (Standard Deviation of the Regression) </vt:lpstr>
      <vt:lpstr>Case: Perusahaan Konstruksi Nodel</vt:lpstr>
      <vt:lpstr>KOEFISIEN KORELASI</vt:lpstr>
      <vt:lpstr>KOEFISIEN KORELASI</vt:lpstr>
      <vt:lpstr>Case: Nodel</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Kapsel_I_1</dc:title>
  <dc:creator>septilia</dc:creator>
  <cp:lastModifiedBy>Windows User</cp:lastModifiedBy>
  <cp:revision>336</cp:revision>
  <dcterms:created xsi:type="dcterms:W3CDTF">2010-04-18T12:06:30Z</dcterms:created>
  <dcterms:modified xsi:type="dcterms:W3CDTF">2022-08-28T14:18:14Z</dcterms:modified>
</cp:coreProperties>
</file>