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44" r:id="rId4"/>
    <p:sldId id="347" r:id="rId5"/>
    <p:sldId id="348" r:id="rId6"/>
    <p:sldId id="349" r:id="rId7"/>
    <p:sldId id="350" r:id="rId8"/>
    <p:sldId id="351" r:id="rId9"/>
    <p:sldId id="307" r:id="rId10"/>
    <p:sldId id="352" r:id="rId11"/>
    <p:sldId id="333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B86"/>
    <a:srgbClr val="FF531D"/>
    <a:srgbClr val="9DD6E3"/>
    <a:srgbClr val="FFD03B"/>
    <a:srgbClr val="FFBC7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D1B56-FEC8-4FAC-B79D-C9EE406C2BA1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56AA7EC2-2DB0-42A8-8308-12BCE3EE27A4}">
      <dgm:prSet phldrT="[Text]" custT="1"/>
      <dgm:spPr>
        <a:solidFill>
          <a:srgbClr val="F29B86"/>
        </a:solidFill>
      </dgm:spPr>
      <dgm:t>
        <a:bodyPr/>
        <a:lstStyle/>
        <a:p>
          <a:endParaRPr lang="id-ID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d-ID" sz="2000" b="1" dirty="0" smtClean="0">
              <a:latin typeface="Arial" panose="020B0604020202020204" pitchFamily="34" charset="0"/>
              <a:cs typeface="Arial" panose="020B0604020202020204" pitchFamily="34" charset="0"/>
            </a:rPr>
            <a:t>Top 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id-ID" sz="2000" b="1" dirty="0" smtClean="0">
              <a:latin typeface="Arial" panose="020B0604020202020204" pitchFamily="34" charset="0"/>
              <a:cs typeface="Arial" panose="020B0604020202020204" pitchFamily="34" charset="0"/>
            </a:rPr>
            <a:t>Level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endParaRPr lang="id-ID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3F631-F6B4-49B5-820D-537DF08776E0}" type="parTrans" cxnId="{2E282A6C-BD7E-488B-9E3E-E6CF7FB9BA0C}">
      <dgm:prSet/>
      <dgm:spPr/>
      <dgm:t>
        <a:bodyPr/>
        <a:lstStyle/>
        <a:p>
          <a:endParaRPr lang="id-ID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BAAD5-40E5-4CC2-B5C7-E5EAD68C0FFF}" type="sibTrans" cxnId="{2E282A6C-BD7E-488B-9E3E-E6CF7FB9BA0C}">
      <dgm:prSet/>
      <dgm:spPr/>
      <dgm:t>
        <a:bodyPr/>
        <a:lstStyle/>
        <a:p>
          <a:endParaRPr lang="id-ID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FF69C-9EEA-4DB1-BCF0-30DD11E5C456}">
      <dgm:prSet phldrT="[Text]" custT="1"/>
      <dgm:spPr>
        <a:solidFill>
          <a:srgbClr val="9DD6E3"/>
        </a:solidFill>
      </dgm:spPr>
      <dgm:t>
        <a:bodyPr/>
        <a:lstStyle/>
        <a:p>
          <a:r>
            <a:rPr lang="id-ID" sz="2000" b="1" dirty="0" smtClean="0">
              <a:latin typeface="Arial" panose="020B0604020202020204" pitchFamily="34" charset="0"/>
              <a:cs typeface="Arial" panose="020B0604020202020204" pitchFamily="34" charset="0"/>
            </a:rPr>
            <a:t>Middle Management</a:t>
          </a:r>
          <a:endParaRPr lang="id-ID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1C2AE2-555A-4C2C-920B-534FB0AED26D}" type="parTrans" cxnId="{CF473DE4-FF7F-4967-82F2-B038777602F8}">
      <dgm:prSet/>
      <dgm:spPr/>
      <dgm:t>
        <a:bodyPr/>
        <a:lstStyle/>
        <a:p>
          <a:endParaRPr lang="id-ID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54C7-7444-4B8A-9BDA-A0288C5EE609}" type="sibTrans" cxnId="{CF473DE4-FF7F-4967-82F2-B038777602F8}">
      <dgm:prSet/>
      <dgm:spPr/>
      <dgm:t>
        <a:bodyPr/>
        <a:lstStyle/>
        <a:p>
          <a:endParaRPr lang="id-ID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8D27A-24A0-42FC-8D8E-FEDC90AAF3F8}">
      <dgm:prSet phldrT="[Text]" custT="1"/>
      <dgm:spPr>
        <a:solidFill>
          <a:srgbClr val="FFD03B"/>
        </a:solidFill>
      </dgm:spPr>
      <dgm:t>
        <a:bodyPr/>
        <a:lstStyle/>
        <a:p>
          <a:r>
            <a:rPr lang="id-ID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First Level Management</a:t>
          </a:r>
          <a:endParaRPr lang="id-ID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24029-4D99-420C-B226-7EBF7B1429B7}" type="parTrans" cxnId="{0FD558A1-F671-42B7-838C-18FAA54031EC}">
      <dgm:prSet/>
      <dgm:spPr/>
      <dgm:t>
        <a:bodyPr/>
        <a:lstStyle/>
        <a:p>
          <a:endParaRPr lang="id-ID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D8101-D142-4E72-991C-355115E1784C}" type="sibTrans" cxnId="{0FD558A1-F671-42B7-838C-18FAA54031EC}">
      <dgm:prSet/>
      <dgm:spPr/>
      <dgm:t>
        <a:bodyPr/>
        <a:lstStyle/>
        <a:p>
          <a:endParaRPr lang="id-ID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A3C68-B9A6-4BB7-8593-B32B95304657}" type="pres">
      <dgm:prSet presAssocID="{10FD1B56-FEC8-4FAC-B79D-C9EE406C2BA1}" presName="Name0" presStyleCnt="0">
        <dgm:presLayoutVars>
          <dgm:dir/>
          <dgm:animLvl val="lvl"/>
          <dgm:resizeHandles val="exact"/>
        </dgm:presLayoutVars>
      </dgm:prSet>
      <dgm:spPr/>
    </dgm:pt>
    <dgm:pt modelId="{29491328-8E69-485D-A4E1-7F38C3000A0F}" type="pres">
      <dgm:prSet presAssocID="{56AA7EC2-2DB0-42A8-8308-12BCE3EE27A4}" presName="Name8" presStyleCnt="0"/>
      <dgm:spPr/>
    </dgm:pt>
    <dgm:pt modelId="{EDEE8BF3-125B-4DEC-A4B3-C500969D2199}" type="pres">
      <dgm:prSet presAssocID="{56AA7EC2-2DB0-42A8-8308-12BCE3EE27A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D9161-C613-4948-AAC4-15F24CE55A08}" type="pres">
      <dgm:prSet presAssocID="{56AA7EC2-2DB0-42A8-8308-12BCE3EE27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2F782D-E599-44E0-A801-143A317D1686}" type="pres">
      <dgm:prSet presAssocID="{2D1FF69C-9EEA-4DB1-BCF0-30DD11E5C456}" presName="Name8" presStyleCnt="0"/>
      <dgm:spPr/>
    </dgm:pt>
    <dgm:pt modelId="{F9BB3286-1AD8-493D-AA68-31FE5E8361A5}" type="pres">
      <dgm:prSet presAssocID="{2D1FF69C-9EEA-4DB1-BCF0-30DD11E5C45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BE0B25-6588-472C-9C63-2AE6F14C50E2}" type="pres">
      <dgm:prSet presAssocID="{2D1FF69C-9EEA-4DB1-BCF0-30DD11E5C4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1186A2-513A-4585-9AEB-48E140013E60}" type="pres">
      <dgm:prSet presAssocID="{B828D27A-24A0-42FC-8D8E-FEDC90AAF3F8}" presName="Name8" presStyleCnt="0"/>
      <dgm:spPr/>
    </dgm:pt>
    <dgm:pt modelId="{E8B371ED-34E3-4495-9C39-F91B0137D33E}" type="pres">
      <dgm:prSet presAssocID="{B828D27A-24A0-42FC-8D8E-FEDC90AAF3F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9C5D31-1694-485B-8EA0-E47CF88D82FC}" type="pres">
      <dgm:prSet presAssocID="{B828D27A-24A0-42FC-8D8E-FEDC90AAF3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2930E0D-2E38-42B2-BF16-3987A8B039DC}" type="presOf" srcId="{2D1FF69C-9EEA-4DB1-BCF0-30DD11E5C456}" destId="{F9BB3286-1AD8-493D-AA68-31FE5E8361A5}" srcOrd="0" destOrd="0" presId="urn:microsoft.com/office/officeart/2005/8/layout/pyramid1"/>
    <dgm:cxn modelId="{CF473DE4-FF7F-4967-82F2-B038777602F8}" srcId="{10FD1B56-FEC8-4FAC-B79D-C9EE406C2BA1}" destId="{2D1FF69C-9EEA-4DB1-BCF0-30DD11E5C456}" srcOrd="1" destOrd="0" parTransId="{531C2AE2-555A-4C2C-920B-534FB0AED26D}" sibTransId="{3BF354C7-7444-4B8A-9BDA-A0288C5EE609}"/>
    <dgm:cxn modelId="{2AD34975-7DDB-45B8-A56F-96896BDF6826}" type="presOf" srcId="{56AA7EC2-2DB0-42A8-8308-12BCE3EE27A4}" destId="{B5BD9161-C613-4948-AAC4-15F24CE55A08}" srcOrd="1" destOrd="0" presId="urn:microsoft.com/office/officeart/2005/8/layout/pyramid1"/>
    <dgm:cxn modelId="{0FD558A1-F671-42B7-838C-18FAA54031EC}" srcId="{10FD1B56-FEC8-4FAC-B79D-C9EE406C2BA1}" destId="{B828D27A-24A0-42FC-8D8E-FEDC90AAF3F8}" srcOrd="2" destOrd="0" parTransId="{5E424029-4D99-420C-B226-7EBF7B1429B7}" sibTransId="{D55D8101-D142-4E72-991C-355115E1784C}"/>
    <dgm:cxn modelId="{9106A343-37E5-47F8-8AF4-D61D2FF2CE60}" type="presOf" srcId="{B828D27A-24A0-42FC-8D8E-FEDC90AAF3F8}" destId="{5A9C5D31-1694-485B-8EA0-E47CF88D82FC}" srcOrd="1" destOrd="0" presId="urn:microsoft.com/office/officeart/2005/8/layout/pyramid1"/>
    <dgm:cxn modelId="{61E867B5-F30C-4E62-9DC4-47002F944FD3}" type="presOf" srcId="{2D1FF69C-9EEA-4DB1-BCF0-30DD11E5C456}" destId="{5EBE0B25-6588-472C-9C63-2AE6F14C50E2}" srcOrd="1" destOrd="0" presId="urn:microsoft.com/office/officeart/2005/8/layout/pyramid1"/>
    <dgm:cxn modelId="{B94EAB75-F92C-49F6-99BE-154791139C1E}" type="presOf" srcId="{56AA7EC2-2DB0-42A8-8308-12BCE3EE27A4}" destId="{EDEE8BF3-125B-4DEC-A4B3-C500969D2199}" srcOrd="0" destOrd="0" presId="urn:microsoft.com/office/officeart/2005/8/layout/pyramid1"/>
    <dgm:cxn modelId="{897F881A-2C96-417C-A81E-BCF61205934F}" type="presOf" srcId="{10FD1B56-FEC8-4FAC-B79D-C9EE406C2BA1}" destId="{C0FA3C68-B9A6-4BB7-8593-B32B95304657}" srcOrd="0" destOrd="0" presId="urn:microsoft.com/office/officeart/2005/8/layout/pyramid1"/>
    <dgm:cxn modelId="{3AB6F077-6D3A-48C5-ABDD-7AC7B8FBF252}" type="presOf" srcId="{B828D27A-24A0-42FC-8D8E-FEDC90AAF3F8}" destId="{E8B371ED-34E3-4495-9C39-F91B0137D33E}" srcOrd="0" destOrd="0" presId="urn:microsoft.com/office/officeart/2005/8/layout/pyramid1"/>
    <dgm:cxn modelId="{2E282A6C-BD7E-488B-9E3E-E6CF7FB9BA0C}" srcId="{10FD1B56-FEC8-4FAC-B79D-C9EE406C2BA1}" destId="{56AA7EC2-2DB0-42A8-8308-12BCE3EE27A4}" srcOrd="0" destOrd="0" parTransId="{0443F631-F6B4-49B5-820D-537DF08776E0}" sibTransId="{A2CBAAD5-40E5-4CC2-B5C7-E5EAD68C0FFF}"/>
    <dgm:cxn modelId="{395C9075-9D7C-4152-86DA-138E88F19470}" type="presParOf" srcId="{C0FA3C68-B9A6-4BB7-8593-B32B95304657}" destId="{29491328-8E69-485D-A4E1-7F38C3000A0F}" srcOrd="0" destOrd="0" presId="urn:microsoft.com/office/officeart/2005/8/layout/pyramid1"/>
    <dgm:cxn modelId="{B37E2919-2F3F-4879-BD99-EA7843D873AA}" type="presParOf" srcId="{29491328-8E69-485D-A4E1-7F38C3000A0F}" destId="{EDEE8BF3-125B-4DEC-A4B3-C500969D2199}" srcOrd="0" destOrd="0" presId="urn:microsoft.com/office/officeart/2005/8/layout/pyramid1"/>
    <dgm:cxn modelId="{9CCA08F2-58AD-4792-AC8F-F95FAFA8DD14}" type="presParOf" srcId="{29491328-8E69-485D-A4E1-7F38C3000A0F}" destId="{B5BD9161-C613-4948-AAC4-15F24CE55A08}" srcOrd="1" destOrd="0" presId="urn:microsoft.com/office/officeart/2005/8/layout/pyramid1"/>
    <dgm:cxn modelId="{412F8423-CADA-42C3-B9A5-9DF3B7B8D3EC}" type="presParOf" srcId="{C0FA3C68-B9A6-4BB7-8593-B32B95304657}" destId="{F12F782D-E599-44E0-A801-143A317D1686}" srcOrd="1" destOrd="0" presId="urn:microsoft.com/office/officeart/2005/8/layout/pyramid1"/>
    <dgm:cxn modelId="{71A096A3-8B0B-4F3D-9FB7-E6B781A974D5}" type="presParOf" srcId="{F12F782D-E599-44E0-A801-143A317D1686}" destId="{F9BB3286-1AD8-493D-AA68-31FE5E8361A5}" srcOrd="0" destOrd="0" presId="urn:microsoft.com/office/officeart/2005/8/layout/pyramid1"/>
    <dgm:cxn modelId="{CE3CFB2C-E16C-4615-82B2-C76550A0E03E}" type="presParOf" srcId="{F12F782D-E599-44E0-A801-143A317D1686}" destId="{5EBE0B25-6588-472C-9C63-2AE6F14C50E2}" srcOrd="1" destOrd="0" presId="urn:microsoft.com/office/officeart/2005/8/layout/pyramid1"/>
    <dgm:cxn modelId="{95035BB9-8023-4B55-A758-2F617A7511EF}" type="presParOf" srcId="{C0FA3C68-B9A6-4BB7-8593-B32B95304657}" destId="{241186A2-513A-4585-9AEB-48E140013E60}" srcOrd="2" destOrd="0" presId="urn:microsoft.com/office/officeart/2005/8/layout/pyramid1"/>
    <dgm:cxn modelId="{C4B97F9E-E4C9-46C6-88DE-797149B68D00}" type="presParOf" srcId="{241186A2-513A-4585-9AEB-48E140013E60}" destId="{E8B371ED-34E3-4495-9C39-F91B0137D33E}" srcOrd="0" destOrd="0" presId="urn:microsoft.com/office/officeart/2005/8/layout/pyramid1"/>
    <dgm:cxn modelId="{3363B934-A332-4C3B-ACA8-3CFBF440E34B}" type="presParOf" srcId="{241186A2-513A-4585-9AEB-48E140013E60}" destId="{5A9C5D31-1694-485B-8EA0-E47CF88D82FC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E8BF3-125B-4DEC-A4B3-C500969D2199}">
      <dsp:nvSpPr>
        <dsp:cNvPr id="0" name=""/>
        <dsp:cNvSpPr/>
      </dsp:nvSpPr>
      <dsp:spPr>
        <a:xfrm>
          <a:off x="2348478" y="0"/>
          <a:ext cx="2348477" cy="1605662"/>
        </a:xfrm>
        <a:prstGeom prst="trapezoid">
          <a:avLst>
            <a:gd name="adj" fmla="val 73131"/>
          </a:avLst>
        </a:prstGeom>
        <a:solidFill>
          <a:srgbClr val="F29B8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Top </a:t>
          </a: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Level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  <a:endParaRPr lang="id-ID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8478" y="0"/>
        <a:ext cx="2348477" cy="1605662"/>
      </dsp:txXfrm>
    </dsp:sp>
    <dsp:sp modelId="{F9BB3286-1AD8-493D-AA68-31FE5E8361A5}">
      <dsp:nvSpPr>
        <dsp:cNvPr id="0" name=""/>
        <dsp:cNvSpPr/>
      </dsp:nvSpPr>
      <dsp:spPr>
        <a:xfrm>
          <a:off x="1174239" y="1605662"/>
          <a:ext cx="4696955" cy="1605662"/>
        </a:xfrm>
        <a:prstGeom prst="trapezoid">
          <a:avLst>
            <a:gd name="adj" fmla="val 73131"/>
          </a:avLst>
        </a:prstGeom>
        <a:solidFill>
          <a:srgbClr val="9DD6E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Middle Management</a:t>
          </a:r>
          <a:endParaRPr lang="id-ID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6206" y="1605662"/>
        <a:ext cx="3053021" cy="1605662"/>
      </dsp:txXfrm>
    </dsp:sp>
    <dsp:sp modelId="{E8B371ED-34E3-4495-9C39-F91B0137D33E}">
      <dsp:nvSpPr>
        <dsp:cNvPr id="0" name=""/>
        <dsp:cNvSpPr/>
      </dsp:nvSpPr>
      <dsp:spPr>
        <a:xfrm>
          <a:off x="0" y="3211325"/>
          <a:ext cx="7045433" cy="1605662"/>
        </a:xfrm>
        <a:prstGeom prst="trapezoid">
          <a:avLst>
            <a:gd name="adj" fmla="val 73131"/>
          </a:avLst>
        </a:prstGeom>
        <a:solidFill>
          <a:srgbClr val="FFD03B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First Level Management</a:t>
          </a:r>
          <a:endParaRPr lang="id-ID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2950" y="3211325"/>
        <a:ext cx="4579532" cy="160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xmlns="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xmlns="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xmlns="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xmlns="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xmlns="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xmlns="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xmlns="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xmlns="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733800" y="4974226"/>
            <a:ext cx="794118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 err="1" smtClean="0">
                <a:latin typeface="+mj-lt"/>
              </a:rPr>
              <a:t>Perubahan</a:t>
            </a:r>
            <a:r>
              <a:rPr lang="en-US" sz="5400" b="1" dirty="0" smtClean="0">
                <a:latin typeface="+mj-lt"/>
              </a:rPr>
              <a:t> </a:t>
            </a:r>
            <a:r>
              <a:rPr lang="en-US" sz="5400" b="1" dirty="0" err="1" smtClean="0">
                <a:latin typeface="+mj-lt"/>
              </a:rPr>
              <a:t>dan</a:t>
            </a:r>
            <a:r>
              <a:rPr lang="en-US" sz="5400" b="1" dirty="0" smtClean="0">
                <a:latin typeface="+mj-lt"/>
              </a:rPr>
              <a:t> </a:t>
            </a:r>
            <a:r>
              <a:rPr lang="en-US" sz="5400" b="1" dirty="0" err="1" smtClean="0">
                <a:latin typeface="+mj-lt"/>
              </a:rPr>
              <a:t>Manajemen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5924071" y="5894434"/>
            <a:ext cx="57413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smtClean="0">
                <a:cs typeface="Arial" pitchFamily="34" charset="0"/>
              </a:rPr>
              <a:t>PERTEMUAN KE-1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16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4" y="1944414"/>
            <a:ext cx="1492469" cy="150297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527102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cs typeface="Arial" pitchFamily="34" charset="0"/>
              </a:rPr>
              <a:t>THANK YOU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744198"/>
            <a:ext cx="12192000" cy="646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 smtClean="0"/>
              <a:t>	</a:t>
            </a:r>
            <a:r>
              <a:rPr lang="id-ID" altLang="en-US" sz="4000" b="1" dirty="0" smtClean="0">
                <a:sym typeface="Wingdings" panose="05000000000000000000" pitchFamily="2" charset="2"/>
              </a:rPr>
              <a:t> </a:t>
            </a:r>
            <a:r>
              <a:rPr lang="en-US" altLang="en-US" sz="4000" b="1" dirty="0" smtClean="0"/>
              <a:t>END</a:t>
            </a:r>
            <a:r>
              <a:rPr lang="id-ID" altLang="en-US" sz="4000" b="1" dirty="0" smtClean="0"/>
              <a:t> </a:t>
            </a:r>
            <a:r>
              <a:rPr lang="id-ID" altLang="en-US" sz="4000" b="1" dirty="0" smtClean="0">
                <a:sym typeface="Wingdings" panose="05000000000000000000" pitchFamily="2" charset="2"/>
              </a:rPr>
              <a:t>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1" y="4876801"/>
            <a:ext cx="2353210" cy="2416959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545886" y="605432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 smtClean="0">
                <a:cs typeface="Arial" pitchFamily="34" charset="0"/>
              </a:rPr>
              <a:t>Outline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44FF3C-3C21-45F4-A24E-520682D6B409}"/>
              </a:ext>
            </a:extLst>
          </p:cNvPr>
          <p:cNvSpPr txBox="1"/>
          <p:nvPr/>
        </p:nvSpPr>
        <p:spPr>
          <a:xfrm>
            <a:off x="1529044" y="2130781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 smtClean="0">
                <a:solidFill>
                  <a:schemeClr val="accent1"/>
                </a:solidFill>
                <a:cs typeface="Arial" pitchFamily="34" charset="0"/>
              </a:rPr>
              <a:t>Pengertian</a:t>
            </a:r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1"/>
                </a:solidFill>
                <a:cs typeface="Arial" pitchFamily="34" charset="0"/>
              </a:rPr>
              <a:t>Manajemen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53B904-CB74-4663-9900-63BB6CC8384D}"/>
              </a:ext>
            </a:extLst>
          </p:cNvPr>
          <p:cNvSpPr txBox="1"/>
          <p:nvPr/>
        </p:nvSpPr>
        <p:spPr>
          <a:xfrm>
            <a:off x="1529044" y="2592446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Sumber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Daya</a:t>
            </a:r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2"/>
                </a:solidFill>
                <a:cs typeface="Arial" pitchFamily="34" charset="0"/>
              </a:rPr>
              <a:t>Organisasi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44FF3C-3C21-45F4-A24E-520682D6B409}"/>
              </a:ext>
            </a:extLst>
          </p:cNvPr>
          <p:cNvSpPr txBox="1"/>
          <p:nvPr/>
        </p:nvSpPr>
        <p:spPr>
          <a:xfrm>
            <a:off x="1529044" y="3054111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Fungsi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manajemen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53B904-CB74-4663-9900-63BB6CC8384D}"/>
              </a:ext>
            </a:extLst>
          </p:cNvPr>
          <p:cNvSpPr txBox="1"/>
          <p:nvPr/>
        </p:nvSpPr>
        <p:spPr>
          <a:xfrm>
            <a:off x="1529044" y="3515776"/>
            <a:ext cx="57290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ko-KR" sz="2400" b="1" dirty="0">
                <a:solidFill>
                  <a:schemeClr val="accent2"/>
                </a:solidFill>
                <a:cs typeface="Arial" pitchFamily="34" charset="0"/>
              </a:rPr>
              <a:t>Keterampilan manajer dalam menghadapi Perubahan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44FF3C-3C21-45F4-A24E-520682D6B409}"/>
              </a:ext>
            </a:extLst>
          </p:cNvPr>
          <p:cNvSpPr txBox="1"/>
          <p:nvPr/>
        </p:nvSpPr>
        <p:spPr>
          <a:xfrm>
            <a:off x="1529044" y="4346773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Hirarki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manajemen</a:t>
            </a:r>
            <a:endParaRPr lang="en-US" altLang="ko-K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53B904-CB74-4663-9900-63BB6CC8384D}"/>
              </a:ext>
            </a:extLst>
          </p:cNvPr>
          <p:cNvSpPr txBox="1"/>
          <p:nvPr/>
        </p:nvSpPr>
        <p:spPr>
          <a:xfrm>
            <a:off x="1529044" y="4808438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ko-KR" sz="2400" b="1" dirty="0">
                <a:solidFill>
                  <a:schemeClr val="accent2"/>
                </a:solidFill>
                <a:cs typeface="Arial" pitchFamily="34" charset="0"/>
              </a:rPr>
              <a:t>Manajemen berdasarkan sasaran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5771" y="4108290"/>
            <a:ext cx="9395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dirty="0">
                <a:latin typeface="Arial" panose="020B0604020202020204" pitchFamily="34" charset="0"/>
                <a:cs typeface="Arial" panose="020B0604020202020204" pitchFamily="34" charset="0"/>
              </a:rPr>
              <a:t>Menurut Mark Parket </a:t>
            </a:r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Foller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43025" y="161925"/>
            <a:ext cx="9048750" cy="3209925"/>
            <a:chOff x="1343025" y="161925"/>
            <a:chExt cx="9048750" cy="32099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3025" y="161925"/>
              <a:ext cx="9048750" cy="3209925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/>
                </a:gs>
                <a:gs pos="49000">
                  <a:schemeClr val="bg2"/>
                </a:gs>
                <a:gs pos="83000">
                  <a:schemeClr val="bg2"/>
                </a:gs>
                <a:gs pos="100000">
                  <a:schemeClr val="bg2"/>
                </a:gs>
              </a:gsLst>
              <a:lin ang="5400000" scaled="1"/>
            </a:gradFill>
          </p:spPr>
        </p:pic>
        <p:sp>
          <p:nvSpPr>
            <p:cNvPr id="6" name="TextBox 10"/>
            <p:cNvSpPr txBox="1"/>
            <p:nvPr/>
          </p:nvSpPr>
          <p:spPr>
            <a:xfrm>
              <a:off x="3465786" y="2056731"/>
              <a:ext cx="5715000" cy="589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50"/>
                </a:lnSpc>
              </a:pPr>
              <a:r>
                <a:rPr lang="en-US" sz="4000" dirty="0" err="1" smtClean="0">
                  <a:latin typeface="Roboto Bold Italics"/>
                </a:rPr>
                <a:t>Pengertian</a:t>
              </a:r>
              <a:endParaRPr lang="en-US" sz="4000" dirty="0">
                <a:latin typeface="Roboto Bold Italics"/>
              </a:endParaRPr>
            </a:p>
          </p:txBody>
        </p:sp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21245" y="4774213"/>
            <a:ext cx="939559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id-ID" alt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d-ID" alt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art of getting things done throught </a:t>
            </a:r>
            <a:r>
              <a:rPr lang="id-ID" alt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alt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endParaRPr lang="id-ID" alt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" r="3430" b="4977"/>
          <a:stretch/>
        </p:blipFill>
        <p:spPr bwMode="auto">
          <a:xfrm>
            <a:off x="9817670" y="4774212"/>
            <a:ext cx="2371699" cy="2435949"/>
          </a:xfrm>
          <a:prstGeom prst="rect">
            <a:avLst/>
          </a:prstGeom>
          <a:noFill/>
          <a:ln>
            <a:noFill/>
          </a:ln>
          <a:scene3d>
            <a:camera prst="isometricTopUp">
              <a:rot lat="19676181" lon="2883947" rev="1908000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2"/>
            </a:gs>
            <a:gs pos="49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06169"/>
            <a:ext cx="12192000" cy="681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dirty="0" smtClean="0">
                <a:latin typeface="+mn-lt"/>
              </a:rPr>
              <a:t>SUMBER DAYA ORGANISASI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06695" y="1259459"/>
            <a:ext cx="2437448" cy="2583694"/>
            <a:chOff x="3606695" y="1259459"/>
            <a:chExt cx="2437448" cy="2583694"/>
          </a:xfrm>
        </p:grpSpPr>
        <p:sp>
          <p:nvSpPr>
            <p:cNvPr id="3" name="Rounded Rectangle 2"/>
            <p:cNvSpPr/>
            <p:nvPr/>
          </p:nvSpPr>
          <p:spPr>
            <a:xfrm>
              <a:off x="3606695" y="1259459"/>
              <a:ext cx="2437448" cy="1679401"/>
            </a:xfrm>
            <a:prstGeom prst="round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Freeform 4"/>
            <p:cNvSpPr/>
            <p:nvPr/>
          </p:nvSpPr>
          <p:spPr>
            <a:xfrm>
              <a:off x="3606695" y="2938860"/>
              <a:ext cx="2437448" cy="904293"/>
            </a:xfrm>
            <a:custGeom>
              <a:avLst/>
              <a:gdLst>
                <a:gd name="connsiteX0" fmla="*/ 0 w 2437448"/>
                <a:gd name="connsiteY0" fmla="*/ 0 h 904293"/>
                <a:gd name="connsiteX1" fmla="*/ 2437448 w 2437448"/>
                <a:gd name="connsiteY1" fmla="*/ 0 h 904293"/>
                <a:gd name="connsiteX2" fmla="*/ 2437448 w 2437448"/>
                <a:gd name="connsiteY2" fmla="*/ 904293 h 904293"/>
                <a:gd name="connsiteX3" fmla="*/ 0 w 2437448"/>
                <a:gd name="connsiteY3" fmla="*/ 904293 h 904293"/>
                <a:gd name="connsiteX4" fmla="*/ 0 w 2437448"/>
                <a:gd name="connsiteY4" fmla="*/ 0 h 90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448" h="904293">
                  <a:moveTo>
                    <a:pt x="0" y="0"/>
                  </a:moveTo>
                  <a:lnTo>
                    <a:pt x="2437448" y="0"/>
                  </a:lnTo>
                  <a:lnTo>
                    <a:pt x="2437448" y="904293"/>
                  </a:lnTo>
                  <a:lnTo>
                    <a:pt x="0" y="9042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6"/>
                  </a:solidFill>
                </a:rPr>
                <a:t>Human Resources</a:t>
              </a:r>
              <a:endParaRPr lang="en-US" sz="2400" b="1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87991" y="1259459"/>
            <a:ext cx="2437448" cy="2583694"/>
            <a:chOff x="6287991" y="1259459"/>
            <a:chExt cx="2437448" cy="2583694"/>
          </a:xfrm>
        </p:grpSpPr>
        <p:sp>
          <p:nvSpPr>
            <p:cNvPr id="7" name="Rounded Rectangle 6"/>
            <p:cNvSpPr/>
            <p:nvPr/>
          </p:nvSpPr>
          <p:spPr>
            <a:xfrm>
              <a:off x="6287991" y="1259459"/>
              <a:ext cx="2437448" cy="1679401"/>
            </a:xfrm>
            <a:prstGeom prst="round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287991" y="2938860"/>
              <a:ext cx="2437448" cy="904293"/>
            </a:xfrm>
            <a:custGeom>
              <a:avLst/>
              <a:gdLst>
                <a:gd name="connsiteX0" fmla="*/ 0 w 2437448"/>
                <a:gd name="connsiteY0" fmla="*/ 0 h 904293"/>
                <a:gd name="connsiteX1" fmla="*/ 2437448 w 2437448"/>
                <a:gd name="connsiteY1" fmla="*/ 0 h 904293"/>
                <a:gd name="connsiteX2" fmla="*/ 2437448 w 2437448"/>
                <a:gd name="connsiteY2" fmla="*/ 904293 h 904293"/>
                <a:gd name="connsiteX3" fmla="*/ 0 w 2437448"/>
                <a:gd name="connsiteY3" fmla="*/ 904293 h 904293"/>
                <a:gd name="connsiteX4" fmla="*/ 0 w 2437448"/>
                <a:gd name="connsiteY4" fmla="*/ 0 h 90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448" h="904293">
                  <a:moveTo>
                    <a:pt x="0" y="0"/>
                  </a:moveTo>
                  <a:lnTo>
                    <a:pt x="2437448" y="0"/>
                  </a:lnTo>
                  <a:lnTo>
                    <a:pt x="2437448" y="904293"/>
                  </a:lnTo>
                  <a:lnTo>
                    <a:pt x="0" y="9042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6"/>
                  </a:solidFill>
                </a:rPr>
                <a:t>Financial Resources</a:t>
              </a:r>
              <a:endParaRPr lang="en-US" sz="2400" b="1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6695" y="4086898"/>
            <a:ext cx="2437448" cy="2583695"/>
            <a:chOff x="3606695" y="4086898"/>
            <a:chExt cx="2437448" cy="2583695"/>
          </a:xfrm>
        </p:grpSpPr>
        <p:sp>
          <p:nvSpPr>
            <p:cNvPr id="9" name="Rounded Rectangle 8"/>
            <p:cNvSpPr/>
            <p:nvPr/>
          </p:nvSpPr>
          <p:spPr>
            <a:xfrm>
              <a:off x="3606695" y="4086898"/>
              <a:ext cx="2437448" cy="1679401"/>
            </a:xfrm>
            <a:prstGeom prst="round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4000" r="-4000"/>
              </a:stretch>
            </a:blipFill>
            <a:ln w="25400"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3606695" y="5766300"/>
              <a:ext cx="2437448" cy="904293"/>
            </a:xfrm>
            <a:custGeom>
              <a:avLst/>
              <a:gdLst>
                <a:gd name="connsiteX0" fmla="*/ 0 w 2437448"/>
                <a:gd name="connsiteY0" fmla="*/ 0 h 904293"/>
                <a:gd name="connsiteX1" fmla="*/ 2437448 w 2437448"/>
                <a:gd name="connsiteY1" fmla="*/ 0 h 904293"/>
                <a:gd name="connsiteX2" fmla="*/ 2437448 w 2437448"/>
                <a:gd name="connsiteY2" fmla="*/ 904293 h 904293"/>
                <a:gd name="connsiteX3" fmla="*/ 0 w 2437448"/>
                <a:gd name="connsiteY3" fmla="*/ 904293 h 904293"/>
                <a:gd name="connsiteX4" fmla="*/ 0 w 2437448"/>
                <a:gd name="connsiteY4" fmla="*/ 0 h 90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448" h="904293">
                  <a:moveTo>
                    <a:pt x="0" y="0"/>
                  </a:moveTo>
                  <a:lnTo>
                    <a:pt x="2437448" y="0"/>
                  </a:lnTo>
                  <a:lnTo>
                    <a:pt x="2437448" y="904293"/>
                  </a:lnTo>
                  <a:lnTo>
                    <a:pt x="0" y="9042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6"/>
                  </a:solidFill>
                </a:rPr>
                <a:t>Physical Resources</a:t>
              </a:r>
              <a:endParaRPr lang="en-US" sz="2400" b="1" kern="12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7991" y="4086898"/>
            <a:ext cx="2437448" cy="2583695"/>
            <a:chOff x="6287991" y="4086898"/>
            <a:chExt cx="2437448" cy="2583695"/>
          </a:xfrm>
        </p:grpSpPr>
        <p:sp>
          <p:nvSpPr>
            <p:cNvPr id="11" name="Rounded Rectangle 10"/>
            <p:cNvSpPr/>
            <p:nvPr/>
          </p:nvSpPr>
          <p:spPr>
            <a:xfrm>
              <a:off x="6287991" y="4086898"/>
              <a:ext cx="2437448" cy="1679401"/>
            </a:xfrm>
            <a:prstGeom prst="round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287991" y="5766300"/>
              <a:ext cx="2437448" cy="904293"/>
            </a:xfrm>
            <a:custGeom>
              <a:avLst/>
              <a:gdLst>
                <a:gd name="connsiteX0" fmla="*/ 0 w 2437448"/>
                <a:gd name="connsiteY0" fmla="*/ 0 h 904293"/>
                <a:gd name="connsiteX1" fmla="*/ 2437448 w 2437448"/>
                <a:gd name="connsiteY1" fmla="*/ 0 h 904293"/>
                <a:gd name="connsiteX2" fmla="*/ 2437448 w 2437448"/>
                <a:gd name="connsiteY2" fmla="*/ 904293 h 904293"/>
                <a:gd name="connsiteX3" fmla="*/ 0 w 2437448"/>
                <a:gd name="connsiteY3" fmla="*/ 904293 h 904293"/>
                <a:gd name="connsiteX4" fmla="*/ 0 w 2437448"/>
                <a:gd name="connsiteY4" fmla="*/ 0 h 90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448" h="904293">
                  <a:moveTo>
                    <a:pt x="0" y="0"/>
                  </a:moveTo>
                  <a:lnTo>
                    <a:pt x="2437448" y="0"/>
                  </a:lnTo>
                  <a:lnTo>
                    <a:pt x="2437448" y="904293"/>
                  </a:lnTo>
                  <a:lnTo>
                    <a:pt x="0" y="90429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accent6"/>
                  </a:solidFill>
                </a:rPr>
                <a:t>Informational Resources</a:t>
              </a:r>
              <a:endParaRPr lang="en-US" sz="2400" b="1" kern="12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17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0" y="4916131"/>
            <a:ext cx="2295773" cy="2357966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9817670" y="4774212"/>
            <a:ext cx="2371699" cy="2435949"/>
          </a:xfrm>
          <a:prstGeom prst="rect">
            <a:avLst/>
          </a:prstGeom>
          <a:noFill/>
          <a:ln>
            <a:noFill/>
          </a:ln>
          <a:scene3d>
            <a:camera prst="isometricTopUp">
              <a:rot lat="19676181" lon="2883947" rev="1908000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06169"/>
            <a:ext cx="12192000" cy="681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smtClean="0">
                <a:latin typeface="+mn-lt"/>
              </a:rPr>
              <a:t>FUNGSI MANAJEMEN</a:t>
            </a:r>
            <a:endParaRPr lang="id-ID" altLang="en-US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547" y="1396495"/>
            <a:ext cx="7049993" cy="47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0">
              <a:schemeClr val="accent1">
                <a:alpha val="76000"/>
                <a:lumMod val="0"/>
                <a:lumOff val="100000"/>
              </a:schemeClr>
            </a:gs>
            <a:gs pos="74000">
              <a:schemeClr val="bg2"/>
            </a:gs>
            <a:gs pos="49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2765" y="601137"/>
            <a:ext cx="8662219" cy="1139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sz="3600" b="1" dirty="0"/>
              <a:t>KETERAMPILAN YANG DIBUTUHKAN MELAKUKAN PERUBAHAN</a:t>
            </a:r>
            <a:endParaRPr lang="id-ID" altLang="en-US" sz="3600" b="1" dirty="0" smtClean="0">
              <a:latin typeface="+mn-lt"/>
            </a:endParaRPr>
          </a:p>
        </p:txBody>
      </p:sp>
      <p:pic>
        <p:nvPicPr>
          <p:cNvPr id="17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0" y="4916131"/>
            <a:ext cx="2295773" cy="2357966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4703" y="2051409"/>
            <a:ext cx="702786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defRPr/>
            </a:pPr>
            <a:r>
              <a:rPr lang="id-ID" sz="2600" dirty="0" smtClean="0"/>
              <a:t>Keterampilan dalam melakukan perubahan (Dubrin, 1990):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Conceptual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Human Relation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Technical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Diagnostic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Political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Decision-Making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i="1" dirty="0" smtClean="0"/>
              <a:t>Time Management Skill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id-ID" sz="2600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892"/>
          <a:stretch/>
        </p:blipFill>
        <p:spPr>
          <a:xfrm>
            <a:off x="9071291" y="4219574"/>
            <a:ext cx="3120709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HIERARKI MANAJEMEN</a:t>
            </a:r>
          </a:p>
        </p:txBody>
      </p:sp>
      <p:pic>
        <p:nvPicPr>
          <p:cNvPr id="53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0" y="4916131"/>
            <a:ext cx="2295773" cy="2357966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177555545"/>
              </p:ext>
            </p:extLst>
          </p:nvPr>
        </p:nvGraphicFramePr>
        <p:xfrm>
          <a:off x="2587410" y="1701071"/>
          <a:ext cx="7045434" cy="481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462" y="2886075"/>
            <a:ext cx="3579625" cy="20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2"/>
            </a:gs>
            <a:gs pos="49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9976" y="689625"/>
            <a:ext cx="8662219" cy="1139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sz="3600" b="1" dirty="0"/>
              <a:t>MANAJEMEN BERDASARKAN SASARAN</a:t>
            </a:r>
            <a:endParaRPr lang="id-ID" altLang="en-US" sz="3600" b="1" dirty="0" smtClean="0">
              <a:latin typeface="+mn-lt"/>
            </a:endParaRPr>
          </a:p>
        </p:txBody>
      </p:sp>
      <p:pic>
        <p:nvPicPr>
          <p:cNvPr id="17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0" y="4916131"/>
            <a:ext cx="2295773" cy="2357966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081777" y="2477731"/>
            <a:ext cx="813394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Konsekuensi perubahan terhadap manusia dapat menjadi lebih besar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Motivasi dalam organisasi mengalami menurun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Resistensi terhadap perubahan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76430" y="4508383"/>
            <a:ext cx="3128002" cy="1815671"/>
            <a:chOff x="7871655" y="4501986"/>
            <a:chExt cx="3128002" cy="18156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AF125DDF-54C0-44F1-9312-CC567147E6D6}"/>
                </a:ext>
              </a:extLst>
            </p:cNvPr>
            <p:cNvGrpSpPr/>
            <p:nvPr/>
          </p:nvGrpSpPr>
          <p:grpSpPr>
            <a:xfrm rot="10800000" flipH="1">
              <a:off x="7871655" y="4501986"/>
              <a:ext cx="1485089" cy="1815671"/>
              <a:chOff x="6876256" y="3063517"/>
              <a:chExt cx="1944216" cy="1944216"/>
            </a:xfrm>
            <a:scene3d>
              <a:camera prst="perspectiveLeft">
                <a:rot lat="0" lon="3900000" rev="0"/>
              </a:camera>
              <a:lightRig rig="threePt" dir="t"/>
            </a:scene3d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D4F344A5-D92C-4603-A473-E966BA62A68D}"/>
                  </a:ext>
                </a:extLst>
              </p:cNvPr>
              <p:cNvSpPr/>
              <p:nvPr/>
            </p:nvSpPr>
            <p:spPr>
              <a:xfrm>
                <a:off x="6876256" y="3063517"/>
                <a:ext cx="1944216" cy="1944216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C3D9F7C8-DFDE-4FE7-9999-7B888487F58A}"/>
                  </a:ext>
                </a:extLst>
              </p:cNvPr>
              <p:cNvSpPr/>
              <p:nvPr/>
            </p:nvSpPr>
            <p:spPr>
              <a:xfrm>
                <a:off x="7165759" y="3353020"/>
                <a:ext cx="1365211" cy="1365211"/>
              </a:xfrm>
              <a:prstGeom prst="ellipse">
                <a:avLst/>
              </a:prstGeom>
              <a:solidFill>
                <a:schemeClr val="bg1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4D964D23-0A44-4C3A-8202-130EAAE36554}"/>
                  </a:ext>
                </a:extLst>
              </p:cNvPr>
              <p:cNvSpPr/>
              <p:nvPr/>
            </p:nvSpPr>
            <p:spPr>
              <a:xfrm>
                <a:off x="7487073" y="3674334"/>
                <a:ext cx="722583" cy="722583"/>
              </a:xfrm>
              <a:prstGeom prst="ellipse">
                <a:avLst/>
              </a:prstGeom>
              <a:solidFill>
                <a:schemeClr val="accent4"/>
              </a:solidFill>
              <a:ln w="165100">
                <a:solidFill>
                  <a:schemeClr val="tx1">
                    <a:lumMod val="85000"/>
                    <a:lumOff val="15000"/>
                  </a:schemeClr>
                </a:solidFill>
              </a:ln>
              <a:sp3d extrusionH="171450" contourW="12700">
                <a:extrusionClr>
                  <a:schemeClr val="bg1"/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233B169F-B6F7-48B5-B5C3-3FAAAF1B142C}"/>
                </a:ext>
              </a:extLst>
            </p:cNvPr>
            <p:cNvGrpSpPr/>
            <p:nvPr/>
          </p:nvGrpSpPr>
          <p:grpSpPr>
            <a:xfrm>
              <a:off x="8596820" y="4916143"/>
              <a:ext cx="2402837" cy="993792"/>
              <a:chOff x="903886" y="3331350"/>
              <a:chExt cx="3297058" cy="1304009"/>
            </a:xfrm>
          </p:grpSpPr>
          <p:sp>
            <p:nvSpPr>
              <p:cNvPr id="12" name="Rectangle 34">
                <a:extLst>
                  <a:ext uri="{FF2B5EF4-FFF2-40B4-BE49-F238E27FC236}">
                    <a16:creationId xmlns:a16="http://schemas.microsoft.com/office/drawing/2014/main" xmlns="" id="{61085DFF-D2A6-4757-BC9C-B6911BE3148F}"/>
                  </a:ext>
                </a:extLst>
              </p:cNvPr>
              <p:cNvSpPr/>
              <p:nvPr/>
            </p:nvSpPr>
            <p:spPr>
              <a:xfrm>
                <a:off x="903886" y="3968006"/>
                <a:ext cx="704227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3C5EDA7E-EAC2-42DC-BA31-82F98D89F64F}"/>
                  </a:ext>
                </a:extLst>
              </p:cNvPr>
              <p:cNvGrpSpPr/>
              <p:nvPr/>
            </p:nvGrpSpPr>
            <p:grpSpPr>
              <a:xfrm>
                <a:off x="1475656" y="3331350"/>
                <a:ext cx="2725288" cy="1304009"/>
                <a:chOff x="1475656" y="3331350"/>
                <a:chExt cx="2725288" cy="1304009"/>
              </a:xfrm>
            </p:grpSpPr>
            <p:sp>
              <p:nvSpPr>
                <p:cNvPr id="14" name="Parallelogram 13">
                  <a:extLst>
                    <a:ext uri="{FF2B5EF4-FFF2-40B4-BE49-F238E27FC236}">
                      <a16:creationId xmlns:a16="http://schemas.microsoft.com/office/drawing/2014/main" xmlns="" id="{3DD0C1A1-1C2E-4ABE-8BA7-25BE1B74C75A}"/>
                    </a:ext>
                  </a:extLst>
                </p:cNvPr>
                <p:cNvSpPr/>
                <p:nvPr/>
              </p:nvSpPr>
              <p:spPr>
                <a:xfrm rot="10680000" flipH="1">
                  <a:off x="2793780" y="4038224"/>
                  <a:ext cx="1201835" cy="597135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Parallelogram 14">
                  <a:extLst>
                    <a:ext uri="{FF2B5EF4-FFF2-40B4-BE49-F238E27FC236}">
                      <a16:creationId xmlns:a16="http://schemas.microsoft.com/office/drawing/2014/main" xmlns="" id="{FAA098A8-6698-44B6-8D31-46D25DF7D96F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50"/>
                  <a:ext cx="1201835" cy="597135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AFF4B2DD-ACCF-4187-A0B1-2C8698891D41}"/>
                    </a:ext>
                  </a:extLst>
                </p:cNvPr>
                <p:cNvGrpSpPr/>
                <p:nvPr/>
              </p:nvGrpSpPr>
              <p:grpSpPr>
                <a:xfrm>
                  <a:off x="1475656" y="3862961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19" name="Trapezoid 33">
                    <a:extLst>
                      <a:ext uri="{FF2B5EF4-FFF2-40B4-BE49-F238E27FC236}">
                        <a16:creationId xmlns:a16="http://schemas.microsoft.com/office/drawing/2014/main" xmlns="" id="{8F03E05A-CFBC-4422-8C99-19A95C4DDBD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0" name="Chord 19">
                    <a:extLst>
                      <a:ext uri="{FF2B5EF4-FFF2-40B4-BE49-F238E27FC236}">
                        <a16:creationId xmlns:a16="http://schemas.microsoft.com/office/drawing/2014/main" xmlns="" id="{4211E5DD-CA5C-4F4B-9DE5-AD3F17D00AC0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1" name="Trapezoid 37">
                    <a:extLst>
                      <a:ext uri="{FF2B5EF4-FFF2-40B4-BE49-F238E27FC236}">
                        <a16:creationId xmlns:a16="http://schemas.microsoft.com/office/drawing/2014/main" xmlns="" id="{78B7AA01-3133-49A1-9E4E-2400AFB045CD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xmlns="" id="{939CEFD3-3525-43BA-AE9D-63D482D72FEB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5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66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46">
            <a:extLst>
              <a:ext uri="{FF2B5EF4-FFF2-40B4-BE49-F238E27FC236}">
                <a16:creationId xmlns:a16="http://schemas.microsoft.com/office/drawing/2014/main" xmlns="" id="{2814F154-D5C5-45FD-BCAA-AF716F3B1287}"/>
              </a:ext>
            </a:extLst>
          </p:cNvPr>
          <p:cNvSpPr/>
          <p:nvPr/>
        </p:nvSpPr>
        <p:spPr>
          <a:xfrm rot="20395817">
            <a:off x="10007424" y="4395653"/>
            <a:ext cx="1742863" cy="1945940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5340"/>
              </p:ext>
            </p:extLst>
          </p:nvPr>
        </p:nvGraphicFramePr>
        <p:xfrm>
          <a:off x="1568765" y="1446028"/>
          <a:ext cx="8083256" cy="513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084"/>
                <a:gridCol w="4410172"/>
              </a:tblGrid>
              <a:tr h="454703">
                <a:tc>
                  <a:txBody>
                    <a:bodyPr/>
                    <a:lstStyle/>
                    <a:p>
                      <a:pPr algn="ctr"/>
                      <a:r>
                        <a:rPr lang="id-ID" sz="2600" dirty="0" smtClean="0"/>
                        <a:t>Peneliti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600" dirty="0" smtClean="0"/>
                        <a:t>Temuan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</a:tr>
              <a:tr h="2212978">
                <a:tc>
                  <a:txBody>
                    <a:bodyPr/>
                    <a:lstStyle/>
                    <a:p>
                      <a:r>
                        <a:rPr lang="id-ID" sz="2600" dirty="0" smtClean="0"/>
                        <a:t>Dikova et al</a:t>
                      </a:r>
                      <a:r>
                        <a:rPr lang="id-ID" sz="2600" baseline="0" dirty="0" smtClean="0"/>
                        <a:t> (2010), Muehlfeld et al (2012), Brakman et al (2013)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id-ID" sz="2600" dirty="0" smtClean="0"/>
                        <a:t>Perubahan organisasi berdampak</a:t>
                      </a:r>
                      <a:r>
                        <a:rPr lang="id-ID" sz="2600" baseline="0" dirty="0" smtClean="0"/>
                        <a:t> pada turunnya tingkat kepercayaan karyawan kepada organisasi.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</a:tr>
              <a:tr h="990930">
                <a:tc>
                  <a:txBody>
                    <a:bodyPr/>
                    <a:lstStyle/>
                    <a:p>
                      <a:r>
                        <a:rPr lang="id-ID" sz="2600" dirty="0" smtClean="0"/>
                        <a:t>Lee et</a:t>
                      </a:r>
                      <a:r>
                        <a:rPr lang="id-ID" sz="2600" baseline="0" dirty="0" smtClean="0"/>
                        <a:t> al (1999)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id-ID" sz="2600" dirty="0" smtClean="0"/>
                        <a:t>Perubahan organisasi dapat</a:t>
                      </a:r>
                      <a:r>
                        <a:rPr lang="id-ID" sz="2600" baseline="0" dirty="0" smtClean="0"/>
                        <a:t> meningkatkan </a:t>
                      </a:r>
                      <a:r>
                        <a:rPr lang="id-ID" sz="2600" i="1" baseline="0" dirty="0" smtClean="0"/>
                        <a:t>turnover</a:t>
                      </a:r>
                      <a:endParaRPr lang="id-ID" sz="2600" i="1" dirty="0"/>
                    </a:p>
                  </a:txBody>
                  <a:tcPr marL="91438" marR="91438" marT="45726" marB="45726"/>
                </a:tc>
              </a:tr>
              <a:tr h="1443925">
                <a:tc>
                  <a:txBody>
                    <a:bodyPr/>
                    <a:lstStyle/>
                    <a:p>
                      <a:r>
                        <a:rPr lang="id-ID" sz="2600" dirty="0" smtClean="0"/>
                        <a:t>Melert et al (2015)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r>
                        <a:rPr lang="id-ID" sz="2600" dirty="0" smtClean="0"/>
                        <a:t>Perubahan organisasi meningkatkan kinerja</a:t>
                      </a:r>
                      <a:r>
                        <a:rPr lang="id-ID" sz="2600" baseline="0" dirty="0" smtClean="0"/>
                        <a:t> keuangan</a:t>
                      </a:r>
                      <a:endParaRPr lang="id-ID" sz="2600" dirty="0"/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  <p:sp>
        <p:nvSpPr>
          <p:cNvPr id="38" name="Title 1"/>
          <p:cNvSpPr txBox="1">
            <a:spLocks/>
          </p:cNvSpPr>
          <p:nvPr/>
        </p:nvSpPr>
        <p:spPr>
          <a:xfrm>
            <a:off x="0" y="487598"/>
            <a:ext cx="12192000" cy="1139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/>
              <a:t>PENELITIAN EMPIRIS PERUBAHAN ORGANISASI</a:t>
            </a:r>
            <a:endParaRPr lang="id-ID" altLang="en-US" sz="36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170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 Unicode MS</vt:lpstr>
      <vt:lpstr>맑은 고딕</vt:lpstr>
      <vt:lpstr>Arial</vt:lpstr>
      <vt:lpstr>Calibri</vt:lpstr>
      <vt:lpstr>Calibri Light</vt:lpstr>
      <vt:lpstr>Roboto Bold Italics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Agus Eka Priyanto</cp:lastModifiedBy>
  <cp:revision>74</cp:revision>
  <dcterms:created xsi:type="dcterms:W3CDTF">2020-01-20T05:08:25Z</dcterms:created>
  <dcterms:modified xsi:type="dcterms:W3CDTF">2023-03-02T09:06:46Z</dcterms:modified>
</cp:coreProperties>
</file>