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7772400" cy="10058400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2016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620" y="402336"/>
            <a:ext cx="6995160" cy="16093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313432"/>
            <a:ext cx="6995160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2004" y="885189"/>
            <a:ext cx="5970905" cy="4522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en-US" sz="2000" dirty="0" smtClean="0">
                <a:solidFill>
                  <a:srgbClr val="212121"/>
                </a:solidFill>
                <a:latin typeface="Times New Roman"/>
                <a:cs typeface="Times New Roman"/>
              </a:rPr>
              <a:t>		</a:t>
            </a:r>
            <a:r>
              <a:rPr sz="2000" dirty="0" smtClean="0">
                <a:solidFill>
                  <a:srgbClr val="212121"/>
                </a:solidFill>
                <a:latin typeface="Times New Roman"/>
                <a:cs typeface="Times New Roman"/>
              </a:rPr>
              <a:t>KEPUASAN</a:t>
            </a:r>
            <a:r>
              <a:rPr sz="2000" spc="-15" dirty="0" smtClean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KERJA</a:t>
            </a:r>
            <a:endParaRPr sz="2000" dirty="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1705"/>
              </a:spcBef>
            </a:pPr>
            <a:r>
              <a:rPr sz="2000" b="1" dirty="0">
                <a:solidFill>
                  <a:srgbClr val="212121"/>
                </a:solidFill>
                <a:latin typeface="Times New Roman"/>
                <a:cs typeface="Times New Roman"/>
              </a:rPr>
              <a:t>Pengertian </a:t>
            </a:r>
            <a:r>
              <a:rPr sz="2000" b="1" spc="-5" dirty="0">
                <a:solidFill>
                  <a:srgbClr val="212121"/>
                </a:solidFill>
                <a:latin typeface="Times New Roman"/>
                <a:cs typeface="Times New Roman"/>
              </a:rPr>
              <a:t>Kepuasan</a:t>
            </a:r>
            <a:r>
              <a:rPr sz="2000" b="1" spc="-1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212121"/>
                </a:solidFill>
                <a:latin typeface="Times New Roman"/>
                <a:cs typeface="Times New Roman"/>
              </a:rPr>
              <a:t>Kerja.</a:t>
            </a:r>
            <a:endParaRPr sz="2000" dirty="0">
              <a:latin typeface="Times New Roman"/>
              <a:cs typeface="Times New Roman"/>
            </a:endParaRPr>
          </a:p>
          <a:p>
            <a:pPr marL="12700" marR="5715" algn="just">
              <a:lnSpc>
                <a:spcPct val="95800"/>
              </a:lnSpc>
              <a:spcBef>
                <a:spcPts val="1795"/>
              </a:spcBef>
            </a:pPr>
            <a:r>
              <a:rPr sz="2000" b="1" dirty="0">
                <a:solidFill>
                  <a:srgbClr val="212121"/>
                </a:solidFill>
                <a:latin typeface="Times New Roman"/>
                <a:cs typeface="Times New Roman"/>
              </a:rPr>
              <a:t>Kepuasan Kerja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adalah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Kondisi psikis yang 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menyenangkan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yang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dirasakan oleh pekerja/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pegawai di  dalam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suatu lingkungan pekerjaan atas peranannya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dalam  organisasi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dan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kebutuhannya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terpenuhi dengan</a:t>
            </a:r>
            <a:r>
              <a:rPr sz="2000" spc="-1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baik.</a:t>
            </a:r>
            <a:endParaRPr sz="20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95800"/>
              </a:lnSpc>
              <a:spcBef>
                <a:spcPts val="1805"/>
              </a:spcBef>
            </a:pP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Menurut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Steppen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P.Robins, kepuasan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kerja atau </a:t>
            </a:r>
            <a:r>
              <a:rPr sz="2000" i="1" spc="-5" dirty="0">
                <a:solidFill>
                  <a:srgbClr val="212121"/>
                </a:solidFill>
                <a:latin typeface="Times New Roman"/>
                <a:cs typeface="Times New Roman"/>
              </a:rPr>
              <a:t>job  satisfaction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diidentikkan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dengan hal-hal yang bersifat 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individual.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Karena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itu,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tingkat kepuasan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setiap orang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berbeda-beda dan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hal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ini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terjadi apa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bila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beberapa faktor  terpenuhi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yaitu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kebutuhan individu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serta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kaitannya dengan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derajat kesukaan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dan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ketidaksukaan pekerja (Robins,  1999).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2004" y="5596508"/>
            <a:ext cx="4425950" cy="62357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>
              <a:lnSpc>
                <a:spcPts val="2300"/>
              </a:lnSpc>
              <a:spcBef>
                <a:spcPts val="265"/>
              </a:spcBef>
              <a:tabLst>
                <a:tab pos="1315085" algn="l"/>
                <a:tab pos="1875155" algn="l"/>
                <a:tab pos="1961514" algn="l"/>
                <a:tab pos="2909570" algn="l"/>
                <a:tab pos="3322320" algn="l"/>
                <a:tab pos="3735070" algn="l"/>
              </a:tabLst>
            </a:pP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Sement</a:t>
            </a:r>
            <a:r>
              <a:rPr sz="2000" spc="-15" dirty="0">
                <a:solidFill>
                  <a:srgbClr val="212121"/>
                </a:solidFill>
                <a:latin typeface="Times New Roman"/>
                <a:cs typeface="Times New Roman"/>
              </a:rPr>
              <a:t>a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ra	i</a:t>
            </a:r>
            <a:r>
              <a:rPr sz="2000" spc="-10" dirty="0">
                <a:solidFill>
                  <a:srgbClr val="212121"/>
                </a:solidFill>
                <a:latin typeface="Times New Roman"/>
                <a:cs typeface="Times New Roman"/>
              </a:rPr>
              <a:t>t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u,	Ng</a:t>
            </a:r>
            <a:r>
              <a:rPr sz="2000" spc="-10" dirty="0">
                <a:solidFill>
                  <a:srgbClr val="212121"/>
                </a:solidFill>
                <a:latin typeface="Times New Roman"/>
                <a:cs typeface="Times New Roman"/>
              </a:rPr>
              <a:t>u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yen	et	al	(</a:t>
            </a:r>
            <a:r>
              <a:rPr sz="2000" spc="5" dirty="0">
                <a:solidFill>
                  <a:srgbClr val="212121"/>
                </a:solidFill>
                <a:latin typeface="Times New Roman"/>
                <a:cs typeface="Times New Roman"/>
              </a:rPr>
              <a:t>2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0</a:t>
            </a:r>
            <a:r>
              <a:rPr sz="2000" spc="-15" dirty="0">
                <a:solidFill>
                  <a:srgbClr val="212121"/>
                </a:solidFill>
                <a:latin typeface="Times New Roman"/>
                <a:cs typeface="Times New Roman"/>
              </a:rPr>
              <a:t>0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3) 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konsep</a:t>
            </a:r>
            <a:r>
              <a:rPr sz="2000" spc="1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i="1" spc="-5" dirty="0">
                <a:solidFill>
                  <a:srgbClr val="212121"/>
                </a:solidFill>
                <a:latin typeface="Times New Roman"/>
                <a:cs typeface="Times New Roman"/>
              </a:rPr>
              <a:t>job			satisfaction</a:t>
            </a:r>
            <a:r>
              <a:rPr sz="2000" i="1" spc="1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dipengaruhi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532370" y="5596508"/>
            <a:ext cx="1341755" cy="6235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8255" algn="r">
              <a:lnSpc>
                <a:spcPts val="2350"/>
              </a:lnSpc>
              <a:spcBef>
                <a:spcPts val="105"/>
              </a:spcBef>
            </a:pP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menjab</a:t>
            </a:r>
            <a:r>
              <a:rPr sz="2000" spc="-10" dirty="0">
                <a:solidFill>
                  <a:srgbClr val="212121"/>
                </a:solidFill>
                <a:latin typeface="Times New Roman"/>
                <a:cs typeface="Times New Roman"/>
              </a:rPr>
              <a:t>ar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kan</a:t>
            </a:r>
            <a:endParaRPr sz="2000">
              <a:latin typeface="Times New Roman"/>
              <a:cs typeface="Times New Roman"/>
            </a:endParaRPr>
          </a:p>
          <a:p>
            <a:pPr marR="5080" algn="r">
              <a:lnSpc>
                <a:spcPts val="2350"/>
              </a:lnSpc>
            </a:pP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ha</a:t>
            </a:r>
            <a:r>
              <a:rPr sz="2000" spc="10" dirty="0">
                <a:solidFill>
                  <a:srgbClr val="212121"/>
                </a:solidFill>
                <a:latin typeface="Times New Roman"/>
                <a:cs typeface="Times New Roman"/>
              </a:rPr>
              <a:t>l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-hal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02004" y="6180201"/>
            <a:ext cx="5970905" cy="231394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 algn="just">
              <a:lnSpc>
                <a:spcPts val="2300"/>
              </a:lnSpc>
              <a:spcBef>
                <a:spcPts val="265"/>
              </a:spcBef>
            </a:pP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multidimensional</a:t>
            </a:r>
            <a:r>
              <a:rPr sz="2000" spc="-11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dan</a:t>
            </a:r>
            <a:r>
              <a:rPr sz="2000" spc="-9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tidak</a:t>
            </a:r>
            <a:r>
              <a:rPr sz="2000" spc="-10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bisa</a:t>
            </a:r>
            <a:r>
              <a:rPr sz="2000" spc="-10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diprediksi</a:t>
            </a:r>
            <a:r>
              <a:rPr sz="2000" spc="-10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melalui</a:t>
            </a:r>
            <a:r>
              <a:rPr sz="2000" spc="-10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dimensi  tunggal.</a:t>
            </a:r>
            <a:endParaRPr sz="2000">
              <a:latin typeface="Times New Roman"/>
              <a:cs typeface="Times New Roman"/>
            </a:endParaRPr>
          </a:p>
          <a:p>
            <a:pPr marL="12700" marR="5080" algn="just">
              <a:lnSpc>
                <a:spcPct val="95900"/>
              </a:lnSpc>
              <a:spcBef>
                <a:spcPts val="1745"/>
              </a:spcBef>
            </a:pP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Dalam lingkungan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perusahaan dan bisnis job satisfaction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ini juga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memiliki dimensi yang berbeda. Dimensinya</a:t>
            </a:r>
            <a:r>
              <a:rPr sz="2000" spc="-13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yaitu 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jenis pekerjaan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yang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digeluti,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kepuasan pada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kompensasi,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kepuasan pada supervisi,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kepuasan pada aspek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promosi  hingga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rekan</a:t>
            </a:r>
            <a:r>
              <a:rPr sz="2000" spc="-2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kerja.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2004" y="885189"/>
            <a:ext cx="5970905" cy="8242934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6985" algn="just">
              <a:lnSpc>
                <a:spcPct val="95800"/>
              </a:lnSpc>
              <a:spcBef>
                <a:spcPts val="204"/>
              </a:spcBef>
            </a:pP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Tidak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hanya itu, Anda juga bisa memberikan solusi terkait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masalah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yang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dihadapi. </a:t>
            </a:r>
            <a:r>
              <a:rPr sz="2000" spc="5" dirty="0">
                <a:solidFill>
                  <a:srgbClr val="212121"/>
                </a:solidFill>
                <a:latin typeface="Times New Roman"/>
                <a:cs typeface="Times New Roman"/>
              </a:rPr>
              <a:t>Hal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ini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juga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bisa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meningkatkan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komunikasi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antara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atasan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dan</a:t>
            </a:r>
            <a:r>
              <a:rPr sz="2000" spc="-3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bawahan.</a:t>
            </a:r>
            <a:endParaRPr sz="2000">
              <a:latin typeface="Times New Roman"/>
              <a:cs typeface="Times New Roman"/>
            </a:endParaRPr>
          </a:p>
          <a:p>
            <a:pPr marL="266700" indent="-254635">
              <a:lnSpc>
                <a:spcPct val="100000"/>
              </a:lnSpc>
              <a:spcBef>
                <a:spcPts val="1930"/>
              </a:spcBef>
              <a:buAutoNum type="arabicPeriod" startAt="2"/>
              <a:tabLst>
                <a:tab pos="267335" algn="l"/>
              </a:tabLst>
            </a:pPr>
            <a:r>
              <a:rPr sz="2000" spc="-5" dirty="0">
                <a:solidFill>
                  <a:srgbClr val="001248"/>
                </a:solidFill>
                <a:latin typeface="Times New Roman"/>
                <a:cs typeface="Times New Roman"/>
              </a:rPr>
              <a:t>Prioritaskan Kesehatan</a:t>
            </a:r>
            <a:endParaRPr sz="2000">
              <a:latin typeface="Times New Roman"/>
              <a:cs typeface="Times New Roman"/>
            </a:endParaRPr>
          </a:p>
          <a:p>
            <a:pPr marL="12700" marR="7620" algn="just">
              <a:lnSpc>
                <a:spcPct val="95900"/>
              </a:lnSpc>
              <a:spcBef>
                <a:spcPts val="1265"/>
              </a:spcBef>
            </a:pP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Kesehatan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merupakan hal penting.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Berilah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karyawan  istirahat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yang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cukup ketika kondisi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kesehatan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mereka  kurang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baik. Ketika badan kurang sehat akan menurunkan  produktifitas kerja, sehingga mengganggu kinerja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perusahaan.</a:t>
            </a:r>
            <a:endParaRPr sz="2000">
              <a:latin typeface="Times New Roman"/>
              <a:cs typeface="Times New Roman"/>
            </a:endParaRPr>
          </a:p>
          <a:p>
            <a:pPr marL="267970" indent="-255270">
              <a:lnSpc>
                <a:spcPct val="100000"/>
              </a:lnSpc>
              <a:spcBef>
                <a:spcPts val="1930"/>
              </a:spcBef>
              <a:buAutoNum type="arabicPeriod" startAt="3"/>
              <a:tabLst>
                <a:tab pos="267970" algn="l"/>
              </a:tabLst>
            </a:pPr>
            <a:r>
              <a:rPr sz="2000" spc="-5" dirty="0">
                <a:solidFill>
                  <a:srgbClr val="001248"/>
                </a:solidFill>
                <a:latin typeface="Times New Roman"/>
                <a:cs typeface="Times New Roman"/>
              </a:rPr>
              <a:t>Reward </a:t>
            </a:r>
            <a:r>
              <a:rPr sz="2000" dirty="0">
                <a:solidFill>
                  <a:srgbClr val="001248"/>
                </a:solidFill>
                <a:latin typeface="Times New Roman"/>
                <a:cs typeface="Times New Roman"/>
              </a:rPr>
              <a:t>Sangat</a:t>
            </a:r>
            <a:r>
              <a:rPr sz="2000" spc="-10" dirty="0">
                <a:solidFill>
                  <a:srgbClr val="001248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1248"/>
                </a:solidFill>
                <a:latin typeface="Times New Roman"/>
                <a:cs typeface="Times New Roman"/>
              </a:rPr>
              <a:t>Perlu</a:t>
            </a:r>
            <a:endParaRPr sz="2000">
              <a:latin typeface="Times New Roman"/>
              <a:cs typeface="Times New Roman"/>
            </a:endParaRPr>
          </a:p>
          <a:p>
            <a:pPr marL="12700" marR="5080" algn="just">
              <a:lnSpc>
                <a:spcPct val="95900"/>
              </a:lnSpc>
              <a:spcBef>
                <a:spcPts val="1260"/>
              </a:spcBef>
            </a:pP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Reward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tidak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melulu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soal gaji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dan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kenaikan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pangkat.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Bisa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juga</a:t>
            </a:r>
            <a:r>
              <a:rPr sz="2000" spc="-7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memberikan</a:t>
            </a:r>
            <a:r>
              <a:rPr sz="2000" spc="-5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tambahan</a:t>
            </a:r>
            <a:r>
              <a:rPr sz="2000" spc="-5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jatah</a:t>
            </a:r>
            <a:r>
              <a:rPr sz="2000" spc="-5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cuti</a:t>
            </a:r>
            <a:r>
              <a:rPr sz="2000" spc="-6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atau</a:t>
            </a:r>
            <a:r>
              <a:rPr sz="2000" spc="-6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liburan</a:t>
            </a:r>
            <a:r>
              <a:rPr sz="2000" spc="-6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bersama 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tim. Penghargaan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atasan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pada bawahan soal kinerjanya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sangat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diperlukan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karena bisa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menaikkan</a:t>
            </a:r>
            <a:r>
              <a:rPr sz="2000" spc="-2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motivasi.</a:t>
            </a:r>
            <a:endParaRPr sz="2000">
              <a:latin typeface="Times New Roman"/>
              <a:cs typeface="Times New Roman"/>
            </a:endParaRPr>
          </a:p>
          <a:p>
            <a:pPr marL="12700" marR="6985" algn="just">
              <a:lnSpc>
                <a:spcPct val="95800"/>
              </a:lnSpc>
              <a:spcBef>
                <a:spcPts val="1805"/>
              </a:spcBef>
            </a:pP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Jangan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sungkan-sungkan memberikan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pujian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saat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mereka  bisa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menyelesaikan tugas yang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berat.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Jangan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lupa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ucapkan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terimakasih.</a:t>
            </a:r>
            <a:endParaRPr sz="2000">
              <a:latin typeface="Times New Roman"/>
              <a:cs typeface="Times New Roman"/>
            </a:endParaRPr>
          </a:p>
          <a:p>
            <a:pPr marL="267970" indent="-255270">
              <a:lnSpc>
                <a:spcPct val="100000"/>
              </a:lnSpc>
              <a:spcBef>
                <a:spcPts val="1935"/>
              </a:spcBef>
              <a:buAutoNum type="arabicPeriod" startAt="4"/>
              <a:tabLst>
                <a:tab pos="267970" algn="l"/>
              </a:tabLst>
            </a:pPr>
            <a:r>
              <a:rPr sz="2000" spc="-5" dirty="0">
                <a:solidFill>
                  <a:srgbClr val="001248"/>
                </a:solidFill>
                <a:latin typeface="Times New Roman"/>
                <a:cs typeface="Times New Roman"/>
              </a:rPr>
              <a:t>Berikan</a:t>
            </a:r>
            <a:r>
              <a:rPr sz="2000" dirty="0">
                <a:solidFill>
                  <a:srgbClr val="001248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1248"/>
                </a:solidFill>
                <a:latin typeface="Times New Roman"/>
                <a:cs typeface="Times New Roman"/>
              </a:rPr>
              <a:t>Tantangan</a:t>
            </a:r>
            <a:endParaRPr sz="2000">
              <a:latin typeface="Times New Roman"/>
              <a:cs typeface="Times New Roman"/>
            </a:endParaRPr>
          </a:p>
          <a:p>
            <a:pPr marL="12700" marR="6985" algn="just">
              <a:lnSpc>
                <a:spcPct val="95900"/>
              </a:lnSpc>
              <a:spcBef>
                <a:spcPts val="1265"/>
              </a:spcBef>
            </a:pP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Saat Anda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memiliki tim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yang cukup banyak,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tidak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ada  salahnya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membaginya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dalam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beberapa tim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dan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ajak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mereka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berkompetisi mengerjakan sebuah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proyek.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Tentu  saja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cara ini memberikan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keuntungan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ganda;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motivasi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tinggi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dan proyek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selesai tepat</a:t>
            </a:r>
            <a:r>
              <a:rPr sz="2000" spc="-3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waktu.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2004" y="885189"/>
            <a:ext cx="5972810" cy="781494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6350" algn="just">
              <a:lnSpc>
                <a:spcPct val="95800"/>
              </a:lnSpc>
              <a:spcBef>
                <a:spcPts val="204"/>
              </a:spcBef>
            </a:pP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Perbedaan aspek inilah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yang menyebabkan tingkat </a:t>
            </a:r>
            <a:r>
              <a:rPr sz="2000" i="1" spc="-10" dirty="0">
                <a:solidFill>
                  <a:srgbClr val="212121"/>
                </a:solidFill>
                <a:latin typeface="Times New Roman"/>
                <a:cs typeface="Times New Roman"/>
              </a:rPr>
              <a:t>job  </a:t>
            </a:r>
            <a:r>
              <a:rPr sz="2000" i="1" spc="-5" dirty="0">
                <a:solidFill>
                  <a:srgbClr val="212121"/>
                </a:solidFill>
                <a:latin typeface="Times New Roman"/>
                <a:cs typeface="Times New Roman"/>
              </a:rPr>
              <a:t>satisfaction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setiap orang akan selalu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berbeda. Hal </a:t>
            </a:r>
            <a:r>
              <a:rPr sz="2000" spc="-10" dirty="0">
                <a:solidFill>
                  <a:srgbClr val="212121"/>
                </a:solidFill>
                <a:latin typeface="Times New Roman"/>
                <a:cs typeface="Times New Roman"/>
              </a:rPr>
              <a:t>ini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karena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berhubungan pada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keadaan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emosi seseorang;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senang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atau tidak</a:t>
            </a:r>
            <a:r>
              <a:rPr sz="2000" spc="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senang.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3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000" spc="-25" dirty="0">
                <a:solidFill>
                  <a:srgbClr val="001248"/>
                </a:solidFill>
                <a:latin typeface="Times New Roman"/>
                <a:cs typeface="Times New Roman"/>
              </a:rPr>
              <a:t>Pengertian Kepuasan Kerja Menurut </a:t>
            </a:r>
            <a:r>
              <a:rPr sz="2000" spc="-20" dirty="0">
                <a:solidFill>
                  <a:srgbClr val="001248"/>
                </a:solidFill>
                <a:latin typeface="Times New Roman"/>
                <a:cs typeface="Times New Roman"/>
              </a:rPr>
              <a:t>Para</a:t>
            </a:r>
            <a:r>
              <a:rPr sz="2000" spc="-180" dirty="0">
                <a:solidFill>
                  <a:srgbClr val="001248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001248"/>
                </a:solidFill>
                <a:latin typeface="Times New Roman"/>
                <a:cs typeface="Times New Roman"/>
              </a:rPr>
              <a:t>Ahli</a:t>
            </a:r>
            <a:endParaRPr sz="2000">
              <a:latin typeface="Times New Roman"/>
              <a:cs typeface="Times New Roman"/>
            </a:endParaRPr>
          </a:p>
          <a:p>
            <a:pPr marL="12700" marR="9525" algn="just">
              <a:lnSpc>
                <a:spcPts val="2300"/>
              </a:lnSpc>
              <a:spcBef>
                <a:spcPts val="1555"/>
              </a:spcBef>
            </a:pP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Para ahli pernah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menjelaskan tentang definisi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kepuasan  kerja, diantaranya</a:t>
            </a:r>
            <a:r>
              <a:rPr sz="2000" spc="-2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adalah:</a:t>
            </a:r>
            <a:endParaRPr sz="2000">
              <a:latin typeface="Times New Roman"/>
              <a:cs typeface="Times New Roman"/>
            </a:endParaRPr>
          </a:p>
          <a:p>
            <a:pPr marL="266700" indent="-254635">
              <a:lnSpc>
                <a:spcPct val="100000"/>
              </a:lnSpc>
              <a:spcBef>
                <a:spcPts val="1875"/>
              </a:spcBef>
              <a:buAutoNum type="arabicPeriod"/>
              <a:tabLst>
                <a:tab pos="267335" algn="l"/>
              </a:tabLst>
            </a:pPr>
            <a:r>
              <a:rPr sz="2000" dirty="0">
                <a:solidFill>
                  <a:srgbClr val="001248"/>
                </a:solidFill>
                <a:latin typeface="Times New Roman"/>
                <a:cs typeface="Times New Roman"/>
              </a:rPr>
              <a:t>S. P.</a:t>
            </a:r>
            <a:r>
              <a:rPr sz="2000" spc="-15" dirty="0">
                <a:solidFill>
                  <a:srgbClr val="001248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1248"/>
                </a:solidFill>
                <a:latin typeface="Times New Roman"/>
                <a:cs typeface="Times New Roman"/>
              </a:rPr>
              <a:t>Hasibuan</a:t>
            </a:r>
            <a:endParaRPr sz="2000">
              <a:latin typeface="Times New Roman"/>
              <a:cs typeface="Times New Roman"/>
            </a:endParaRPr>
          </a:p>
          <a:p>
            <a:pPr marL="12700" marR="5080" algn="just">
              <a:lnSpc>
                <a:spcPct val="95900"/>
              </a:lnSpc>
              <a:spcBef>
                <a:spcPts val="1260"/>
              </a:spcBef>
            </a:pP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Menurut Hasibuan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pengertian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kepuasan kerja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adalah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kondisi emosional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pada seorang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pegawai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yang senang dan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mencintai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pekerjaannya. Sikap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ini terlihat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dari moral</a:t>
            </a:r>
            <a:r>
              <a:rPr sz="2000" spc="-33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kerja,  kedisiplinan dan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prestasi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kerja.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Hal </a:t>
            </a:r>
            <a:r>
              <a:rPr sz="2000" spc="-10" dirty="0">
                <a:solidFill>
                  <a:srgbClr val="212121"/>
                </a:solidFill>
                <a:latin typeface="Times New Roman"/>
                <a:cs typeface="Times New Roman"/>
              </a:rPr>
              <a:t>ini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dapat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dinikmati  dalam pekerjaan, di luar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pekerjaan,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dan kombinasi dari  keduanya.</a:t>
            </a:r>
            <a:endParaRPr sz="2000">
              <a:latin typeface="Times New Roman"/>
              <a:cs typeface="Times New Roman"/>
            </a:endParaRPr>
          </a:p>
          <a:p>
            <a:pPr marL="266700" indent="-254635">
              <a:lnSpc>
                <a:spcPct val="100000"/>
              </a:lnSpc>
              <a:spcBef>
                <a:spcPts val="1920"/>
              </a:spcBef>
              <a:buAutoNum type="arabicPeriod" startAt="2"/>
              <a:tabLst>
                <a:tab pos="267335" algn="l"/>
              </a:tabLst>
            </a:pPr>
            <a:r>
              <a:rPr sz="2000" spc="-5" dirty="0">
                <a:solidFill>
                  <a:srgbClr val="001248"/>
                </a:solidFill>
                <a:latin typeface="Times New Roman"/>
                <a:cs typeface="Times New Roman"/>
              </a:rPr>
              <a:t>Stephen </a:t>
            </a:r>
            <a:r>
              <a:rPr sz="2000" dirty="0">
                <a:solidFill>
                  <a:srgbClr val="001248"/>
                </a:solidFill>
                <a:latin typeface="Times New Roman"/>
                <a:cs typeface="Times New Roman"/>
              </a:rPr>
              <a:t>P.</a:t>
            </a:r>
            <a:r>
              <a:rPr sz="2000" spc="-15" dirty="0">
                <a:solidFill>
                  <a:srgbClr val="00124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248"/>
                </a:solidFill>
                <a:latin typeface="Times New Roman"/>
                <a:cs typeface="Times New Roman"/>
              </a:rPr>
              <a:t>Robbins</a:t>
            </a:r>
            <a:endParaRPr sz="2000">
              <a:latin typeface="Times New Roman"/>
              <a:cs typeface="Times New Roman"/>
            </a:endParaRPr>
          </a:p>
          <a:p>
            <a:pPr marL="12700" marR="8890" algn="just">
              <a:lnSpc>
                <a:spcPct val="95900"/>
              </a:lnSpc>
              <a:spcBef>
                <a:spcPts val="1275"/>
              </a:spcBef>
            </a:pP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Menurut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Stephen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P.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Robbins pengertian kepuasan kerja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adalah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sikap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umum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seseorang terhadap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pekerjaannya, 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selisih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antara banyaknya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penghasilan yang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diterima  seorang pegawai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dan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banyaknya yang mereka yakini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apa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yang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seharusnya mereka</a:t>
            </a:r>
            <a:r>
              <a:rPr sz="2000" spc="1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terima.</a:t>
            </a:r>
            <a:endParaRPr sz="2000">
              <a:latin typeface="Times New Roman"/>
              <a:cs typeface="Times New Roman"/>
            </a:endParaRPr>
          </a:p>
          <a:p>
            <a:pPr marL="266700" indent="-254635">
              <a:lnSpc>
                <a:spcPct val="100000"/>
              </a:lnSpc>
              <a:spcBef>
                <a:spcPts val="1920"/>
              </a:spcBef>
              <a:buAutoNum type="arabicPeriod" startAt="3"/>
              <a:tabLst>
                <a:tab pos="267335" algn="l"/>
              </a:tabLst>
            </a:pPr>
            <a:r>
              <a:rPr sz="2000" spc="-5" dirty="0">
                <a:solidFill>
                  <a:srgbClr val="001248"/>
                </a:solidFill>
                <a:latin typeface="Times New Roman"/>
                <a:cs typeface="Times New Roman"/>
              </a:rPr>
              <a:t>Davis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2004" y="885189"/>
            <a:ext cx="5969635" cy="221043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 algn="just">
              <a:lnSpc>
                <a:spcPct val="95800"/>
              </a:lnSpc>
              <a:spcBef>
                <a:spcPts val="204"/>
              </a:spcBef>
            </a:pP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Menurut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Davis, pengertian kepuasan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kerja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adalah</a:t>
            </a:r>
            <a:r>
              <a:rPr sz="2000" spc="-33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perasaan  puas seorang pegawai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terhadap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pekerjaannya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antara apa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yang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diharapkan pegawai dari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pekerjaan/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kantornya dan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yang</a:t>
            </a:r>
            <a:r>
              <a:rPr sz="2000" spc="-1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diterimanya.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930"/>
              </a:spcBef>
            </a:pPr>
            <a:r>
              <a:rPr sz="2000" dirty="0">
                <a:solidFill>
                  <a:srgbClr val="001248"/>
                </a:solidFill>
                <a:latin typeface="Times New Roman"/>
                <a:cs typeface="Times New Roman"/>
              </a:rPr>
              <a:t>4. Susilo</a:t>
            </a:r>
            <a:r>
              <a:rPr sz="2000" spc="-80" dirty="0">
                <a:solidFill>
                  <a:srgbClr val="001248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1248"/>
                </a:solidFill>
                <a:latin typeface="Times New Roman"/>
                <a:cs typeface="Times New Roman"/>
              </a:rPr>
              <a:t>Martoyo</a:t>
            </a:r>
            <a:endParaRPr sz="20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1165"/>
              </a:spcBef>
            </a:pP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Menurut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Susilo Martoyo arti kepuasan kerja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adalah</a:t>
            </a:r>
            <a:r>
              <a:rPr sz="2000" spc="14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salah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2004" y="3348354"/>
            <a:ext cx="208153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95705" algn="l"/>
              </a:tabLst>
            </a:pP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seseo</a:t>
            </a:r>
            <a:r>
              <a:rPr sz="2000" spc="5" dirty="0">
                <a:solidFill>
                  <a:srgbClr val="212121"/>
                </a:solidFill>
                <a:latin typeface="Times New Roman"/>
                <a:cs typeface="Times New Roman"/>
              </a:rPr>
              <a:t>r</a:t>
            </a:r>
            <a:r>
              <a:rPr sz="2000" spc="-15" dirty="0">
                <a:solidFill>
                  <a:srgbClr val="212121"/>
                </a:solidFill>
                <a:latin typeface="Times New Roman"/>
                <a:cs typeface="Times New Roman"/>
              </a:rPr>
              <a:t>a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ng	t</a:t>
            </a:r>
            <a:r>
              <a:rPr sz="2000" spc="-20" dirty="0">
                <a:solidFill>
                  <a:srgbClr val="212121"/>
                </a:solidFill>
                <a:latin typeface="Times New Roman"/>
                <a:cs typeface="Times New Roman"/>
              </a:rPr>
              <a:t>e</a:t>
            </a:r>
            <a:r>
              <a:rPr sz="2000" spc="-10" dirty="0">
                <a:solidFill>
                  <a:srgbClr val="212121"/>
                </a:solidFill>
                <a:latin typeface="Times New Roman"/>
                <a:cs typeface="Times New Roman"/>
              </a:rPr>
              <a:t>r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ha</a:t>
            </a:r>
            <a:r>
              <a:rPr sz="2000" spc="5" dirty="0">
                <a:solidFill>
                  <a:srgbClr val="212121"/>
                </a:solidFill>
                <a:latin typeface="Times New Roman"/>
                <a:cs typeface="Times New Roman"/>
              </a:rPr>
              <a:t>d</a:t>
            </a:r>
            <a:r>
              <a:rPr sz="2000" spc="-15" dirty="0">
                <a:solidFill>
                  <a:srgbClr val="212121"/>
                </a:solidFill>
                <a:latin typeface="Times New Roman"/>
                <a:cs typeface="Times New Roman"/>
              </a:rPr>
              <a:t>a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p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02004" y="3057271"/>
            <a:ext cx="5969635" cy="622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ts val="2345"/>
              </a:lnSpc>
              <a:spcBef>
                <a:spcPts val="100"/>
              </a:spcBef>
              <a:tabLst>
                <a:tab pos="613410" algn="l"/>
                <a:tab pos="1394460" algn="l"/>
                <a:tab pos="2642235" algn="l"/>
                <a:tab pos="3341370" algn="l"/>
                <a:tab pos="5053965" algn="l"/>
              </a:tabLst>
            </a:pP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sa</a:t>
            </a:r>
            <a:r>
              <a:rPr sz="2000" spc="-10" dirty="0">
                <a:solidFill>
                  <a:srgbClr val="212121"/>
                </a:solidFill>
                <a:latin typeface="Times New Roman"/>
                <a:cs typeface="Times New Roman"/>
              </a:rPr>
              <a:t>t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u	asp</a:t>
            </a:r>
            <a:r>
              <a:rPr sz="2000" spc="-10" dirty="0">
                <a:solidFill>
                  <a:srgbClr val="212121"/>
                </a:solidFill>
                <a:latin typeface="Times New Roman"/>
                <a:cs typeface="Times New Roman"/>
              </a:rPr>
              <a:t>e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	ps</a:t>
            </a:r>
            <a:r>
              <a:rPr sz="2000" spc="-10" dirty="0">
                <a:solidFill>
                  <a:srgbClr val="212121"/>
                </a:solidFill>
                <a:latin typeface="Times New Roman"/>
                <a:cs typeface="Times New Roman"/>
              </a:rPr>
              <a:t>i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</a:t>
            </a:r>
            <a:r>
              <a:rPr sz="2000" spc="10" dirty="0">
                <a:solidFill>
                  <a:srgbClr val="212121"/>
                </a:solidFill>
                <a:latin typeface="Times New Roman"/>
                <a:cs typeface="Times New Roman"/>
              </a:rPr>
              <a:t>o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l</a:t>
            </a:r>
            <a:r>
              <a:rPr sz="2000" spc="-15" dirty="0">
                <a:solidFill>
                  <a:srgbClr val="212121"/>
                </a:solidFill>
                <a:latin typeface="Times New Roman"/>
                <a:cs typeface="Times New Roman"/>
              </a:rPr>
              <a:t>o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gis	yang	m</a:t>
            </a:r>
            <a:r>
              <a:rPr sz="2000" spc="-15" dirty="0">
                <a:solidFill>
                  <a:srgbClr val="212121"/>
                </a:solidFill>
                <a:latin typeface="Times New Roman"/>
                <a:cs typeface="Times New Roman"/>
              </a:rPr>
              <a:t>e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ncerm</a:t>
            </a:r>
            <a:r>
              <a:rPr sz="2000" spc="-10" dirty="0">
                <a:solidFill>
                  <a:srgbClr val="212121"/>
                </a:solidFill>
                <a:latin typeface="Times New Roman"/>
                <a:cs typeface="Times New Roman"/>
              </a:rPr>
              <a:t>i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nkan	p</a:t>
            </a:r>
            <a:r>
              <a:rPr sz="2000" spc="-10" dirty="0">
                <a:solidFill>
                  <a:srgbClr val="212121"/>
                </a:solidFill>
                <a:latin typeface="Times New Roman"/>
                <a:cs typeface="Times New Roman"/>
              </a:rPr>
              <a:t>e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rasaan</a:t>
            </a:r>
            <a:endParaRPr sz="2000">
              <a:latin typeface="Times New Roman"/>
              <a:cs typeface="Times New Roman"/>
            </a:endParaRPr>
          </a:p>
          <a:p>
            <a:pPr marR="5715" algn="r">
              <a:lnSpc>
                <a:spcPts val="2345"/>
              </a:lnSpc>
            </a:pP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t</a:t>
            </a:r>
            <a:r>
              <a:rPr sz="2000" spc="-10" dirty="0">
                <a:solidFill>
                  <a:srgbClr val="212121"/>
                </a:solidFill>
                <a:latin typeface="Times New Roman"/>
                <a:cs typeface="Times New Roman"/>
              </a:rPr>
              <a:t>er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h</a:t>
            </a:r>
            <a:r>
              <a:rPr sz="2000" spc="-10" dirty="0">
                <a:solidFill>
                  <a:srgbClr val="212121"/>
                </a:solidFill>
                <a:latin typeface="Times New Roman"/>
                <a:cs typeface="Times New Roman"/>
              </a:rPr>
              <a:t>a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dap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02004" y="3640963"/>
            <a:ext cx="2037714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404620" algn="l"/>
              </a:tabLst>
            </a:pP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kese</a:t>
            </a:r>
            <a:r>
              <a:rPr sz="2000" spc="-10" dirty="0">
                <a:solidFill>
                  <a:srgbClr val="212121"/>
                </a:solidFill>
                <a:latin typeface="Times New Roman"/>
                <a:cs typeface="Times New Roman"/>
              </a:rPr>
              <a:t>s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uaian	</a:t>
            </a:r>
            <a:r>
              <a:rPr sz="2000" spc="-15" dirty="0">
                <a:solidFill>
                  <a:srgbClr val="212121"/>
                </a:solidFill>
                <a:latin typeface="Times New Roman"/>
                <a:cs typeface="Times New Roman"/>
              </a:rPr>
              <a:t>a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ntara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38172" y="3348354"/>
            <a:ext cx="3731260" cy="62357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78105" marR="5080" indent="-66040">
              <a:lnSpc>
                <a:spcPts val="2300"/>
              </a:lnSpc>
              <a:spcBef>
                <a:spcPts val="260"/>
              </a:spcBef>
              <a:tabLst>
                <a:tab pos="1609090" algn="l"/>
                <a:tab pos="1673225" algn="l"/>
                <a:tab pos="2198370" algn="l"/>
                <a:tab pos="3351529" algn="l"/>
              </a:tabLst>
            </a:pP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pekerjaannya,	rasa	puas  kem</a:t>
            </a:r>
            <a:r>
              <a:rPr sz="2000" spc="-10" dirty="0">
                <a:solidFill>
                  <a:srgbClr val="212121"/>
                </a:solidFill>
                <a:latin typeface="Times New Roman"/>
                <a:cs typeface="Times New Roman"/>
              </a:rPr>
              <a:t>a</a:t>
            </a:r>
            <a:r>
              <a:rPr sz="2000" spc="-15" dirty="0">
                <a:solidFill>
                  <a:srgbClr val="212121"/>
                </a:solidFill>
                <a:latin typeface="Times New Roman"/>
                <a:cs typeface="Times New Roman"/>
              </a:rPr>
              <a:t>m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p</a:t>
            </a:r>
            <a:r>
              <a:rPr sz="2000" spc="10" dirty="0">
                <a:solidFill>
                  <a:srgbClr val="212121"/>
                </a:solidFill>
                <a:latin typeface="Times New Roman"/>
                <a:cs typeface="Times New Roman"/>
              </a:rPr>
              <a:t>u</a:t>
            </a:r>
            <a:r>
              <a:rPr sz="2000" spc="-15" dirty="0">
                <a:solidFill>
                  <a:srgbClr val="212121"/>
                </a:solidFill>
                <a:latin typeface="Times New Roman"/>
                <a:cs typeface="Times New Roman"/>
              </a:rPr>
              <a:t>a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n,		ket</a:t>
            </a:r>
            <a:r>
              <a:rPr sz="2000" spc="-15" dirty="0">
                <a:solidFill>
                  <a:srgbClr val="212121"/>
                </a:solidFill>
                <a:latin typeface="Times New Roman"/>
                <a:cs typeface="Times New Roman"/>
              </a:rPr>
              <a:t>e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r</a:t>
            </a:r>
            <a:r>
              <a:rPr sz="2000" spc="-10" dirty="0">
                <a:solidFill>
                  <a:srgbClr val="212121"/>
                </a:solidFill>
                <a:latin typeface="Times New Roman"/>
                <a:cs typeface="Times New Roman"/>
              </a:rPr>
              <a:t>a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mpi</a:t>
            </a:r>
            <a:r>
              <a:rPr sz="2000" spc="-10" dirty="0">
                <a:solidFill>
                  <a:srgbClr val="212121"/>
                </a:solidFill>
                <a:latin typeface="Times New Roman"/>
                <a:cs typeface="Times New Roman"/>
              </a:rPr>
              <a:t>l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an,	d</a:t>
            </a:r>
            <a:r>
              <a:rPr sz="2000" spc="-10" dirty="0">
                <a:solidFill>
                  <a:srgbClr val="212121"/>
                </a:solidFill>
                <a:latin typeface="Times New Roman"/>
                <a:cs typeface="Times New Roman"/>
              </a:rPr>
              <a:t>a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02004" y="3933570"/>
            <a:ext cx="5972810" cy="49326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harapannya dengan pekerjaan yang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ia</a:t>
            </a:r>
            <a:r>
              <a:rPr sz="2000" spc="3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hadapi.</a:t>
            </a:r>
            <a:endParaRPr sz="2000">
              <a:latin typeface="Times New Roman"/>
              <a:cs typeface="Times New Roman"/>
            </a:endParaRPr>
          </a:p>
          <a:p>
            <a:pPr marL="266700" indent="-254635">
              <a:lnSpc>
                <a:spcPct val="100000"/>
              </a:lnSpc>
              <a:spcBef>
                <a:spcPts val="1930"/>
              </a:spcBef>
              <a:buAutoNum type="arabicPeriod" startAt="5"/>
              <a:tabLst>
                <a:tab pos="267335" algn="l"/>
              </a:tabLst>
            </a:pPr>
            <a:r>
              <a:rPr sz="2000" dirty="0">
                <a:solidFill>
                  <a:srgbClr val="001248"/>
                </a:solidFill>
                <a:latin typeface="Times New Roman"/>
                <a:cs typeface="Times New Roman"/>
              </a:rPr>
              <a:t>Setiawan </a:t>
            </a:r>
            <a:r>
              <a:rPr sz="2000" spc="-5" dirty="0">
                <a:solidFill>
                  <a:srgbClr val="001248"/>
                </a:solidFill>
                <a:latin typeface="Times New Roman"/>
                <a:cs typeface="Times New Roman"/>
              </a:rPr>
              <a:t>dan </a:t>
            </a:r>
            <a:r>
              <a:rPr sz="2000" dirty="0">
                <a:solidFill>
                  <a:srgbClr val="001248"/>
                </a:solidFill>
                <a:latin typeface="Times New Roman"/>
                <a:cs typeface="Times New Roman"/>
              </a:rPr>
              <a:t>Ghozali</a:t>
            </a:r>
            <a:endParaRPr sz="2000">
              <a:latin typeface="Times New Roman"/>
              <a:cs typeface="Times New Roman"/>
            </a:endParaRPr>
          </a:p>
          <a:p>
            <a:pPr marL="12700" marR="8255" algn="just">
              <a:lnSpc>
                <a:spcPct val="95900"/>
              </a:lnSpc>
              <a:spcBef>
                <a:spcPts val="1260"/>
              </a:spcBef>
            </a:pP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Menurut Setiawan dan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Ghozali, pengertian kepuasan kerja  merupakan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kondisi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menyenangkan atau secara emosional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positif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yang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berasal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dari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penilaian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seseorang atas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pekerjaannya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atau pengalamannya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dalam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bekerja.</a:t>
            </a:r>
            <a:endParaRPr sz="2000">
              <a:latin typeface="Times New Roman"/>
              <a:cs typeface="Times New Roman"/>
            </a:endParaRPr>
          </a:p>
          <a:p>
            <a:pPr marL="266700" indent="-254635">
              <a:lnSpc>
                <a:spcPct val="100000"/>
              </a:lnSpc>
              <a:spcBef>
                <a:spcPts val="1935"/>
              </a:spcBef>
              <a:buAutoNum type="arabicPeriod" startAt="6"/>
              <a:tabLst>
                <a:tab pos="267335" algn="l"/>
              </a:tabLst>
            </a:pPr>
            <a:r>
              <a:rPr sz="2000" spc="-5" dirty="0">
                <a:solidFill>
                  <a:srgbClr val="001248"/>
                </a:solidFill>
                <a:latin typeface="Times New Roman"/>
                <a:cs typeface="Times New Roman"/>
              </a:rPr>
              <a:t>Mila Badriyah</a:t>
            </a:r>
            <a:endParaRPr sz="2000">
              <a:latin typeface="Times New Roman"/>
              <a:cs typeface="Times New Roman"/>
            </a:endParaRPr>
          </a:p>
          <a:p>
            <a:pPr marL="12700" marR="5080" algn="just">
              <a:lnSpc>
                <a:spcPct val="95900"/>
              </a:lnSpc>
              <a:spcBef>
                <a:spcPts val="1260"/>
              </a:spcBef>
            </a:pP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Menurut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Mila Badriyah,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definisi </a:t>
            </a:r>
            <a:r>
              <a:rPr sz="2000" i="1" spc="-5" dirty="0">
                <a:solidFill>
                  <a:srgbClr val="212121"/>
                </a:solidFill>
                <a:latin typeface="Times New Roman"/>
                <a:cs typeface="Times New Roman"/>
              </a:rPr>
              <a:t>job satisfaction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adalah  perasaan atau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sikap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karyawan terhadap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aspek-aspek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yang  menyenangkan atau tidak menyenangkan tentang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pekerjaan yang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sesuai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dengan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penilaian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masing-masing  pekerja.</a:t>
            </a:r>
            <a:endParaRPr sz="2000">
              <a:latin typeface="Times New Roman"/>
              <a:cs typeface="Times New Roman"/>
            </a:endParaRPr>
          </a:p>
          <a:p>
            <a:pPr marL="266700" indent="-254635">
              <a:lnSpc>
                <a:spcPct val="100000"/>
              </a:lnSpc>
              <a:spcBef>
                <a:spcPts val="1935"/>
              </a:spcBef>
              <a:buAutoNum type="arabicPeriod" startAt="7"/>
              <a:tabLst>
                <a:tab pos="267335" algn="l"/>
              </a:tabLst>
            </a:pPr>
            <a:r>
              <a:rPr sz="2000" dirty="0">
                <a:solidFill>
                  <a:srgbClr val="001248"/>
                </a:solidFill>
                <a:latin typeface="Times New Roman"/>
                <a:cs typeface="Times New Roman"/>
              </a:rPr>
              <a:t>T. Hani</a:t>
            </a:r>
            <a:r>
              <a:rPr sz="2000" spc="-25" dirty="0">
                <a:solidFill>
                  <a:srgbClr val="001248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1248"/>
                </a:solidFill>
                <a:latin typeface="Times New Roman"/>
                <a:cs typeface="Times New Roman"/>
              </a:rPr>
              <a:t>Handoko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2004" y="885189"/>
            <a:ext cx="5971540" cy="826897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6985" algn="just">
              <a:lnSpc>
                <a:spcPct val="95800"/>
              </a:lnSpc>
              <a:spcBef>
                <a:spcPts val="204"/>
              </a:spcBef>
            </a:pP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Menurut T. Hani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Handoko pengertian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kepuasan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kerja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adalah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keadaan emosional yang menyenangkan atau tidak  menyenangkan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para pegawai dalam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memandang</a:t>
            </a:r>
            <a:r>
              <a:rPr sz="2000" spc="-34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pekerjaan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mereka.</a:t>
            </a:r>
            <a:endParaRPr sz="2000">
              <a:latin typeface="Times New Roman"/>
              <a:cs typeface="Times New Roman"/>
            </a:endParaRPr>
          </a:p>
          <a:p>
            <a:pPr marL="267970" indent="-255270">
              <a:lnSpc>
                <a:spcPct val="100000"/>
              </a:lnSpc>
              <a:spcBef>
                <a:spcPts val="1930"/>
              </a:spcBef>
              <a:buAutoNum type="arabicPeriod" startAt="8"/>
              <a:tabLst>
                <a:tab pos="267970" algn="l"/>
              </a:tabLst>
            </a:pPr>
            <a:r>
              <a:rPr sz="2000" spc="-5" dirty="0">
                <a:solidFill>
                  <a:srgbClr val="001248"/>
                </a:solidFill>
                <a:latin typeface="Times New Roman"/>
                <a:cs typeface="Times New Roman"/>
              </a:rPr>
              <a:t>Robbins </a:t>
            </a:r>
            <a:r>
              <a:rPr sz="2000" dirty="0">
                <a:solidFill>
                  <a:srgbClr val="001248"/>
                </a:solidFill>
                <a:latin typeface="Times New Roman"/>
                <a:cs typeface="Times New Roman"/>
              </a:rPr>
              <a:t>dan</a:t>
            </a:r>
            <a:r>
              <a:rPr sz="2000" spc="-15" dirty="0">
                <a:solidFill>
                  <a:srgbClr val="00124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248"/>
                </a:solidFill>
                <a:latin typeface="Times New Roman"/>
                <a:cs typeface="Times New Roman"/>
              </a:rPr>
              <a:t>Judge</a:t>
            </a:r>
            <a:endParaRPr sz="2000">
              <a:latin typeface="Times New Roman"/>
              <a:cs typeface="Times New Roman"/>
            </a:endParaRPr>
          </a:p>
          <a:p>
            <a:pPr marL="12700" marR="7620" algn="just">
              <a:lnSpc>
                <a:spcPct val="95900"/>
              </a:lnSpc>
              <a:spcBef>
                <a:spcPts val="1265"/>
              </a:spcBef>
            </a:pP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Menurut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Robbins dan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Judge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pengertian kepuasan kerja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adalah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suatu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perasaan positif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tentang pekerjaan seseorang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yang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merupakan hasil dari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sebuah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evaluasi  karakteristiknya.</a:t>
            </a:r>
            <a:endParaRPr sz="2000">
              <a:latin typeface="Times New Roman"/>
              <a:cs typeface="Times New Roman"/>
            </a:endParaRPr>
          </a:p>
          <a:p>
            <a:pPr marL="266700" indent="-254635">
              <a:lnSpc>
                <a:spcPct val="100000"/>
              </a:lnSpc>
              <a:spcBef>
                <a:spcPts val="1930"/>
              </a:spcBef>
              <a:buAutoNum type="arabicPeriod" startAt="9"/>
              <a:tabLst>
                <a:tab pos="267335" algn="l"/>
              </a:tabLst>
            </a:pPr>
            <a:r>
              <a:rPr sz="2000" spc="-5" dirty="0">
                <a:solidFill>
                  <a:srgbClr val="001248"/>
                </a:solidFill>
                <a:latin typeface="Times New Roman"/>
                <a:cs typeface="Times New Roman"/>
              </a:rPr>
              <a:t>Tiffin</a:t>
            </a:r>
            <a:endParaRPr sz="2000">
              <a:latin typeface="Times New Roman"/>
              <a:cs typeface="Times New Roman"/>
            </a:endParaRPr>
          </a:p>
          <a:p>
            <a:pPr marL="12700" marR="5080" algn="just">
              <a:lnSpc>
                <a:spcPct val="95900"/>
              </a:lnSpc>
              <a:spcBef>
                <a:spcPts val="1260"/>
              </a:spcBef>
            </a:pP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Menurut</a:t>
            </a:r>
            <a:r>
              <a:rPr sz="2000" spc="-13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Tiffin</a:t>
            </a:r>
            <a:r>
              <a:rPr sz="2000" spc="-12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pengertian</a:t>
            </a:r>
            <a:r>
              <a:rPr sz="2000" spc="-12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kepuasan</a:t>
            </a:r>
            <a:r>
              <a:rPr sz="2000" spc="-14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kerja</a:t>
            </a:r>
            <a:r>
              <a:rPr sz="2000" spc="-13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adalah</a:t>
            </a:r>
            <a:r>
              <a:rPr sz="2000" spc="-12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hubungan  antara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sikap dari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karyawan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terhadap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pekerjaannya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sendiri,  situasi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kerja, dan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kerjasama </a:t>
            </a:r>
            <a:r>
              <a:rPr sz="2000" spc="5" dirty="0">
                <a:solidFill>
                  <a:srgbClr val="212121"/>
                </a:solidFill>
                <a:latin typeface="Times New Roman"/>
                <a:cs typeface="Times New Roman"/>
              </a:rPr>
              <a:t>antara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pimpinan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dengan  pegawai.</a:t>
            </a:r>
            <a:endParaRPr sz="2000">
              <a:latin typeface="Times New Roman"/>
              <a:cs typeface="Times New Roman"/>
            </a:endParaRPr>
          </a:p>
          <a:p>
            <a:pPr marL="394335" indent="-382270">
              <a:lnSpc>
                <a:spcPct val="100000"/>
              </a:lnSpc>
              <a:spcBef>
                <a:spcPts val="1935"/>
              </a:spcBef>
              <a:buAutoNum type="arabicPeriod" startAt="10"/>
              <a:tabLst>
                <a:tab pos="394970" algn="l"/>
              </a:tabLst>
            </a:pPr>
            <a:r>
              <a:rPr sz="2000" spc="-5" dirty="0">
                <a:solidFill>
                  <a:srgbClr val="001248"/>
                </a:solidFill>
                <a:latin typeface="Times New Roman"/>
                <a:cs typeface="Times New Roman"/>
              </a:rPr>
              <a:t>Gibson </a:t>
            </a:r>
            <a:r>
              <a:rPr sz="2000" dirty="0">
                <a:solidFill>
                  <a:srgbClr val="001248"/>
                </a:solidFill>
                <a:latin typeface="Times New Roman"/>
                <a:cs typeface="Times New Roman"/>
              </a:rPr>
              <a:t>Ivanicevic</a:t>
            </a:r>
            <a:r>
              <a:rPr sz="2000" spc="-15" dirty="0">
                <a:solidFill>
                  <a:srgbClr val="00124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248"/>
                </a:solidFill>
                <a:latin typeface="Times New Roman"/>
                <a:cs typeface="Times New Roman"/>
              </a:rPr>
              <a:t>Donely</a:t>
            </a:r>
            <a:endParaRPr sz="2000">
              <a:latin typeface="Times New Roman"/>
              <a:cs typeface="Times New Roman"/>
            </a:endParaRPr>
          </a:p>
          <a:p>
            <a:pPr marL="12700" marR="7620" algn="just">
              <a:lnSpc>
                <a:spcPct val="96000"/>
              </a:lnSpc>
              <a:spcBef>
                <a:spcPts val="1260"/>
              </a:spcBef>
            </a:pP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Menurut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Gibson pengertian kepuasan kerja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adalah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tingkat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di mana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seseorang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merasa positif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atau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negatif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tentang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berbagai segi dari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pekerjaan,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tempat kerja, dan hubungan  dengan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teman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 kerja.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3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000" spc="-25" dirty="0">
                <a:solidFill>
                  <a:srgbClr val="001248"/>
                </a:solidFill>
                <a:latin typeface="Times New Roman"/>
                <a:cs typeface="Times New Roman"/>
              </a:rPr>
              <a:t>Indikator Kepuasan</a:t>
            </a:r>
            <a:r>
              <a:rPr sz="2000" spc="-85" dirty="0">
                <a:solidFill>
                  <a:srgbClr val="001248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001248"/>
                </a:solidFill>
                <a:latin typeface="Times New Roman"/>
                <a:cs typeface="Times New Roman"/>
              </a:rPr>
              <a:t>Kerja</a:t>
            </a:r>
            <a:endParaRPr sz="2000">
              <a:latin typeface="Times New Roman"/>
              <a:cs typeface="Times New Roman"/>
            </a:endParaRPr>
          </a:p>
          <a:p>
            <a:pPr marL="12700" marR="6350" algn="just">
              <a:lnSpc>
                <a:spcPts val="2300"/>
              </a:lnSpc>
              <a:spcBef>
                <a:spcPts val="1565"/>
              </a:spcBef>
            </a:pP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Seperti</a:t>
            </a:r>
            <a:r>
              <a:rPr sz="2000" spc="-12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disebutkan</a:t>
            </a:r>
            <a:r>
              <a:rPr sz="2000" spc="-11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di</a:t>
            </a:r>
            <a:r>
              <a:rPr sz="2000" spc="-10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atas</a:t>
            </a:r>
            <a:r>
              <a:rPr sz="2000" spc="-12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bahwa</a:t>
            </a:r>
            <a:r>
              <a:rPr sz="2000" spc="-114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pengertian</a:t>
            </a:r>
            <a:r>
              <a:rPr sz="2000" spc="-114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kepuasan</a:t>
            </a:r>
            <a:r>
              <a:rPr sz="2000" spc="-10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kerja  merupakan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bentuk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sikap emosional yang</a:t>
            </a:r>
            <a:r>
              <a:rPr sz="2000" spc="9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menyenangkan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2004" y="885189"/>
            <a:ext cx="5972175" cy="7785734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6350" algn="just">
              <a:lnSpc>
                <a:spcPts val="2300"/>
              </a:lnSpc>
              <a:spcBef>
                <a:spcPts val="260"/>
              </a:spcBef>
            </a:pP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dan</a:t>
            </a:r>
            <a:r>
              <a:rPr sz="2000" spc="-8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mencintai</a:t>
            </a:r>
            <a:r>
              <a:rPr sz="2000" spc="-9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pekerjaanya</a:t>
            </a:r>
            <a:r>
              <a:rPr sz="2000" spc="-8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yang</a:t>
            </a:r>
            <a:r>
              <a:rPr sz="2000" spc="-7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ditunjukkan</a:t>
            </a:r>
            <a:r>
              <a:rPr sz="2000" spc="-8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dengan</a:t>
            </a:r>
            <a:r>
              <a:rPr sz="2000" spc="-8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moral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kerja, kedisiplinan, dan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prestasi</a:t>
            </a:r>
            <a:r>
              <a:rPr sz="2000" spc="-3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kerja.</a:t>
            </a:r>
            <a:endParaRPr sz="2000">
              <a:latin typeface="Times New Roman"/>
              <a:cs typeface="Times New Roman"/>
            </a:endParaRPr>
          </a:p>
          <a:p>
            <a:pPr marL="12700" marR="7620" algn="just">
              <a:lnSpc>
                <a:spcPts val="2300"/>
              </a:lnSpc>
              <a:spcBef>
                <a:spcPts val="1800"/>
              </a:spcBef>
            </a:pP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Menurut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Hasibuan indikator kepuasan kerja seorang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pegawai dapat dilihat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dari beberapa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hal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berikut</a:t>
            </a:r>
            <a:r>
              <a:rPr sz="2000" spc="-3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ini:</a:t>
            </a:r>
            <a:endParaRPr sz="2000">
              <a:latin typeface="Times New Roman"/>
              <a:cs typeface="Times New Roman"/>
            </a:endParaRPr>
          </a:p>
          <a:p>
            <a:pPr marL="266700" indent="-254635">
              <a:lnSpc>
                <a:spcPct val="100000"/>
              </a:lnSpc>
              <a:spcBef>
                <a:spcPts val="1875"/>
              </a:spcBef>
              <a:buAutoNum type="arabicPeriod"/>
              <a:tabLst>
                <a:tab pos="267335" algn="l"/>
              </a:tabLst>
            </a:pPr>
            <a:r>
              <a:rPr sz="2000" dirty="0">
                <a:solidFill>
                  <a:srgbClr val="001248"/>
                </a:solidFill>
                <a:latin typeface="Times New Roman"/>
                <a:cs typeface="Times New Roman"/>
              </a:rPr>
              <a:t>Menyenangi</a:t>
            </a:r>
            <a:r>
              <a:rPr sz="2000" spc="-25" dirty="0">
                <a:solidFill>
                  <a:srgbClr val="00124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248"/>
                </a:solidFill>
                <a:latin typeface="Times New Roman"/>
                <a:cs typeface="Times New Roman"/>
              </a:rPr>
              <a:t>Pekerjaannya</a:t>
            </a:r>
            <a:endParaRPr sz="2000">
              <a:latin typeface="Times New Roman"/>
              <a:cs typeface="Times New Roman"/>
            </a:endParaRPr>
          </a:p>
          <a:p>
            <a:pPr marL="12700" marR="5080" algn="just">
              <a:lnSpc>
                <a:spcPct val="95800"/>
              </a:lnSpc>
              <a:spcBef>
                <a:spcPts val="1265"/>
              </a:spcBef>
            </a:pP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Pegawai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sadar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arah yang ditujunya, punya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alasan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memilih  tujuannya,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dan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mengerti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cara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dalam bekerja.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Dengan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kata 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lain, seorang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pegawai menyenangi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pekerjaannya </a:t>
            </a:r>
            <a:r>
              <a:rPr sz="2000" spc="5" dirty="0">
                <a:solidFill>
                  <a:srgbClr val="212121"/>
                </a:solidFill>
                <a:latin typeface="Times New Roman"/>
                <a:cs typeface="Times New Roman"/>
              </a:rPr>
              <a:t>karena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ia  bisa mengerjakannya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dengan</a:t>
            </a:r>
            <a:r>
              <a:rPr sz="2000" spc="-1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baik.</a:t>
            </a:r>
            <a:endParaRPr sz="2000">
              <a:latin typeface="Times New Roman"/>
              <a:cs typeface="Times New Roman"/>
            </a:endParaRPr>
          </a:p>
          <a:p>
            <a:pPr marL="266700" indent="-254635">
              <a:lnSpc>
                <a:spcPct val="100000"/>
              </a:lnSpc>
              <a:spcBef>
                <a:spcPts val="1935"/>
              </a:spcBef>
              <a:buAutoNum type="arabicPeriod" startAt="2"/>
              <a:tabLst>
                <a:tab pos="267335" algn="l"/>
              </a:tabLst>
            </a:pPr>
            <a:r>
              <a:rPr sz="2000" dirty="0">
                <a:solidFill>
                  <a:srgbClr val="001248"/>
                </a:solidFill>
                <a:latin typeface="Times New Roman"/>
                <a:cs typeface="Times New Roman"/>
              </a:rPr>
              <a:t>Mencintai</a:t>
            </a:r>
            <a:r>
              <a:rPr sz="2000" spc="-10" dirty="0">
                <a:solidFill>
                  <a:srgbClr val="001248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1248"/>
                </a:solidFill>
                <a:latin typeface="Times New Roman"/>
                <a:cs typeface="Times New Roman"/>
              </a:rPr>
              <a:t>Pekerjaannya</a:t>
            </a:r>
            <a:endParaRPr sz="2000">
              <a:latin typeface="Times New Roman"/>
              <a:cs typeface="Times New Roman"/>
            </a:endParaRPr>
          </a:p>
          <a:p>
            <a:pPr marL="12700" marR="9525" algn="just">
              <a:lnSpc>
                <a:spcPts val="2310"/>
              </a:lnSpc>
              <a:spcBef>
                <a:spcPts val="1315"/>
              </a:spcBef>
            </a:pP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Dalam hal ini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pegawai tidak sekedar menyukai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pekerjaannya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tapi juga sadar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bahwa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pekerjaan tersebut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sesuai dengan</a:t>
            </a:r>
            <a:r>
              <a:rPr sz="2000" spc="-1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keinginannya.</a:t>
            </a:r>
            <a:endParaRPr sz="2000">
              <a:latin typeface="Times New Roman"/>
              <a:cs typeface="Times New Roman"/>
            </a:endParaRPr>
          </a:p>
          <a:p>
            <a:pPr marL="266700" indent="-254635">
              <a:lnSpc>
                <a:spcPct val="100000"/>
              </a:lnSpc>
              <a:spcBef>
                <a:spcPts val="1850"/>
              </a:spcBef>
              <a:buAutoNum type="arabicPeriod" startAt="3"/>
              <a:tabLst>
                <a:tab pos="267335" algn="l"/>
              </a:tabLst>
            </a:pPr>
            <a:r>
              <a:rPr sz="2000" dirty="0">
                <a:solidFill>
                  <a:srgbClr val="001248"/>
                </a:solidFill>
                <a:latin typeface="Times New Roman"/>
                <a:cs typeface="Times New Roman"/>
              </a:rPr>
              <a:t>Moral Kerja</a:t>
            </a:r>
            <a:r>
              <a:rPr sz="2000" spc="-35" dirty="0">
                <a:solidFill>
                  <a:srgbClr val="00124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248"/>
                </a:solidFill>
                <a:latin typeface="Times New Roman"/>
                <a:cs typeface="Times New Roman"/>
              </a:rPr>
              <a:t>Positif</a:t>
            </a:r>
            <a:endParaRPr sz="2000">
              <a:latin typeface="Times New Roman"/>
              <a:cs typeface="Times New Roman"/>
            </a:endParaRPr>
          </a:p>
          <a:p>
            <a:pPr marL="12700" marR="5080" algn="just">
              <a:lnSpc>
                <a:spcPct val="95800"/>
              </a:lnSpc>
              <a:spcBef>
                <a:spcPts val="1275"/>
              </a:spcBef>
            </a:pP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Ini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merupakan kesepakatan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batiniah yang muncul dari  dalam diri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seseorang atau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organisasi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untuk mencapai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tujuan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tertentu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sesuai dengan mutu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yang</a:t>
            </a:r>
            <a:r>
              <a:rPr sz="2000" spc="-2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ditetapkan.</a:t>
            </a:r>
            <a:endParaRPr sz="2000">
              <a:latin typeface="Times New Roman"/>
              <a:cs typeface="Times New Roman"/>
            </a:endParaRPr>
          </a:p>
          <a:p>
            <a:pPr marL="266700" indent="-254635">
              <a:lnSpc>
                <a:spcPct val="100000"/>
              </a:lnSpc>
              <a:spcBef>
                <a:spcPts val="1935"/>
              </a:spcBef>
              <a:buAutoNum type="arabicPeriod" startAt="4"/>
              <a:tabLst>
                <a:tab pos="267335" algn="l"/>
              </a:tabLst>
            </a:pPr>
            <a:r>
              <a:rPr sz="2000" dirty="0">
                <a:solidFill>
                  <a:srgbClr val="001248"/>
                </a:solidFill>
                <a:latin typeface="Times New Roman"/>
                <a:cs typeface="Times New Roman"/>
              </a:rPr>
              <a:t>Disiplin</a:t>
            </a:r>
            <a:r>
              <a:rPr sz="2000" spc="-5" dirty="0">
                <a:solidFill>
                  <a:srgbClr val="001248"/>
                </a:solidFill>
                <a:latin typeface="Times New Roman"/>
                <a:cs typeface="Times New Roman"/>
              </a:rPr>
              <a:t> Kerja</a:t>
            </a:r>
            <a:endParaRPr sz="2000">
              <a:latin typeface="Times New Roman"/>
              <a:cs typeface="Times New Roman"/>
            </a:endParaRPr>
          </a:p>
          <a:p>
            <a:pPr marL="12700" marR="5715" algn="just">
              <a:lnSpc>
                <a:spcPts val="2300"/>
              </a:lnSpc>
              <a:spcBef>
                <a:spcPts val="1325"/>
              </a:spcBef>
            </a:pP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Kondisi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yang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tercipta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dan terbentuk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melalui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proses dari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serangkaian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perilaku yang menunjukkan</a:t>
            </a:r>
            <a:r>
              <a:rPr sz="2000" spc="204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nilai-nilai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2004" y="885189"/>
            <a:ext cx="5972175" cy="794321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8255" algn="just">
              <a:lnSpc>
                <a:spcPts val="2300"/>
              </a:lnSpc>
              <a:spcBef>
                <a:spcPts val="260"/>
              </a:spcBef>
            </a:pP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ketaatan,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kepatuhan, kesetiaan, keteraturan dan atau  ketertiban.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864"/>
              </a:spcBef>
            </a:pPr>
            <a:r>
              <a:rPr sz="2000" dirty="0">
                <a:solidFill>
                  <a:srgbClr val="001248"/>
                </a:solidFill>
                <a:latin typeface="Times New Roman"/>
                <a:cs typeface="Times New Roman"/>
              </a:rPr>
              <a:t>5. Prestasi</a:t>
            </a:r>
            <a:r>
              <a:rPr sz="2000" spc="-25" dirty="0">
                <a:solidFill>
                  <a:srgbClr val="001248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1248"/>
                </a:solidFill>
                <a:latin typeface="Times New Roman"/>
                <a:cs typeface="Times New Roman"/>
              </a:rPr>
              <a:t>Kerja</a:t>
            </a:r>
            <a:endParaRPr sz="2000">
              <a:latin typeface="Times New Roman"/>
              <a:cs typeface="Times New Roman"/>
            </a:endParaRPr>
          </a:p>
          <a:p>
            <a:pPr marL="12700" marR="10160" algn="just">
              <a:lnSpc>
                <a:spcPct val="95800"/>
              </a:lnSpc>
              <a:spcBef>
                <a:spcPts val="1280"/>
              </a:spcBef>
            </a:pP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Hasil kerja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yang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dicapai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seseorang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dalam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melaksanakan  tugas-tugas yang dibebankan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kepadanya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yang didasarkan  atas kecakapan dan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kesungguhan serta</a:t>
            </a:r>
            <a:r>
              <a:rPr sz="2000" spc="-1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waktu.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35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000" spc="-25" dirty="0">
                <a:solidFill>
                  <a:srgbClr val="001248"/>
                </a:solidFill>
                <a:latin typeface="Times New Roman"/>
                <a:cs typeface="Times New Roman"/>
              </a:rPr>
              <a:t>Faktor yang Mempengaruhi Kepuasan</a:t>
            </a:r>
            <a:r>
              <a:rPr sz="2000" spc="-145" dirty="0">
                <a:solidFill>
                  <a:srgbClr val="001248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001248"/>
                </a:solidFill>
                <a:latin typeface="Times New Roman"/>
                <a:cs typeface="Times New Roman"/>
              </a:rPr>
              <a:t>Kerja</a:t>
            </a:r>
            <a:endParaRPr sz="2000">
              <a:latin typeface="Times New Roman"/>
              <a:cs typeface="Times New Roman"/>
            </a:endParaRPr>
          </a:p>
          <a:p>
            <a:pPr marL="12700" marR="8890" algn="just">
              <a:lnSpc>
                <a:spcPct val="95800"/>
              </a:lnSpc>
              <a:spcBef>
                <a:spcPts val="1505"/>
              </a:spcBef>
            </a:pP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Setelah memahami pengertian kepuasan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kerja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dan  indikatornya, selanjutnya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kita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juga perlu mengetahui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apa 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saja faktor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yang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mempengaruhinya. </a:t>
            </a:r>
            <a:r>
              <a:rPr sz="2000" spc="5" dirty="0">
                <a:solidFill>
                  <a:srgbClr val="212121"/>
                </a:solidFill>
                <a:latin typeface="Times New Roman"/>
                <a:cs typeface="Times New Roman"/>
              </a:rPr>
              <a:t>Ada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beberapa faktor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yang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mempengaruhi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kepuasan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kerja pekerja,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antara</a:t>
            </a:r>
            <a:r>
              <a:rPr sz="2000" spc="1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lain;</a:t>
            </a:r>
            <a:endParaRPr sz="2000">
              <a:latin typeface="Times New Roman"/>
              <a:cs typeface="Times New Roman"/>
            </a:endParaRPr>
          </a:p>
          <a:p>
            <a:pPr marL="266700" indent="-254635">
              <a:lnSpc>
                <a:spcPct val="100000"/>
              </a:lnSpc>
              <a:spcBef>
                <a:spcPts val="1935"/>
              </a:spcBef>
              <a:buAutoNum type="arabicPeriod"/>
              <a:tabLst>
                <a:tab pos="267335" algn="l"/>
              </a:tabLst>
            </a:pPr>
            <a:r>
              <a:rPr sz="2000" spc="-5" dirty="0">
                <a:solidFill>
                  <a:srgbClr val="001248"/>
                </a:solidFill>
                <a:latin typeface="Times New Roman"/>
                <a:cs typeface="Times New Roman"/>
              </a:rPr>
              <a:t>Faktor Individu</a:t>
            </a:r>
            <a:endParaRPr sz="2000">
              <a:latin typeface="Times New Roman"/>
              <a:cs typeface="Times New Roman"/>
            </a:endParaRPr>
          </a:p>
          <a:p>
            <a:pPr marL="12700" marR="8255" algn="just">
              <a:lnSpc>
                <a:spcPct val="95700"/>
              </a:lnSpc>
              <a:spcBef>
                <a:spcPts val="1265"/>
              </a:spcBef>
            </a:pP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Faktor ini meliputi usia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pegawai, kesehatan, kercerdasan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(IQ),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latar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belakang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pendidikan, emosi,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sikap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kerja, pola  pikir,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dan</a:t>
            </a:r>
            <a:r>
              <a:rPr sz="2000" spc="-1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kepribadian.</a:t>
            </a:r>
            <a:endParaRPr sz="2000">
              <a:latin typeface="Times New Roman"/>
              <a:cs typeface="Times New Roman"/>
            </a:endParaRPr>
          </a:p>
          <a:p>
            <a:pPr marL="266700" indent="-254635">
              <a:lnSpc>
                <a:spcPct val="100000"/>
              </a:lnSpc>
              <a:spcBef>
                <a:spcPts val="1930"/>
              </a:spcBef>
              <a:buAutoNum type="arabicPeriod" startAt="2"/>
              <a:tabLst>
                <a:tab pos="267335" algn="l"/>
              </a:tabLst>
            </a:pPr>
            <a:r>
              <a:rPr sz="2000" spc="-5" dirty="0">
                <a:solidFill>
                  <a:srgbClr val="001248"/>
                </a:solidFill>
                <a:latin typeface="Times New Roman"/>
                <a:cs typeface="Times New Roman"/>
              </a:rPr>
              <a:t>Faktor Intrinsik</a:t>
            </a:r>
            <a:r>
              <a:rPr sz="2000" spc="5" dirty="0">
                <a:solidFill>
                  <a:srgbClr val="001248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1248"/>
                </a:solidFill>
                <a:latin typeface="Times New Roman"/>
                <a:cs typeface="Times New Roman"/>
              </a:rPr>
              <a:t>Pekerjaan</a:t>
            </a:r>
            <a:endParaRPr sz="2000">
              <a:latin typeface="Times New Roman"/>
              <a:cs typeface="Times New Roman"/>
            </a:endParaRPr>
          </a:p>
          <a:p>
            <a:pPr marL="12700" marR="5080" algn="just">
              <a:lnSpc>
                <a:spcPts val="2300"/>
              </a:lnSpc>
              <a:spcBef>
                <a:spcPts val="1330"/>
              </a:spcBef>
            </a:pP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Faktor </a:t>
            </a:r>
            <a:r>
              <a:rPr sz="2000" spc="-10" dirty="0">
                <a:solidFill>
                  <a:srgbClr val="212121"/>
                </a:solidFill>
                <a:latin typeface="Times New Roman"/>
                <a:cs typeface="Times New Roman"/>
              </a:rPr>
              <a:t>ini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meliputi atribut kerja yang mengharuskan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pegawai</a:t>
            </a:r>
            <a:r>
              <a:rPr sz="2000" spc="-10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memiliki</a:t>
            </a:r>
            <a:r>
              <a:rPr sz="2000" spc="-10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skill</a:t>
            </a:r>
            <a:r>
              <a:rPr sz="2000" spc="-10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khusus,</a:t>
            </a:r>
            <a:r>
              <a:rPr sz="2000" spc="-10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tingkat</a:t>
            </a:r>
            <a:r>
              <a:rPr sz="2000" spc="-10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kesulitan</a:t>
            </a:r>
            <a:r>
              <a:rPr sz="2000" spc="-9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pekerjaan,  kebanggaan atas suatu</a:t>
            </a:r>
            <a:r>
              <a:rPr sz="2000" spc="1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pekerjaan.</a:t>
            </a:r>
            <a:endParaRPr sz="2000">
              <a:latin typeface="Times New Roman"/>
              <a:cs typeface="Times New Roman"/>
            </a:endParaRPr>
          </a:p>
          <a:p>
            <a:pPr marL="266700" indent="-254635">
              <a:lnSpc>
                <a:spcPct val="100000"/>
              </a:lnSpc>
              <a:spcBef>
                <a:spcPts val="1880"/>
              </a:spcBef>
              <a:buAutoNum type="arabicPeriod" startAt="3"/>
              <a:tabLst>
                <a:tab pos="267335" algn="l"/>
              </a:tabLst>
            </a:pPr>
            <a:r>
              <a:rPr sz="2000" dirty="0">
                <a:solidFill>
                  <a:srgbClr val="001248"/>
                </a:solidFill>
                <a:latin typeface="Times New Roman"/>
                <a:cs typeface="Times New Roman"/>
              </a:rPr>
              <a:t>Gaji </a:t>
            </a:r>
            <a:r>
              <a:rPr sz="2000" spc="-5" dirty="0">
                <a:solidFill>
                  <a:srgbClr val="001248"/>
                </a:solidFill>
                <a:latin typeface="Times New Roman"/>
                <a:cs typeface="Times New Roman"/>
              </a:rPr>
              <a:t>dan</a:t>
            </a:r>
            <a:r>
              <a:rPr sz="2000" spc="-10" dirty="0">
                <a:solidFill>
                  <a:srgbClr val="001248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1248"/>
                </a:solidFill>
                <a:latin typeface="Times New Roman"/>
                <a:cs typeface="Times New Roman"/>
              </a:rPr>
              <a:t>Fasilitas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2004" y="885189"/>
            <a:ext cx="5972810" cy="577850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6985" algn="just">
              <a:lnSpc>
                <a:spcPct val="95900"/>
              </a:lnSpc>
              <a:spcBef>
                <a:spcPts val="200"/>
              </a:spcBef>
            </a:pP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Faktor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penghasilan seringkali berpengaruh pada tingkat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kepuasan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kerja seorang pegawai. Selain itu, fasilitas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jaminan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kesehatan, jaminan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hari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tua, dan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rumah,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juga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menjadi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faktor yang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mempengaruhi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tingkat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kepuasan  kerja.</a:t>
            </a:r>
            <a:endParaRPr sz="2000">
              <a:latin typeface="Times New Roman"/>
              <a:cs typeface="Times New Roman"/>
            </a:endParaRPr>
          </a:p>
          <a:p>
            <a:pPr marL="266700" indent="-254635">
              <a:lnSpc>
                <a:spcPct val="100000"/>
              </a:lnSpc>
              <a:spcBef>
                <a:spcPts val="1920"/>
              </a:spcBef>
              <a:buAutoNum type="arabicPeriod" startAt="4"/>
              <a:tabLst>
                <a:tab pos="267335" algn="l"/>
              </a:tabLst>
            </a:pPr>
            <a:r>
              <a:rPr sz="2000" dirty="0">
                <a:solidFill>
                  <a:srgbClr val="001248"/>
                </a:solidFill>
                <a:latin typeface="Times New Roman"/>
                <a:cs typeface="Times New Roman"/>
              </a:rPr>
              <a:t>Pengawasan/</a:t>
            </a:r>
            <a:r>
              <a:rPr sz="2000" spc="-15" dirty="0">
                <a:solidFill>
                  <a:srgbClr val="001248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248"/>
                </a:solidFill>
                <a:latin typeface="Times New Roman"/>
                <a:cs typeface="Times New Roman"/>
              </a:rPr>
              <a:t>Penyeliaan</a:t>
            </a:r>
            <a:endParaRPr sz="2000">
              <a:latin typeface="Times New Roman"/>
              <a:cs typeface="Times New Roman"/>
            </a:endParaRPr>
          </a:p>
          <a:p>
            <a:pPr marL="12700" marR="9525" algn="just">
              <a:lnSpc>
                <a:spcPct val="95800"/>
              </a:lnSpc>
              <a:spcBef>
                <a:spcPts val="1280"/>
              </a:spcBef>
            </a:pP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Pengawasan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dan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supervisi sangat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berpengaruh terhadap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tingkat kepuasan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kerja seorang pekerja.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Supervisi yang  buruk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dapat mengakibatkan hasil kerja yang tidak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maksimal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dan tingginya turnover.</a:t>
            </a:r>
            <a:endParaRPr sz="2000">
              <a:latin typeface="Times New Roman"/>
              <a:cs typeface="Times New Roman"/>
            </a:endParaRPr>
          </a:p>
          <a:p>
            <a:pPr marL="267970" indent="-255270">
              <a:lnSpc>
                <a:spcPct val="100000"/>
              </a:lnSpc>
              <a:spcBef>
                <a:spcPts val="1935"/>
              </a:spcBef>
              <a:buAutoNum type="arabicPeriod" startAt="5"/>
              <a:tabLst>
                <a:tab pos="267970" algn="l"/>
              </a:tabLst>
            </a:pPr>
            <a:r>
              <a:rPr sz="2000" spc="-5" dirty="0">
                <a:solidFill>
                  <a:srgbClr val="001248"/>
                </a:solidFill>
                <a:latin typeface="Times New Roman"/>
                <a:cs typeface="Times New Roman"/>
              </a:rPr>
              <a:t>Rekan Kerja dan</a:t>
            </a:r>
            <a:r>
              <a:rPr sz="2000" dirty="0">
                <a:solidFill>
                  <a:srgbClr val="001248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1248"/>
                </a:solidFill>
                <a:latin typeface="Times New Roman"/>
                <a:cs typeface="Times New Roman"/>
              </a:rPr>
              <a:t>Sosial</a:t>
            </a:r>
            <a:endParaRPr sz="2000">
              <a:latin typeface="Times New Roman"/>
              <a:cs typeface="Times New Roman"/>
            </a:endParaRPr>
          </a:p>
          <a:p>
            <a:pPr marL="12700" marR="9525" algn="just">
              <a:lnSpc>
                <a:spcPct val="95900"/>
              </a:lnSpc>
              <a:spcBef>
                <a:spcPts val="1260"/>
              </a:spcBef>
            </a:pP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Hubungan dengan rekan kerja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sejawat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juga berperan  terhadap tingkat kepuasan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kerja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seseorang. Seringkali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kualitas hubungan dengan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rekan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kerja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berpengaruh pada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hasil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kerja para</a:t>
            </a:r>
            <a:r>
              <a:rPr sz="2000" spc="-1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pegawai.</a:t>
            </a:r>
            <a:endParaRPr sz="20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1689"/>
              </a:spcBef>
            </a:pP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Selain itu, faktor sosial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di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perusahaan dan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di luar</a:t>
            </a:r>
            <a:r>
              <a:rPr sz="2000" spc="-7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juga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2004" y="6625208"/>
            <a:ext cx="350520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255520" algn="l"/>
              </a:tabLst>
            </a:pP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memp</a:t>
            </a:r>
            <a:r>
              <a:rPr sz="2000" spc="-10" dirty="0">
                <a:solidFill>
                  <a:srgbClr val="212121"/>
                </a:solidFill>
                <a:latin typeface="Times New Roman"/>
                <a:cs typeface="Times New Roman"/>
              </a:rPr>
              <a:t>e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nga</a:t>
            </a:r>
            <a:r>
              <a:rPr sz="2000" spc="-10" dirty="0">
                <a:solidFill>
                  <a:srgbClr val="212121"/>
                </a:solidFill>
                <a:latin typeface="Times New Roman"/>
                <a:cs typeface="Times New Roman"/>
              </a:rPr>
              <a:t>r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uhi </a:t>
            </a:r>
            <a:r>
              <a:rPr sz="2000" i="1" dirty="0">
                <a:solidFill>
                  <a:srgbClr val="212121"/>
                </a:solidFill>
                <a:latin typeface="Times New Roman"/>
                <a:cs typeface="Times New Roman"/>
              </a:rPr>
              <a:t>job	sat</a:t>
            </a:r>
            <a:r>
              <a:rPr sz="2000" i="1" spc="-10" dirty="0">
                <a:solidFill>
                  <a:srgbClr val="212121"/>
                </a:solidFill>
                <a:latin typeface="Times New Roman"/>
                <a:cs typeface="Times New Roman"/>
              </a:rPr>
              <a:t>i</a:t>
            </a:r>
            <a:r>
              <a:rPr sz="2000" i="1" dirty="0">
                <a:solidFill>
                  <a:srgbClr val="212121"/>
                </a:solidFill>
                <a:latin typeface="Times New Roman"/>
                <a:cs typeface="Times New Roman"/>
              </a:rPr>
              <a:t>sfa</a:t>
            </a:r>
            <a:r>
              <a:rPr sz="2000" i="1" spc="-15" dirty="0">
                <a:solidFill>
                  <a:srgbClr val="212121"/>
                </a:solidFill>
                <a:latin typeface="Times New Roman"/>
                <a:cs typeface="Times New Roman"/>
              </a:rPr>
              <a:t>c</a:t>
            </a:r>
            <a:r>
              <a:rPr sz="2000" i="1" dirty="0">
                <a:solidFill>
                  <a:srgbClr val="212121"/>
                </a:solidFill>
                <a:latin typeface="Times New Roman"/>
                <a:cs typeface="Times New Roman"/>
              </a:rPr>
              <a:t>t</a:t>
            </a:r>
            <a:r>
              <a:rPr sz="2000" i="1" spc="-10" dirty="0">
                <a:solidFill>
                  <a:srgbClr val="212121"/>
                </a:solidFill>
                <a:latin typeface="Times New Roman"/>
                <a:cs typeface="Times New Roman"/>
              </a:rPr>
              <a:t>i</a:t>
            </a:r>
            <a:r>
              <a:rPr sz="2000" i="1" dirty="0">
                <a:solidFill>
                  <a:srgbClr val="212121"/>
                </a:solidFill>
                <a:latin typeface="Times New Roman"/>
                <a:cs typeface="Times New Roman"/>
              </a:rPr>
              <a:t>o</a:t>
            </a:r>
            <a:r>
              <a:rPr sz="2000" i="1" spc="20" dirty="0">
                <a:solidFill>
                  <a:srgbClr val="212121"/>
                </a:solidFill>
                <a:latin typeface="Times New Roman"/>
                <a:cs typeface="Times New Roman"/>
              </a:rPr>
              <a:t>n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02004" y="6625208"/>
            <a:ext cx="5970905" cy="62357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 indent="3808729">
              <a:lnSpc>
                <a:spcPts val="2300"/>
              </a:lnSpc>
              <a:spcBef>
                <a:spcPts val="265"/>
              </a:spcBef>
              <a:tabLst>
                <a:tab pos="1448435" algn="l"/>
                <a:tab pos="2454910" algn="l"/>
                <a:tab pos="3706495" algn="l"/>
                <a:tab pos="4953000" algn="l"/>
                <a:tab pos="5097780" algn="l"/>
              </a:tabLst>
            </a:pP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Mis</a:t>
            </a:r>
            <a:r>
              <a:rPr sz="2000" spc="-10" dirty="0">
                <a:solidFill>
                  <a:srgbClr val="212121"/>
                </a:solidFill>
                <a:latin typeface="Times New Roman"/>
                <a:cs typeface="Times New Roman"/>
              </a:rPr>
              <a:t>a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l</a:t>
            </a:r>
            <a:r>
              <a:rPr sz="2000" spc="-15" dirty="0">
                <a:solidFill>
                  <a:srgbClr val="212121"/>
                </a:solidFill>
                <a:latin typeface="Times New Roman"/>
                <a:cs typeface="Times New Roman"/>
              </a:rPr>
              <a:t>n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ya		k</a:t>
            </a:r>
            <a:r>
              <a:rPr sz="2000" spc="-10" dirty="0">
                <a:solidFill>
                  <a:srgbClr val="212121"/>
                </a:solidFill>
                <a:latin typeface="Times New Roman"/>
                <a:cs typeface="Times New Roman"/>
              </a:rPr>
              <a:t>e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giat</a:t>
            </a:r>
            <a:r>
              <a:rPr sz="2000" spc="-10" dirty="0">
                <a:solidFill>
                  <a:srgbClr val="212121"/>
                </a:solidFill>
                <a:latin typeface="Times New Roman"/>
                <a:cs typeface="Times New Roman"/>
              </a:rPr>
              <a:t>a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n  pe</a:t>
            </a:r>
            <a:r>
              <a:rPr sz="2000" spc="5" dirty="0">
                <a:solidFill>
                  <a:srgbClr val="212121"/>
                </a:solidFill>
                <a:latin typeface="Times New Roman"/>
                <a:cs typeface="Times New Roman"/>
              </a:rPr>
              <a:t>r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s</a:t>
            </a:r>
            <a:r>
              <a:rPr sz="2000" spc="-15" dirty="0">
                <a:solidFill>
                  <a:srgbClr val="212121"/>
                </a:solidFill>
                <a:latin typeface="Times New Roman"/>
                <a:cs typeface="Times New Roman"/>
              </a:rPr>
              <a:t>e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rikat</a:t>
            </a:r>
            <a:r>
              <a:rPr sz="2000" spc="-20" dirty="0">
                <a:solidFill>
                  <a:srgbClr val="212121"/>
                </a:solidFill>
                <a:latin typeface="Times New Roman"/>
                <a:cs typeface="Times New Roman"/>
              </a:rPr>
              <a:t>a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n	pe</a:t>
            </a:r>
            <a:r>
              <a:rPr sz="2000" spc="5" dirty="0">
                <a:solidFill>
                  <a:srgbClr val="212121"/>
                </a:solidFill>
                <a:latin typeface="Times New Roman"/>
                <a:cs typeface="Times New Roman"/>
              </a:rPr>
              <a:t>k</a:t>
            </a:r>
            <a:r>
              <a:rPr sz="2000" spc="-15" dirty="0">
                <a:solidFill>
                  <a:srgbClr val="212121"/>
                </a:solidFill>
                <a:latin typeface="Times New Roman"/>
                <a:cs typeface="Times New Roman"/>
              </a:rPr>
              <a:t>e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rja,	k</a:t>
            </a:r>
            <a:r>
              <a:rPr sz="2000" spc="-10" dirty="0">
                <a:solidFill>
                  <a:srgbClr val="212121"/>
                </a:solidFill>
                <a:latin typeface="Times New Roman"/>
                <a:cs typeface="Times New Roman"/>
              </a:rPr>
              <a:t>e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b</a:t>
            </a:r>
            <a:r>
              <a:rPr sz="2000" spc="-10" dirty="0">
                <a:solidFill>
                  <a:srgbClr val="212121"/>
                </a:solidFill>
                <a:latin typeface="Times New Roman"/>
                <a:cs typeface="Times New Roman"/>
              </a:rPr>
              <a:t>e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basan	b</a:t>
            </a:r>
            <a:r>
              <a:rPr sz="2000" spc="-10" dirty="0">
                <a:solidFill>
                  <a:srgbClr val="212121"/>
                </a:solidFill>
                <a:latin typeface="Times New Roman"/>
                <a:cs typeface="Times New Roman"/>
              </a:rPr>
              <a:t>e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rpoli</a:t>
            </a:r>
            <a:r>
              <a:rPr sz="2000" spc="-10" dirty="0">
                <a:solidFill>
                  <a:srgbClr val="212121"/>
                </a:solidFill>
                <a:latin typeface="Times New Roman"/>
                <a:cs typeface="Times New Roman"/>
              </a:rPr>
              <a:t>t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ik,	hub</a:t>
            </a:r>
            <a:r>
              <a:rPr sz="2000" spc="-15" dirty="0">
                <a:solidFill>
                  <a:srgbClr val="212121"/>
                </a:solidFill>
                <a:latin typeface="Times New Roman"/>
                <a:cs typeface="Times New Roman"/>
              </a:rPr>
              <a:t>u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n</a:t>
            </a:r>
            <a:r>
              <a:rPr sz="2000" spc="10" dirty="0">
                <a:solidFill>
                  <a:srgbClr val="212121"/>
                </a:solidFill>
                <a:latin typeface="Times New Roman"/>
                <a:cs typeface="Times New Roman"/>
              </a:rPr>
              <a:t>g</a:t>
            </a:r>
            <a:r>
              <a:rPr sz="2000" spc="-15" dirty="0">
                <a:solidFill>
                  <a:srgbClr val="212121"/>
                </a:solidFill>
                <a:latin typeface="Times New Roman"/>
                <a:cs typeface="Times New Roman"/>
              </a:rPr>
              <a:t>a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02004" y="7210806"/>
            <a:ext cx="5970905" cy="1917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keluarga,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dan</a:t>
            </a:r>
            <a:r>
              <a:rPr sz="2000" spc="-1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lain-lain.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920"/>
              </a:spcBef>
            </a:pPr>
            <a:r>
              <a:rPr sz="2000" dirty="0">
                <a:solidFill>
                  <a:srgbClr val="001248"/>
                </a:solidFill>
                <a:latin typeface="Times New Roman"/>
                <a:cs typeface="Times New Roman"/>
              </a:rPr>
              <a:t>6. Kondisi</a:t>
            </a:r>
            <a:r>
              <a:rPr sz="2000" spc="-10" dirty="0">
                <a:solidFill>
                  <a:srgbClr val="001248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1248"/>
                </a:solidFill>
                <a:latin typeface="Times New Roman"/>
                <a:cs typeface="Times New Roman"/>
              </a:rPr>
              <a:t>Kerja</a:t>
            </a:r>
            <a:endParaRPr sz="2000">
              <a:latin typeface="Times New Roman"/>
              <a:cs typeface="Times New Roman"/>
            </a:endParaRPr>
          </a:p>
          <a:p>
            <a:pPr marL="12700" marR="5080" algn="just">
              <a:lnSpc>
                <a:spcPct val="95700"/>
              </a:lnSpc>
              <a:spcBef>
                <a:spcPts val="1280"/>
              </a:spcBef>
            </a:pP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Faktor ini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meliputi situasi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dan kondisi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kerja, ventilasi,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kantin, tempat parkir,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dan lain-lain. Keamanan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kerja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juga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menjadi</a:t>
            </a:r>
            <a:r>
              <a:rPr sz="2000" spc="21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faktor</a:t>
            </a:r>
            <a:r>
              <a:rPr sz="2000" spc="22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penting</a:t>
            </a:r>
            <a:r>
              <a:rPr sz="2000" spc="22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dalam</a:t>
            </a:r>
            <a:r>
              <a:rPr sz="2000" spc="23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menunjang</a:t>
            </a:r>
            <a:r>
              <a:rPr sz="2000" spc="22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kepuasan</a:t>
            </a:r>
            <a:r>
              <a:rPr sz="2000" spc="22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kerja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2004" y="885189"/>
            <a:ext cx="5971540" cy="826897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7620">
              <a:lnSpc>
                <a:spcPts val="2300"/>
              </a:lnSpc>
              <a:spcBef>
                <a:spcPts val="260"/>
              </a:spcBef>
            </a:pP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karena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mempengaruhi perasaan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selama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bekerja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di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suatu  tempat.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2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25" dirty="0">
                <a:solidFill>
                  <a:srgbClr val="001248"/>
                </a:solidFill>
                <a:latin typeface="Times New Roman"/>
                <a:cs typeface="Times New Roman"/>
              </a:rPr>
              <a:t>Respon Terhadap Kepuasan Kerja/ </a:t>
            </a:r>
            <a:r>
              <a:rPr sz="2000" spc="-20" dirty="0">
                <a:solidFill>
                  <a:srgbClr val="001248"/>
                </a:solidFill>
                <a:latin typeface="Times New Roman"/>
                <a:cs typeface="Times New Roman"/>
              </a:rPr>
              <a:t>Job</a:t>
            </a:r>
            <a:r>
              <a:rPr sz="2000" spc="-155" dirty="0">
                <a:solidFill>
                  <a:srgbClr val="001248"/>
                </a:solidFill>
                <a:latin typeface="Times New Roman"/>
                <a:cs typeface="Times New Roman"/>
              </a:rPr>
              <a:t> </a:t>
            </a:r>
            <a:r>
              <a:rPr sz="2000" spc="-30" dirty="0">
                <a:solidFill>
                  <a:srgbClr val="001248"/>
                </a:solidFill>
                <a:latin typeface="Times New Roman"/>
                <a:cs typeface="Times New Roman"/>
              </a:rPr>
              <a:t>Satisfaction</a:t>
            </a:r>
            <a:endParaRPr sz="2000">
              <a:latin typeface="Times New Roman"/>
              <a:cs typeface="Times New Roman"/>
            </a:endParaRPr>
          </a:p>
          <a:p>
            <a:pPr marL="12700" marR="5080" algn="just">
              <a:lnSpc>
                <a:spcPct val="95900"/>
              </a:lnSpc>
              <a:spcBef>
                <a:spcPts val="1505"/>
              </a:spcBef>
            </a:pP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Merujuk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kembali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pada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pengertian kepuasan kerja,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respon 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terhadap ketidakpuasan ini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akan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bermacam-macam.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Robins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dan Judge menjabarkan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ada 4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respon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dengan dua  dimensi; konstruktif/ destruktif dan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aktif/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pasif </a:t>
            </a:r>
            <a:r>
              <a:rPr sz="2000" spc="-10" dirty="0">
                <a:solidFill>
                  <a:srgbClr val="212121"/>
                </a:solidFill>
                <a:latin typeface="Times New Roman"/>
                <a:cs typeface="Times New Roman"/>
              </a:rPr>
              <a:t>yang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dijelaskan sebagai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 berikut:</a:t>
            </a:r>
            <a:endParaRPr sz="2000">
              <a:latin typeface="Times New Roman"/>
              <a:cs typeface="Times New Roman"/>
            </a:endParaRPr>
          </a:p>
          <a:p>
            <a:pPr marL="266700" indent="-254635">
              <a:lnSpc>
                <a:spcPct val="100000"/>
              </a:lnSpc>
              <a:spcBef>
                <a:spcPts val="1930"/>
              </a:spcBef>
              <a:buAutoNum type="arabicPeriod"/>
              <a:tabLst>
                <a:tab pos="267335" algn="l"/>
              </a:tabLst>
            </a:pPr>
            <a:r>
              <a:rPr sz="2000" dirty="0">
                <a:solidFill>
                  <a:srgbClr val="001248"/>
                </a:solidFill>
                <a:latin typeface="Times New Roman"/>
                <a:cs typeface="Times New Roman"/>
              </a:rPr>
              <a:t>Keluar</a:t>
            </a:r>
            <a:r>
              <a:rPr sz="2000" spc="-5" dirty="0">
                <a:solidFill>
                  <a:srgbClr val="001248"/>
                </a:solidFill>
                <a:latin typeface="Times New Roman"/>
                <a:cs typeface="Times New Roman"/>
              </a:rPr>
              <a:t> (Exit)</a:t>
            </a:r>
            <a:endParaRPr sz="2000">
              <a:latin typeface="Times New Roman"/>
              <a:cs typeface="Times New Roman"/>
            </a:endParaRPr>
          </a:p>
          <a:p>
            <a:pPr marL="12700" marR="5715" algn="just">
              <a:lnSpc>
                <a:spcPct val="96000"/>
              </a:lnSpc>
              <a:spcBef>
                <a:spcPts val="1260"/>
              </a:spcBef>
            </a:pP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Ketidakpuasan ditampilkan dengan meninggalkan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organisasi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atau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mencari posisi baru.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Bisa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juga dalam 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bentuk pengunduran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diri.</a:t>
            </a:r>
            <a:endParaRPr sz="2000">
              <a:latin typeface="Times New Roman"/>
              <a:cs typeface="Times New Roman"/>
            </a:endParaRPr>
          </a:p>
          <a:p>
            <a:pPr marL="266700" indent="-254635">
              <a:lnSpc>
                <a:spcPct val="100000"/>
              </a:lnSpc>
              <a:spcBef>
                <a:spcPts val="1920"/>
              </a:spcBef>
              <a:buAutoNum type="arabicPeriod" startAt="2"/>
              <a:tabLst>
                <a:tab pos="267335" algn="l"/>
              </a:tabLst>
            </a:pPr>
            <a:r>
              <a:rPr sz="2000" spc="-5" dirty="0">
                <a:solidFill>
                  <a:srgbClr val="001248"/>
                </a:solidFill>
                <a:latin typeface="Times New Roman"/>
                <a:cs typeface="Times New Roman"/>
              </a:rPr>
              <a:t>Menyatakan Pendapat</a:t>
            </a:r>
            <a:r>
              <a:rPr sz="2000" dirty="0">
                <a:solidFill>
                  <a:srgbClr val="001248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1248"/>
                </a:solidFill>
                <a:latin typeface="Times New Roman"/>
                <a:cs typeface="Times New Roman"/>
              </a:rPr>
              <a:t>(Voice)</a:t>
            </a:r>
            <a:endParaRPr sz="2000">
              <a:latin typeface="Times New Roman"/>
              <a:cs typeface="Times New Roman"/>
            </a:endParaRPr>
          </a:p>
          <a:p>
            <a:pPr marL="12700" marR="8255" algn="just">
              <a:lnSpc>
                <a:spcPct val="95900"/>
              </a:lnSpc>
              <a:spcBef>
                <a:spcPts val="1265"/>
              </a:spcBef>
            </a:pP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Ketidakpuasan kerja kadang juga ditunjukkan dengan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cara  berusaha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secara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aktif dan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juga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kostruktif.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Karyawan akan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secara aktif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memperbaiki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diri baik dengan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meminta saran,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berdiskusi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akan masalah yang dihadapi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dengan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atasannya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dan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juga aktifitas perserikatan</a:t>
            </a:r>
            <a:r>
              <a:rPr sz="2000" spc="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lainnya.</a:t>
            </a:r>
            <a:endParaRPr sz="2000">
              <a:latin typeface="Times New Roman"/>
              <a:cs typeface="Times New Roman"/>
            </a:endParaRPr>
          </a:p>
          <a:p>
            <a:pPr marL="266700" indent="-254635">
              <a:lnSpc>
                <a:spcPct val="100000"/>
              </a:lnSpc>
              <a:spcBef>
                <a:spcPts val="1930"/>
              </a:spcBef>
              <a:buAutoNum type="arabicPeriod" startAt="3"/>
              <a:tabLst>
                <a:tab pos="267335" algn="l"/>
              </a:tabLst>
            </a:pPr>
            <a:r>
              <a:rPr sz="2000" dirty="0">
                <a:solidFill>
                  <a:srgbClr val="001248"/>
                </a:solidFill>
                <a:latin typeface="Times New Roman"/>
                <a:cs typeface="Times New Roman"/>
              </a:rPr>
              <a:t>Kesetiaan</a:t>
            </a:r>
            <a:r>
              <a:rPr sz="2000" spc="-15" dirty="0">
                <a:solidFill>
                  <a:srgbClr val="001248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1248"/>
                </a:solidFill>
                <a:latin typeface="Times New Roman"/>
                <a:cs typeface="Times New Roman"/>
              </a:rPr>
              <a:t>(Loyalty)</a:t>
            </a:r>
            <a:endParaRPr sz="2000">
              <a:latin typeface="Times New Roman"/>
              <a:cs typeface="Times New Roman"/>
            </a:endParaRPr>
          </a:p>
          <a:p>
            <a:pPr marL="12700" marR="565785">
              <a:lnSpc>
                <a:spcPts val="2300"/>
              </a:lnSpc>
              <a:spcBef>
                <a:spcPts val="1325"/>
              </a:spcBef>
            </a:pP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Ketidakpuasan terhadap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pekerjaan bisa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ditunjukkan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secara pasif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dengan cara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menunggu kondisi yang</a:t>
            </a:r>
            <a:r>
              <a:rPr sz="2000" spc="-4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pas 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untuk memperbaiki</a:t>
            </a:r>
            <a:r>
              <a:rPr sz="2000" spc="-1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diri.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2004" y="736447"/>
            <a:ext cx="5971540" cy="8262620"/>
          </a:xfrm>
          <a:prstGeom prst="rect">
            <a:avLst/>
          </a:prstGeom>
        </p:spPr>
        <p:txBody>
          <a:bodyPr vert="horz" wrap="square" lIns="0" tIns="1619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75"/>
              </a:spcBef>
            </a:pPr>
            <a:r>
              <a:rPr sz="2000" dirty="0">
                <a:solidFill>
                  <a:srgbClr val="001248"/>
                </a:solidFill>
                <a:latin typeface="Times New Roman"/>
                <a:cs typeface="Times New Roman"/>
              </a:rPr>
              <a:t>4. </a:t>
            </a:r>
            <a:r>
              <a:rPr sz="2000" spc="-5" dirty="0">
                <a:solidFill>
                  <a:srgbClr val="001248"/>
                </a:solidFill>
                <a:latin typeface="Times New Roman"/>
                <a:cs typeface="Times New Roman"/>
              </a:rPr>
              <a:t>Mengabaikan (Neglect)</a:t>
            </a:r>
            <a:endParaRPr sz="2000">
              <a:latin typeface="Times New Roman"/>
              <a:cs typeface="Times New Roman"/>
            </a:endParaRPr>
          </a:p>
          <a:p>
            <a:pPr marL="12700" marR="6350" algn="just">
              <a:lnSpc>
                <a:spcPct val="95900"/>
              </a:lnSpc>
              <a:spcBef>
                <a:spcPts val="1275"/>
              </a:spcBef>
            </a:pP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Kadang kala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karyawan membiarkan ketidakpuasan</a:t>
            </a:r>
            <a:r>
              <a:rPr sz="2000" spc="-19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dengan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membiarkannya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saja sehingga semakin buruk.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Kemangkiran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mulai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terjadi sampai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keterlambatan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yang 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kronis,tidak ada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antusiasme, malas berusaha bila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bertemu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hambatan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sampai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mencari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dan meningkatkan</a:t>
            </a:r>
            <a:r>
              <a:rPr sz="2000" spc="1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kesalahan.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3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000" spc="-20" dirty="0">
                <a:solidFill>
                  <a:srgbClr val="001248"/>
                </a:solidFill>
                <a:latin typeface="Times New Roman"/>
                <a:cs typeface="Times New Roman"/>
              </a:rPr>
              <a:t>Cara </a:t>
            </a:r>
            <a:r>
              <a:rPr sz="2000" spc="-25" dirty="0">
                <a:solidFill>
                  <a:srgbClr val="001248"/>
                </a:solidFill>
                <a:latin typeface="Times New Roman"/>
                <a:cs typeface="Times New Roman"/>
              </a:rPr>
              <a:t>Meningkatkan </a:t>
            </a:r>
            <a:r>
              <a:rPr sz="2000" spc="-30" dirty="0">
                <a:solidFill>
                  <a:srgbClr val="001248"/>
                </a:solidFill>
                <a:latin typeface="Times New Roman"/>
                <a:cs typeface="Times New Roman"/>
              </a:rPr>
              <a:t>Kepuasan </a:t>
            </a:r>
            <a:r>
              <a:rPr sz="2000" spc="-20" dirty="0">
                <a:solidFill>
                  <a:srgbClr val="001248"/>
                </a:solidFill>
                <a:latin typeface="Times New Roman"/>
                <a:cs typeface="Times New Roman"/>
              </a:rPr>
              <a:t>Kerja</a:t>
            </a:r>
            <a:r>
              <a:rPr sz="2000" spc="-165" dirty="0">
                <a:solidFill>
                  <a:srgbClr val="001248"/>
                </a:solidFill>
                <a:latin typeface="Times New Roman"/>
                <a:cs typeface="Times New Roman"/>
              </a:rPr>
              <a:t> </a:t>
            </a:r>
            <a:r>
              <a:rPr sz="2000" spc="-30" dirty="0">
                <a:solidFill>
                  <a:srgbClr val="001248"/>
                </a:solidFill>
                <a:latin typeface="Times New Roman"/>
                <a:cs typeface="Times New Roman"/>
              </a:rPr>
              <a:t>Karyawan</a:t>
            </a:r>
            <a:endParaRPr sz="2000">
              <a:latin typeface="Times New Roman"/>
              <a:cs typeface="Times New Roman"/>
            </a:endParaRPr>
          </a:p>
          <a:p>
            <a:pPr marL="12700" marR="5715" algn="just">
              <a:lnSpc>
                <a:spcPct val="95900"/>
              </a:lnSpc>
              <a:spcBef>
                <a:spcPts val="1500"/>
              </a:spcBef>
            </a:pP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Ketika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berbicara tentang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pengertian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kepuasan kerja dalam  lingkup bisnis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yang baru berkembang,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tentu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ini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jadi</a:t>
            </a:r>
            <a:r>
              <a:rPr sz="2000" spc="-22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sedikit  lebih sulit.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Segalanya masih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berkembang atau bahkan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masih kecil. Ini juga erat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hubungannya dengan antusiasme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pekerja dengan</a:t>
            </a:r>
            <a:r>
              <a:rPr sz="2000" spc="-2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karirnya.</a:t>
            </a:r>
            <a:endParaRPr sz="2000">
              <a:latin typeface="Times New Roman"/>
              <a:cs typeface="Times New Roman"/>
            </a:endParaRPr>
          </a:p>
          <a:p>
            <a:pPr marL="12700" marR="5080" algn="just">
              <a:lnSpc>
                <a:spcPct val="95900"/>
              </a:lnSpc>
              <a:spcBef>
                <a:spcPts val="1795"/>
              </a:spcBef>
            </a:pP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Kepuasan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kerja karyawan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sangat penting dalam  produktifitas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bisnis.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Karyawan Anda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tidak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puas bekerja di  tempat Anda berarti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kemungkinan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motivasi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untuk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berinovasi dan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meningkatkan profit jadi berkurang. Nah,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ada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beberapa cara yang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bisa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dipakai untuk meningkatkan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efektifitas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kerja</a:t>
            </a:r>
            <a:r>
              <a:rPr sz="2000" spc="-1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karyawan.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920"/>
              </a:spcBef>
            </a:pPr>
            <a:r>
              <a:rPr sz="2000" dirty="0">
                <a:solidFill>
                  <a:srgbClr val="001248"/>
                </a:solidFill>
                <a:latin typeface="Times New Roman"/>
                <a:cs typeface="Times New Roman"/>
              </a:rPr>
              <a:t>1. </a:t>
            </a:r>
            <a:r>
              <a:rPr sz="2000" spc="-5" dirty="0">
                <a:solidFill>
                  <a:srgbClr val="001248"/>
                </a:solidFill>
                <a:latin typeface="Times New Roman"/>
                <a:cs typeface="Times New Roman"/>
              </a:rPr>
              <a:t>Menjadi Pendengar yang</a:t>
            </a:r>
            <a:r>
              <a:rPr sz="2000" spc="10" dirty="0">
                <a:solidFill>
                  <a:srgbClr val="001248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248"/>
                </a:solidFill>
                <a:latin typeface="Times New Roman"/>
                <a:cs typeface="Times New Roman"/>
              </a:rPr>
              <a:t>Baik</a:t>
            </a:r>
            <a:endParaRPr sz="2000">
              <a:latin typeface="Times New Roman"/>
              <a:cs typeface="Times New Roman"/>
            </a:endParaRPr>
          </a:p>
          <a:p>
            <a:pPr marL="12700" marR="7620" algn="just">
              <a:lnSpc>
                <a:spcPct val="95800"/>
              </a:lnSpc>
              <a:spcBef>
                <a:spcPts val="1280"/>
              </a:spcBef>
            </a:pP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Hal ini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memang terdengar sederhana. Namun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saat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atasan  melakukan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hal ini,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karyawan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akan sangat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merasa dihargai 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karena bisa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mencurahkan kesulitan yang dihadapi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ketika  bekerja.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1263</Words>
  <Application>Microsoft Office PowerPoint</Application>
  <PresentationFormat>Custom</PresentationFormat>
  <Paragraphs>100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ASUS</cp:lastModifiedBy>
  <cp:revision>1</cp:revision>
  <dcterms:created xsi:type="dcterms:W3CDTF">2020-06-12T07:29:00Z</dcterms:created>
  <dcterms:modified xsi:type="dcterms:W3CDTF">2020-06-12T07:30:46Z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2020-06-12T00:00:00Z</vt:filetime>
  </property>
  <property fmtid="{D5CDD505-2E9C-101B-9397-08002B2CF9AE}" pid="3" name="Creator">
    <vt:lpwstr>Microsoft® Word for Microsoft 365</vt:lpwstr>
  </property>
  <property fmtid="{D5CDD505-2E9C-101B-9397-08002B2CF9AE}" pid="4" name="LastSaved">
    <vt:filetime>2020-06-12T00:00:00Z</vt:filetime>
  </property>
</Properties>
</file>