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01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0905" cy="452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en-US" sz="2000" dirty="0" smtClean="0">
                <a:solidFill>
                  <a:srgbClr val="212121"/>
                </a:solidFill>
                <a:latin typeface="Times New Roman"/>
                <a:cs typeface="Times New Roman"/>
              </a:rPr>
              <a:t>		</a:t>
            </a:r>
            <a:r>
              <a:rPr sz="2000" dirty="0" smtClean="0">
                <a:solidFill>
                  <a:srgbClr val="212121"/>
                </a:solidFill>
                <a:latin typeface="Times New Roman"/>
                <a:cs typeface="Times New Roman"/>
              </a:rPr>
              <a:t>KEPUASAN</a:t>
            </a:r>
            <a:r>
              <a:rPr sz="2000" spc="-15" dirty="0" smtClean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</a:t>
            </a:r>
            <a:endParaRPr sz="20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705"/>
              </a:spcBef>
            </a:pP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Pengertian </a:t>
            </a:r>
            <a:r>
              <a:rPr sz="20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Kepuasan</a:t>
            </a:r>
            <a:r>
              <a:rPr sz="2000" b="1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Kerja.</a:t>
            </a:r>
            <a:endParaRPr sz="20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95800"/>
              </a:lnSpc>
              <a:spcBef>
                <a:spcPts val="1795"/>
              </a:spcBef>
            </a:pP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Kepuasan 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Kondisi psikis yang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menyenangkan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dirasakan oleh pekerja/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 di  dalam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suatu lingkungan pekerjaan atas peranannya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 organisasi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kebutuhannya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terpenuhi dengan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baik.</a:t>
            </a: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80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Steppen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P.Robins, 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atau </a:t>
            </a:r>
            <a:r>
              <a:rPr sz="2000" i="1" spc="-5" dirty="0">
                <a:solidFill>
                  <a:srgbClr val="212121"/>
                </a:solidFill>
                <a:latin typeface="Times New Roman"/>
                <a:cs typeface="Times New Roman"/>
              </a:rPr>
              <a:t>job  satisfaction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diidentikkan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 hal-hal yang bersifat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individual.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Karena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itu,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tingkat 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setiap orang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berbeda-beda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hal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terjadi apa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bila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beberapa faktor  terpenuhi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yaitu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kebutuhan individu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serta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kaitannya dengan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derajat kesukaan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ketidaksukaan pekerja (Robins,  1999).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5596508"/>
            <a:ext cx="4425950" cy="62357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ts val="2300"/>
              </a:lnSpc>
              <a:spcBef>
                <a:spcPts val="265"/>
              </a:spcBef>
              <a:tabLst>
                <a:tab pos="1315085" algn="l"/>
                <a:tab pos="1875155" algn="l"/>
                <a:tab pos="1961514" algn="l"/>
                <a:tab pos="2909570" algn="l"/>
                <a:tab pos="3322320" algn="l"/>
                <a:tab pos="373507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Sement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ra	i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u,	Ng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u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yen	et	al	(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2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0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0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3)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konsep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i="1" spc="-5" dirty="0">
                <a:solidFill>
                  <a:srgbClr val="212121"/>
                </a:solidFill>
                <a:latin typeface="Times New Roman"/>
                <a:cs typeface="Times New Roman"/>
              </a:rPr>
              <a:t>job			satisfaction</a:t>
            </a:r>
            <a:r>
              <a:rPr sz="2000" i="1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dipengaruhi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32370" y="5596508"/>
            <a:ext cx="1341755" cy="623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8255" algn="r">
              <a:lnSpc>
                <a:spcPts val="2350"/>
              </a:lnSpc>
              <a:spcBef>
                <a:spcPts val="10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menjab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kan</a:t>
            </a: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ts val="2350"/>
              </a:lnSpc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-hal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6180201"/>
            <a:ext cx="5970905" cy="231394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algn="just">
              <a:lnSpc>
                <a:spcPts val="2300"/>
              </a:lnSpc>
              <a:spcBef>
                <a:spcPts val="26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multidimensional</a:t>
            </a:r>
            <a:r>
              <a:rPr sz="2000" spc="-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</a:t>
            </a:r>
            <a:r>
              <a:rPr sz="2000" spc="-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tidak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bisa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diprediksi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melalui</a:t>
            </a:r>
            <a:r>
              <a:rPr sz="20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dimensi  tunggal.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74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lingkungan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perusahaan dan bisnis job satisfaction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juga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memiliki dimensi yang berbeda. Dimensinya</a:t>
            </a:r>
            <a:r>
              <a:rPr sz="2000" spc="-1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yaitu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jenis pekerjaan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digeluti,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pada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kompensasi,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pada supervisi,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kepuasan pada aspek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promosi  hingga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rekan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0905" cy="824293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6985" algn="just">
              <a:lnSpc>
                <a:spcPct val="95800"/>
              </a:lnSpc>
              <a:spcBef>
                <a:spcPts val="204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Tidak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hanya itu, Anda juga bisa memberikan solusi terkait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masalah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dihadapi.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Hal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meningkatkan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komunikasi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antara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bawahan.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 startAt="2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Prioritaskan Kesehatan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5900"/>
              </a:lnSpc>
              <a:spcBef>
                <a:spcPts val="126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Kesehatan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merupakan hal penting.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Berilah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karyawan  istirahat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cukup ketika kondisi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kesehatan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mereka  kurang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baik. Ketika badan kurang sehat akan menurunkan  produktifitas kerja, sehingga mengganggu kinerja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perusahaan.</a:t>
            </a:r>
            <a:endParaRPr sz="20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930"/>
              </a:spcBef>
              <a:buAutoNum type="arabicPeriod" startAt="3"/>
              <a:tabLst>
                <a:tab pos="267970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Reward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Sangat</a:t>
            </a:r>
            <a:r>
              <a:rPr sz="2000" spc="-1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Perlu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Reward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tidak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melulu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soal gaji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kenaikan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pangkat.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Bisa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juga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memberikan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tambahan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jatah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cuti</a:t>
            </a:r>
            <a:r>
              <a:rPr sz="20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atau</a:t>
            </a:r>
            <a:r>
              <a:rPr sz="2000" spc="-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liburan</a:t>
            </a:r>
            <a:r>
              <a:rPr sz="2000" spc="-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bersama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tim. Penghargaan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pada bawahan soal kinerjanya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sangat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diperlukan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karena 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menaikkan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motivasi.</a:t>
            </a:r>
            <a:endParaRPr sz="2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95800"/>
              </a:lnSpc>
              <a:spcBef>
                <a:spcPts val="180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Jangan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sungkan-sungkan memberikan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pujian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saat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mereka  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menyelesaikan tugas 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berat.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Jangan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lupa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ucapkan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terimakasih.</a:t>
            </a:r>
            <a:endParaRPr sz="20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935"/>
              </a:spcBef>
              <a:buAutoNum type="arabicPeriod" startAt="4"/>
              <a:tabLst>
                <a:tab pos="267970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Berikan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Tantangan</a:t>
            </a:r>
            <a:endParaRPr sz="2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95900"/>
              </a:lnSpc>
              <a:spcBef>
                <a:spcPts val="12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Saat Anda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memiliki tim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cukup banyak,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tidak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  salahnya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membaginya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beberapa tim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ajak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mereka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berkompetisi mengerjakan sebuah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proyek.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Tentu  saja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cara ini memberikan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keuntungan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ganda;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motivasi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tinggi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proyek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selesai tepat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waktu.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2810" cy="78149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6350" algn="just">
              <a:lnSpc>
                <a:spcPct val="95800"/>
              </a:lnSpc>
              <a:spcBef>
                <a:spcPts val="204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Perbedaan aspek inilah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menyebabkan tingkat </a:t>
            </a:r>
            <a:r>
              <a:rPr sz="2000" i="1" spc="-10" dirty="0">
                <a:solidFill>
                  <a:srgbClr val="212121"/>
                </a:solidFill>
                <a:latin typeface="Times New Roman"/>
                <a:cs typeface="Times New Roman"/>
              </a:rPr>
              <a:t>job  </a:t>
            </a:r>
            <a:r>
              <a:rPr sz="2000" i="1" spc="-5" dirty="0">
                <a:solidFill>
                  <a:srgbClr val="212121"/>
                </a:solidFill>
                <a:latin typeface="Times New Roman"/>
                <a:cs typeface="Times New Roman"/>
              </a:rPr>
              <a:t>satisfaction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setiap orang akan selalu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berbeda. Hal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karena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berhubungan pada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keadaan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emosi seseorang;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senang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atau tidak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senang.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Pengertian Kepuasan Kerja Menurut </a:t>
            </a:r>
            <a:r>
              <a:rPr sz="2000" spc="-20" dirty="0">
                <a:solidFill>
                  <a:srgbClr val="001248"/>
                </a:solidFill>
                <a:latin typeface="Times New Roman"/>
                <a:cs typeface="Times New Roman"/>
              </a:rPr>
              <a:t>Para</a:t>
            </a:r>
            <a:r>
              <a:rPr sz="2000" spc="-18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Ahli</a:t>
            </a:r>
            <a:endParaRPr sz="2000">
              <a:latin typeface="Times New Roman"/>
              <a:cs typeface="Times New Roman"/>
            </a:endParaRPr>
          </a:p>
          <a:p>
            <a:pPr marL="12700" marR="9525" algn="just">
              <a:lnSpc>
                <a:spcPts val="2300"/>
              </a:lnSpc>
              <a:spcBef>
                <a:spcPts val="155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Para ahli pernah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menjelaskan tentang definisi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 kerja, diantaranya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adalah: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S. P.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Hasibuan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Hasibuan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pengertian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kondisi emosional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pada seorang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senang dan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mencintai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pekerjaannya. Sikap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terlihat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dari moral</a:t>
            </a:r>
            <a:r>
              <a:rPr sz="2000" spc="-3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kerja,  kedisiplinan 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prestasi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kerja.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Hal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dapat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dinikmati  dalam pekerjaan, di luar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 kombinasi dari  keduanya.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20"/>
              </a:spcBef>
              <a:buAutoNum type="arabicPeriod" startAt="2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Stephen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P.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Robbins</a:t>
            </a:r>
            <a:endParaRPr sz="2000">
              <a:latin typeface="Times New Roman"/>
              <a:cs typeface="Times New Roman"/>
            </a:endParaRPr>
          </a:p>
          <a:p>
            <a:pPr marL="12700" marR="8890" algn="just">
              <a:lnSpc>
                <a:spcPct val="95900"/>
              </a:lnSpc>
              <a:spcBef>
                <a:spcPts val="127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Stephen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Robbins pengertian kepuasan kerja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adalah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sikap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umum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 terhadap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pekerjaannya,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selisih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antara banyaknya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penghasilan 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diterima  seorang pegawai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banyaknya yang mereka yakini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apa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seharusnya mereka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terima.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20"/>
              </a:spcBef>
              <a:buAutoNum type="arabicPeriod" startAt="3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Davis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69635" cy="22104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just">
              <a:lnSpc>
                <a:spcPct val="95800"/>
              </a:lnSpc>
              <a:spcBef>
                <a:spcPts val="204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Davis, pengertian kepuasan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</a:t>
            </a:r>
            <a:r>
              <a:rPr sz="2000" spc="-3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perasaan  puas seorang pegawai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terhadap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antara apa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diharapkan pegawai dari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pekerjaan/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kantornya dan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diterimanya.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4. Susilo</a:t>
            </a:r>
            <a:r>
              <a:rPr sz="2000" spc="-8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Martoyo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1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Susilo Martoyo arti kepuasan kerja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adalah</a:t>
            </a:r>
            <a:r>
              <a:rPr sz="2000" spc="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salah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348354"/>
            <a:ext cx="20815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5705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seseo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	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057271"/>
            <a:ext cx="5969635" cy="622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345"/>
              </a:lnSpc>
              <a:spcBef>
                <a:spcPts val="100"/>
              </a:spcBef>
              <a:tabLst>
                <a:tab pos="613410" algn="l"/>
                <a:tab pos="1394460" algn="l"/>
                <a:tab pos="2642235" algn="l"/>
                <a:tab pos="3341370" algn="l"/>
                <a:tab pos="5053965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	asp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	ps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gis	yang	m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ncerm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nkan	p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rasaan</a:t>
            </a:r>
            <a:endParaRPr sz="2000">
              <a:latin typeface="Times New Roman"/>
              <a:cs typeface="Times New Roman"/>
            </a:endParaRPr>
          </a:p>
          <a:p>
            <a:pPr marR="5715" algn="r">
              <a:lnSpc>
                <a:spcPts val="2345"/>
              </a:lnSpc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3640963"/>
            <a:ext cx="203771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046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kese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uaian	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ntara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8172" y="3348354"/>
            <a:ext cx="3731260" cy="62357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78105" marR="5080" indent="-66040">
              <a:lnSpc>
                <a:spcPts val="2300"/>
              </a:lnSpc>
              <a:spcBef>
                <a:spcPts val="260"/>
              </a:spcBef>
              <a:tabLst>
                <a:tab pos="1609090" algn="l"/>
                <a:tab pos="1673225" algn="l"/>
                <a:tab pos="2198370" algn="l"/>
                <a:tab pos="3351529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pekerjaannya,	rasa	puas  kem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u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n,		ket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mpi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an,	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3933570"/>
            <a:ext cx="5972810" cy="4932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harapannya dengan pekerjaan 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ia</a:t>
            </a:r>
            <a:r>
              <a:rPr sz="20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hadapi.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 startAt="5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Setiawan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Ghozali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959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Setiawan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Ghozali, pengertian kepuasan kerja  merupakan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kondisi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menyenangkan atau secara emosional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positif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berasal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dari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penilaian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 atas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atau pengalamannya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bekerja.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5"/>
              </a:spcBef>
              <a:buAutoNum type="arabicPeriod" startAt="6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Mila Badriyah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Mila Badriyah,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definisi </a:t>
            </a:r>
            <a:r>
              <a:rPr sz="2000" i="1" spc="-5" dirty="0">
                <a:solidFill>
                  <a:srgbClr val="212121"/>
                </a:solidFill>
                <a:latin typeface="Times New Roman"/>
                <a:cs typeface="Times New Roman"/>
              </a:rPr>
              <a:t>job satisfaction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  perasaan atau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sikap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karyawan terhadap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aspek-aspek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 menyenangkan atau tidak menyenangkan tentang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 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sesuai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penilaian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masing-masing  pekerja.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5"/>
              </a:spcBef>
              <a:buAutoNum type="arabicPeriod" startAt="7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T. Hani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Handoko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1540" cy="826897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6985" algn="just">
              <a:lnSpc>
                <a:spcPct val="95800"/>
              </a:lnSpc>
              <a:spcBef>
                <a:spcPts val="204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T. Hani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Handoko pengertian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adalah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keadaan emosional yang menyenangkan atau tidak  menyenangkan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para pegawai dalam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memandang</a:t>
            </a:r>
            <a:r>
              <a:rPr sz="2000" spc="-3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mereka.</a:t>
            </a:r>
            <a:endParaRPr sz="20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930"/>
              </a:spcBef>
              <a:buAutoNum type="arabicPeriod" startAt="8"/>
              <a:tabLst>
                <a:tab pos="267970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Robbins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dan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Judge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5900"/>
              </a:lnSpc>
              <a:spcBef>
                <a:spcPts val="12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Robbins 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Judge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pengertian kepuasan kerja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adalah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suatu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perasaan positif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tentang pekerjaan seseorang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merupakan hasil dari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sebuah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evaluasi  karakteristiknya.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 startAt="9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Tiffin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</a:t>
            </a:r>
            <a:r>
              <a:rPr sz="2000" spc="-1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Tiffin</a:t>
            </a:r>
            <a:r>
              <a:rPr sz="2000" spc="-1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pengertian</a:t>
            </a:r>
            <a:r>
              <a:rPr sz="2000" spc="-1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</a:t>
            </a:r>
            <a:r>
              <a:rPr sz="2000" spc="-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</a:t>
            </a:r>
            <a:r>
              <a:rPr sz="2000" spc="-1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adalah</a:t>
            </a:r>
            <a:r>
              <a:rPr sz="2000" spc="-1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hubungan  antara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sikap dari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karyawan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terhadap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sendiri,  situasi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kerja,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kerjasama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antara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pimpinan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  pegawai.</a:t>
            </a:r>
            <a:endParaRPr sz="2000">
              <a:latin typeface="Times New Roman"/>
              <a:cs typeface="Times New Roman"/>
            </a:endParaRPr>
          </a:p>
          <a:p>
            <a:pPr marL="394335" indent="-382270">
              <a:lnSpc>
                <a:spcPct val="100000"/>
              </a:lnSpc>
              <a:spcBef>
                <a:spcPts val="1935"/>
              </a:spcBef>
              <a:buAutoNum type="arabicPeriod" startAt="10"/>
              <a:tabLst>
                <a:tab pos="394970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Gibson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Ivanicevic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Donely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6000"/>
              </a:lnSpc>
              <a:spcBef>
                <a:spcPts val="1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Gibson pengertian kepuasan kerja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adalah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tingkat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 mana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merasa positif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negatif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tentang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berbagai segi dari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tempat kerja, dan hubungan  dengan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teman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kerja.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Indikator Kepuasan</a:t>
            </a:r>
            <a:r>
              <a:rPr sz="2000" spc="-8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Kerja</a:t>
            </a:r>
            <a:endParaRPr sz="2000">
              <a:latin typeface="Times New Roman"/>
              <a:cs typeface="Times New Roman"/>
            </a:endParaRPr>
          </a:p>
          <a:p>
            <a:pPr marL="12700" marR="6350" algn="just">
              <a:lnSpc>
                <a:spcPts val="2300"/>
              </a:lnSpc>
              <a:spcBef>
                <a:spcPts val="15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Seperti</a:t>
            </a:r>
            <a:r>
              <a:rPr sz="2000" spc="-1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disebutkan</a:t>
            </a:r>
            <a:r>
              <a:rPr sz="2000" spc="-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</a:t>
            </a:r>
            <a:r>
              <a:rPr sz="20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atas</a:t>
            </a:r>
            <a:r>
              <a:rPr sz="2000" spc="-1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bahwa</a:t>
            </a:r>
            <a:r>
              <a:rPr sz="2000" spc="-11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pengertian</a:t>
            </a:r>
            <a:r>
              <a:rPr sz="2000" spc="-11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</a:t>
            </a:r>
            <a:r>
              <a:rPr sz="20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 merupakan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bentuk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sikap emosional yang</a:t>
            </a:r>
            <a:r>
              <a:rPr sz="2000" spc="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menyenangkan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2175" cy="7785734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6350" algn="just">
              <a:lnSpc>
                <a:spcPts val="2300"/>
              </a:lnSpc>
              <a:spcBef>
                <a:spcPts val="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</a:t>
            </a:r>
            <a:r>
              <a:rPr sz="2000" spc="-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mencintai</a:t>
            </a:r>
            <a:r>
              <a:rPr sz="2000" spc="-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pekerjaanya</a:t>
            </a:r>
            <a:r>
              <a:rPr sz="2000" spc="-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ditunjukkan</a:t>
            </a:r>
            <a:r>
              <a:rPr sz="2000" spc="-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</a:t>
            </a:r>
            <a:r>
              <a:rPr sz="2000" spc="-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moral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kerja, kedisiplinan,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prestasi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kerja.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ts val="2300"/>
              </a:lnSpc>
              <a:spcBef>
                <a:spcPts val="180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Menurut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Hasibuan indikator kepuasan kerja seorang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 dapat dilihat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dari beberapa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hal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berikut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ini: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Menyenangi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Pekerjaannya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sadar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arah yang ditujunya, punya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alasan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memilih  tujuannya,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mengerti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cara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bekerja.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Dengan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kata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lain, seorang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 menyenangi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pekerjaannya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karena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ia  bisa mengerjakannya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dengan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baik.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5"/>
              </a:spcBef>
              <a:buAutoNum type="arabicPeriod" startAt="2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Mencintai</a:t>
            </a:r>
            <a:r>
              <a:rPr sz="2000" spc="-1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Pekerjaannya</a:t>
            </a:r>
            <a:endParaRPr sz="2000">
              <a:latin typeface="Times New Roman"/>
              <a:cs typeface="Times New Roman"/>
            </a:endParaRPr>
          </a:p>
          <a:p>
            <a:pPr marL="12700" marR="9525" algn="just">
              <a:lnSpc>
                <a:spcPts val="2310"/>
              </a:lnSpc>
              <a:spcBef>
                <a:spcPts val="131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hal 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pegawai tidak sekedar menyukai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tapi juga sadar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bahwa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 tersebut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sesuai dengan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keinginannya.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850"/>
              </a:spcBef>
              <a:buAutoNum type="arabicPeriod" startAt="3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Moral Kerja</a:t>
            </a:r>
            <a:r>
              <a:rPr sz="2000" spc="-3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Positif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7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merupakan kesepakatan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batiniah yang muncul dari  dalam diri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 atau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organisasi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untuk mencapai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tujuan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tertentu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sesuai dengan mutu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ditetapkan.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5"/>
              </a:spcBef>
              <a:buAutoNum type="arabicPeriod" startAt="4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Disiplin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 Kerja</a:t>
            </a:r>
            <a:endParaRPr sz="2000">
              <a:latin typeface="Times New Roman"/>
              <a:cs typeface="Times New Roman"/>
            </a:endParaRPr>
          </a:p>
          <a:p>
            <a:pPr marL="12700" marR="5715" algn="just">
              <a:lnSpc>
                <a:spcPts val="2300"/>
              </a:lnSpc>
              <a:spcBef>
                <a:spcPts val="132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Kondisi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tercipta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terbentuk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melalui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proses dari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serangkaian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perilaku yang menunjukkan</a:t>
            </a:r>
            <a:r>
              <a:rPr sz="2000" spc="20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nilai-nilai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2175" cy="794321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8255" algn="just">
              <a:lnSpc>
                <a:spcPts val="2300"/>
              </a:lnSpc>
              <a:spcBef>
                <a:spcPts val="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ketaatan,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kepatuhan, kesetiaan, keteraturan dan atau  ketertiban.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64"/>
              </a:spcBef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5. Prestasi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Kerja</a:t>
            </a:r>
            <a:endParaRPr sz="2000">
              <a:latin typeface="Times New Roman"/>
              <a:cs typeface="Times New Roman"/>
            </a:endParaRPr>
          </a:p>
          <a:p>
            <a:pPr marL="12700" marR="10160" algn="just">
              <a:lnSpc>
                <a:spcPct val="95800"/>
              </a:lnSpc>
              <a:spcBef>
                <a:spcPts val="128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Hasil 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dicapai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dalam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melaksanakan  tugas-tugas yang dibebankan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kepadanya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yang didasarkan  atas kecakapan 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kesungguhan serta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waktu.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Faktor yang Mempengaruhi Kepuasan</a:t>
            </a:r>
            <a:r>
              <a:rPr sz="2000" spc="-14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Kerja</a:t>
            </a:r>
            <a:endParaRPr sz="2000">
              <a:latin typeface="Times New Roman"/>
              <a:cs typeface="Times New Roman"/>
            </a:endParaRPr>
          </a:p>
          <a:p>
            <a:pPr marL="12700" marR="8890" algn="just">
              <a:lnSpc>
                <a:spcPct val="95800"/>
              </a:lnSpc>
              <a:spcBef>
                <a:spcPts val="150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Setelah memahami pengertian kepuasan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 indikatornya, selanjutnya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kita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perlu mengetahui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apa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saja faktor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mempengaruhinya.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Ada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beberapa faktor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mempengaruhi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pekerja,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antara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lain;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5"/>
              </a:spcBef>
              <a:buAutoNum type="arabicPeriod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Faktor Individu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95700"/>
              </a:lnSpc>
              <a:spcBef>
                <a:spcPts val="126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Faktor ini meliputi usia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pegawai, kesehatan, kercerdasan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(IQ),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latar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belakang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pendidikan, emosi,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sikap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kerja, pola  pikir,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kepribadian.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 startAt="2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Faktor Intrinsik</a:t>
            </a:r>
            <a:r>
              <a:rPr sz="2000" spc="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Pekerjaan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300"/>
              </a:lnSpc>
              <a:spcBef>
                <a:spcPts val="133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Faktor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meliputi atribut kerja yang mengharuskan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pegawai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memiliki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skill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khusus,</a:t>
            </a:r>
            <a:r>
              <a:rPr sz="20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tingkat</a:t>
            </a:r>
            <a:r>
              <a:rPr sz="20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kesulitan</a:t>
            </a:r>
            <a:r>
              <a:rPr sz="2000" spc="-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pekerjaan,  kebanggaan atas suatu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pekerjaan.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880"/>
              </a:spcBef>
              <a:buAutoNum type="arabicPeriod" startAt="3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Gaji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dan</a:t>
            </a:r>
            <a:r>
              <a:rPr sz="2000" spc="-1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Fasilitas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2810" cy="57785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6985" algn="just">
              <a:lnSpc>
                <a:spcPct val="95900"/>
              </a:lnSpc>
              <a:spcBef>
                <a:spcPts val="20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Faktor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penghasilan seringkali berpengaruh pada tingkat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seorang pegawai. Selain itu, fasilitas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jaminan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kesehatan, jaminan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hari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tua, 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rumah,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menjadi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faktor 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mempengaruhi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tingkat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 kerja.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20"/>
              </a:spcBef>
              <a:buAutoNum type="arabicPeriod" startAt="4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Pengawasan/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Penyeliaan</a:t>
            </a:r>
            <a:endParaRPr sz="2000">
              <a:latin typeface="Times New Roman"/>
              <a:cs typeface="Times New Roman"/>
            </a:endParaRPr>
          </a:p>
          <a:p>
            <a:pPr marL="12700" marR="9525" algn="just">
              <a:lnSpc>
                <a:spcPct val="95800"/>
              </a:lnSpc>
              <a:spcBef>
                <a:spcPts val="128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Pengawasan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supervisi sangat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berpengaruh terhadap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tingkat 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seorang pekerja.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Supervisi yang  buruk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dapat mengakibatkan hasil kerja yang tidak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maksimal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tingginya turnover.</a:t>
            </a:r>
            <a:endParaRPr sz="20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935"/>
              </a:spcBef>
              <a:buAutoNum type="arabicPeriod" startAt="5"/>
              <a:tabLst>
                <a:tab pos="267970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Rekan Kerja dan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Sosial</a:t>
            </a:r>
            <a:endParaRPr sz="2000">
              <a:latin typeface="Times New Roman"/>
              <a:cs typeface="Times New Roman"/>
            </a:endParaRPr>
          </a:p>
          <a:p>
            <a:pPr marL="12700" marR="9525" algn="just">
              <a:lnSpc>
                <a:spcPct val="95900"/>
              </a:lnSpc>
              <a:spcBef>
                <a:spcPts val="1260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Hubungan dengan rekan kerja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sejawat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berperan  terhadap tingkat kepuasan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seseorang. Seringkali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kualitas hubungan dengan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berpengaruh pada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hasil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para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pegawai.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89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Selain itu, faktor sosial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perusahaan dan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 luar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6625208"/>
            <a:ext cx="35052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555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memp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uhi </a:t>
            </a:r>
            <a:r>
              <a:rPr sz="2000" i="1" dirty="0">
                <a:solidFill>
                  <a:srgbClr val="212121"/>
                </a:solidFill>
                <a:latin typeface="Times New Roman"/>
                <a:cs typeface="Times New Roman"/>
              </a:rPr>
              <a:t>job	sat</a:t>
            </a:r>
            <a:r>
              <a:rPr sz="2000" i="1" spc="-1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i="1" dirty="0">
                <a:solidFill>
                  <a:srgbClr val="212121"/>
                </a:solidFill>
                <a:latin typeface="Times New Roman"/>
                <a:cs typeface="Times New Roman"/>
              </a:rPr>
              <a:t>sfa</a:t>
            </a:r>
            <a:r>
              <a:rPr sz="2000" i="1" spc="-15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000" i="1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i="1" spc="-1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i="1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000" i="1" spc="2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625208"/>
            <a:ext cx="5970905" cy="62357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3808729">
              <a:lnSpc>
                <a:spcPts val="2300"/>
              </a:lnSpc>
              <a:spcBef>
                <a:spcPts val="265"/>
              </a:spcBef>
              <a:tabLst>
                <a:tab pos="1448435" algn="l"/>
                <a:tab pos="2454910" algn="l"/>
                <a:tab pos="3706495" algn="l"/>
                <a:tab pos="4953000" algn="l"/>
                <a:tab pos="509778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Mis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		k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giat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  pe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rikat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	pe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k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rja,	k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basan	b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rpoli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ik,	hub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u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g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7210806"/>
            <a:ext cx="5970905" cy="191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keluarga,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lain-lain.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6. Kondisi</a:t>
            </a:r>
            <a:r>
              <a:rPr sz="2000" spc="-1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Kerja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700"/>
              </a:lnSpc>
              <a:spcBef>
                <a:spcPts val="128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Faktor 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meliputi situasi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 kondisi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kerja, ventilasi,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kantin, tempat parkir,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lain-lain. Keamanan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menjadi</a:t>
            </a:r>
            <a:r>
              <a:rPr sz="2000" spc="2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faktor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penting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dalam</a:t>
            </a:r>
            <a:r>
              <a:rPr sz="2000" spc="2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menunjang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</a:t>
            </a:r>
            <a:r>
              <a:rPr sz="2000" spc="2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kerja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5189"/>
            <a:ext cx="5971540" cy="826897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7620">
              <a:lnSpc>
                <a:spcPts val="2300"/>
              </a:lnSpc>
              <a:spcBef>
                <a:spcPts val="26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karena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mempengaruhi perasaan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selama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bekerja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suatu  tempat.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Respon Terhadap Kepuasan Kerja/ </a:t>
            </a:r>
            <a:r>
              <a:rPr sz="2000" spc="-20" dirty="0">
                <a:solidFill>
                  <a:srgbClr val="001248"/>
                </a:solidFill>
                <a:latin typeface="Times New Roman"/>
                <a:cs typeface="Times New Roman"/>
              </a:rPr>
              <a:t>Job</a:t>
            </a:r>
            <a:r>
              <a:rPr sz="2000" spc="-15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001248"/>
                </a:solidFill>
                <a:latin typeface="Times New Roman"/>
                <a:cs typeface="Times New Roman"/>
              </a:rPr>
              <a:t>Satisfaction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50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Merujuk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kembali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pengertian kepuasan kerja,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respon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terhadap ketidakpuasan ini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akan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bermacam-macam.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Robins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Judge menjabarkan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 4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respon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 dua  dimensi; konstruktif/ destruktif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aktif/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pasif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yang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dijelaskan sebagai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berikut: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Keluar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 (Exit)</a:t>
            </a:r>
            <a:endParaRPr sz="20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6000"/>
              </a:lnSpc>
              <a:spcBef>
                <a:spcPts val="1260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Ketidakpuasan ditampilkan dengan meninggalkan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organisasi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mencari posisi baru.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Bisa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juga dalam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bentuk pengunduran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diri.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20"/>
              </a:spcBef>
              <a:buAutoNum type="arabicPeriod" startAt="2"/>
              <a:tabLst>
                <a:tab pos="267335" algn="l"/>
              </a:tabLst>
            </a:pP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Menyatakan Pendapat</a:t>
            </a: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(Voice)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95900"/>
              </a:lnSpc>
              <a:spcBef>
                <a:spcPts val="126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Ketidakpuasan kerja kadang juga ditunjukkan dengan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cara  berusaha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secara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aktif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kostruktif.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Karyawan akan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secara aktif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memperbaiki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diri baik dengan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meminta saran,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berdiskusi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akan masalah yang dihadapi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dengan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atasannya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juga aktifitas perserikatan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lainnya.</a:t>
            </a:r>
            <a:endParaRPr sz="200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spcBef>
                <a:spcPts val="1930"/>
              </a:spcBef>
              <a:buAutoNum type="arabicPeriod" startAt="3"/>
              <a:tabLst>
                <a:tab pos="267335" algn="l"/>
              </a:tabLst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Kesetiaan</a:t>
            </a:r>
            <a:r>
              <a:rPr sz="2000" spc="-1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(Loyalty)</a:t>
            </a:r>
            <a:endParaRPr sz="2000">
              <a:latin typeface="Times New Roman"/>
              <a:cs typeface="Times New Roman"/>
            </a:endParaRPr>
          </a:p>
          <a:p>
            <a:pPr marL="12700" marR="565785">
              <a:lnSpc>
                <a:spcPts val="2300"/>
              </a:lnSpc>
              <a:spcBef>
                <a:spcPts val="1325"/>
              </a:spcBef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Ketidakpuasan terhadap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pekerjaan 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ditunjukkan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secara pasif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dengan cara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menunggu kondisi yang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pas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untuk memperbaiki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diri.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736447"/>
            <a:ext cx="5971540" cy="8262620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4.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Mengabaikan (Neglect)</a:t>
            </a:r>
            <a:endParaRPr sz="2000">
              <a:latin typeface="Times New Roman"/>
              <a:cs typeface="Times New Roman"/>
            </a:endParaRPr>
          </a:p>
          <a:p>
            <a:pPr marL="12700" marR="6350" algn="just">
              <a:lnSpc>
                <a:spcPct val="95900"/>
              </a:lnSpc>
              <a:spcBef>
                <a:spcPts val="127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Kadang kala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karyawan membiarkan ketidakpuasan</a:t>
            </a:r>
            <a:r>
              <a:rPr sz="2000" spc="-1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dengan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membiarkannya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saja sehingga semakin buruk.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Kemangkiran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mulai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terjadi sampai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keterlambatan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kronis,tidak ada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antusiasme, malas berusaha bila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bertemu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hambatan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sampai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mencari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dan meningkatkan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kesalahan.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20" dirty="0">
                <a:solidFill>
                  <a:srgbClr val="001248"/>
                </a:solidFill>
                <a:latin typeface="Times New Roman"/>
                <a:cs typeface="Times New Roman"/>
              </a:rPr>
              <a:t>Cara </a:t>
            </a:r>
            <a:r>
              <a:rPr sz="2000" spc="-25" dirty="0">
                <a:solidFill>
                  <a:srgbClr val="001248"/>
                </a:solidFill>
                <a:latin typeface="Times New Roman"/>
                <a:cs typeface="Times New Roman"/>
              </a:rPr>
              <a:t>Meningkatkan </a:t>
            </a:r>
            <a:r>
              <a:rPr sz="2000" spc="-30" dirty="0">
                <a:solidFill>
                  <a:srgbClr val="001248"/>
                </a:solidFill>
                <a:latin typeface="Times New Roman"/>
                <a:cs typeface="Times New Roman"/>
              </a:rPr>
              <a:t>Kepuasan </a:t>
            </a:r>
            <a:r>
              <a:rPr sz="2000" spc="-20" dirty="0">
                <a:solidFill>
                  <a:srgbClr val="001248"/>
                </a:solidFill>
                <a:latin typeface="Times New Roman"/>
                <a:cs typeface="Times New Roman"/>
              </a:rPr>
              <a:t>Kerja</a:t>
            </a:r>
            <a:r>
              <a:rPr sz="2000" spc="-165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001248"/>
                </a:solidFill>
                <a:latin typeface="Times New Roman"/>
                <a:cs typeface="Times New Roman"/>
              </a:rPr>
              <a:t>Karyawan</a:t>
            </a:r>
            <a:endParaRPr sz="20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5900"/>
              </a:lnSpc>
              <a:spcBef>
                <a:spcPts val="150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Ketika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berbicara tentang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pengertian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kepuasan kerja dalam  lingkup bisnis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yang baru berkembang,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tentu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jadi</a:t>
            </a:r>
            <a:r>
              <a:rPr sz="2000" spc="-2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sedikit  lebih sulit.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Segalanya masih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berkembang atau bahkan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masih kecil. Ini juga erat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hubungannya dengan antusiasme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pekerja dengan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karirnya.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79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Kepuasan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 karyawan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sangat penting dalam  produktifitas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bisnis.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Karyawan Anda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tidak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puas bekerja di  tempat Anda berarti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kemungkinan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motivasi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untuk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berinovasi dan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meningkatkan profit jadi berkurang. Nah,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beberapa cara yang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dipakai untuk meningkatkan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efektifitas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kerja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karyawan.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2000" dirty="0">
                <a:solidFill>
                  <a:srgbClr val="001248"/>
                </a:solidFill>
                <a:latin typeface="Times New Roman"/>
                <a:cs typeface="Times New Roman"/>
              </a:rPr>
              <a:t>1. </a:t>
            </a:r>
            <a:r>
              <a:rPr sz="2000" spc="-5" dirty="0">
                <a:solidFill>
                  <a:srgbClr val="001248"/>
                </a:solidFill>
                <a:latin typeface="Times New Roman"/>
                <a:cs typeface="Times New Roman"/>
              </a:rPr>
              <a:t>Menjadi Pendengar yang</a:t>
            </a:r>
            <a:r>
              <a:rPr sz="2000" spc="10" dirty="0">
                <a:solidFill>
                  <a:srgbClr val="001248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248"/>
                </a:solidFill>
                <a:latin typeface="Times New Roman"/>
                <a:cs typeface="Times New Roman"/>
              </a:rPr>
              <a:t>Baik</a:t>
            </a:r>
            <a:endParaRPr sz="2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5800"/>
              </a:lnSpc>
              <a:spcBef>
                <a:spcPts val="128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Hal ini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memang terdengar sederhana. Namun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saat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atasan  melakukan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hal ini,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karyawan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akan sangat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merasa dihargai 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karena bisa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mencurahkan kesulitan yang dihadapi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ketika  bekerja.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1263</Words>
  <Application>Microsoft Office PowerPoint</Application>
  <PresentationFormat>Custom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</cp:lastModifiedBy>
  <cp:revision>1</cp:revision>
  <dcterms:created xsi:type="dcterms:W3CDTF">2020-06-12T07:29:00Z</dcterms:created>
  <dcterms:modified xsi:type="dcterms:W3CDTF">2020-06-12T07:30:46Z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2020-06-12T00:00:00Z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2020-06-12T00:00:00Z</vt:filetime>
  </property>
</Properties>
</file>