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3" r:id="rId4"/>
    <p:sldId id="274" r:id="rId5"/>
    <p:sldId id="275" r:id="rId6"/>
    <p:sldId id="276" r:id="rId7"/>
    <p:sldId id="277" r:id="rId8"/>
    <p:sldId id="278" r:id="rId9"/>
    <p:sldId id="268" r:id="rId10"/>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3"/>
  </p:normalViewPr>
  <p:slideViewPr>
    <p:cSldViewPr>
      <p:cViewPr varScale="1">
        <p:scale>
          <a:sx n="101" d="100"/>
          <a:sy n="101" d="100"/>
        </p:scale>
        <p:origin x="1960" y="1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6857999"/>
          </a:xfrm>
          <a:prstGeom prst="rect">
            <a:avLst/>
          </a:prstGeom>
        </p:spPr>
      </p:pic>
      <p:sp>
        <p:nvSpPr>
          <p:cNvPr id="2" name="Holder 2"/>
          <p:cNvSpPr>
            <a:spLocks noGrp="1"/>
          </p:cNvSpPr>
          <p:nvPr>
            <p:ph type="ctrTitle"/>
          </p:nvPr>
        </p:nvSpPr>
        <p:spPr>
          <a:xfrm>
            <a:off x="2716783" y="2519933"/>
            <a:ext cx="3710432" cy="632460"/>
          </a:xfrm>
          <a:prstGeom prst="rect">
            <a:avLst/>
          </a:prstGeom>
        </p:spPr>
        <p:txBody>
          <a:bodyPr wrap="square" lIns="0" tIns="0" rIns="0" bIns="0">
            <a:spAutoFit/>
          </a:bodyPr>
          <a:lstStyle>
            <a:lvl1pPr>
              <a:defRPr sz="3500" b="1" i="0">
                <a:solidFill>
                  <a:schemeClr val="tx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750" b="0" i="0">
                <a:solidFill>
                  <a:schemeClr val="tx1"/>
                </a:solidFill>
                <a:latin typeface="Cambria"/>
                <a:cs typeface="Cambria"/>
              </a:defRPr>
            </a:lvl1pPr>
          </a:lstStyle>
          <a:p>
            <a:endParaRP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5" name="Holder 5"/>
          <p:cNvSpPr>
            <a:spLocks noGrp="1"/>
          </p:cNvSpPr>
          <p:nvPr>
            <p:ph type="dt" sz="half" idx="6"/>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Revisi</a:t>
            </a:r>
            <a:r>
              <a:rPr spc="-35" dirty="0"/>
              <a:t> </a:t>
            </a:r>
            <a:r>
              <a:rPr dirty="0"/>
              <a:t>:</a:t>
            </a:r>
            <a:r>
              <a:rPr spc="5" dirty="0"/>
              <a:t> </a:t>
            </a:r>
            <a:r>
              <a:rPr spc="-25" dirty="0"/>
              <a:t>00</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750" b="0" i="0">
                <a:solidFill>
                  <a:schemeClr val="tx1"/>
                </a:solidFill>
                <a:latin typeface="Cambria"/>
                <a:cs typeface="Cambria"/>
              </a:defRPr>
            </a:lvl1pPr>
          </a:lstStyle>
          <a:p>
            <a:endParaRP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5" name="Holder 5"/>
          <p:cNvSpPr>
            <a:spLocks noGrp="1"/>
          </p:cNvSpPr>
          <p:nvPr>
            <p:ph type="dt" sz="half" idx="6"/>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Revisi</a:t>
            </a:r>
            <a:r>
              <a:rPr spc="-35" dirty="0"/>
              <a:t> </a:t>
            </a:r>
            <a:r>
              <a:rPr dirty="0"/>
              <a:t>:</a:t>
            </a:r>
            <a:r>
              <a:rPr spc="5" dirty="0"/>
              <a:t> </a:t>
            </a:r>
            <a:r>
              <a:rPr spc="-25" dirty="0"/>
              <a:t>00</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6" name="Holder 6"/>
          <p:cNvSpPr>
            <a:spLocks noGrp="1"/>
          </p:cNvSpPr>
          <p:nvPr>
            <p:ph type="dt" sz="half" idx="6"/>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Revisi</a:t>
            </a:r>
            <a:r>
              <a:rPr spc="-35" dirty="0"/>
              <a:t> </a:t>
            </a:r>
            <a:r>
              <a:rPr dirty="0"/>
              <a:t>:</a:t>
            </a:r>
            <a:r>
              <a:rPr spc="5" dirty="0"/>
              <a:t> </a:t>
            </a:r>
            <a:r>
              <a:rPr spc="-25" dirty="0"/>
              <a:t>00</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4" name="Holder 4"/>
          <p:cNvSpPr>
            <a:spLocks noGrp="1"/>
          </p:cNvSpPr>
          <p:nvPr>
            <p:ph type="dt" sz="half" idx="6"/>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Revisi</a:t>
            </a:r>
            <a:r>
              <a:rPr spc="-35" dirty="0"/>
              <a:t> </a:t>
            </a:r>
            <a:r>
              <a:rPr dirty="0"/>
              <a:t>:</a:t>
            </a:r>
            <a:r>
              <a:rPr spc="5" dirty="0"/>
              <a:t> </a:t>
            </a:r>
            <a:r>
              <a:rPr spc="-25" dirty="0"/>
              <a:t>00</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3" name="Holder 3"/>
          <p:cNvSpPr>
            <a:spLocks noGrp="1"/>
          </p:cNvSpPr>
          <p:nvPr>
            <p:ph type="dt" sz="half" idx="6"/>
          </p:nvPr>
        </p:nvSpPr>
        <p:spPr/>
        <p:txBody>
          <a:bodyPr lIns="0" tIns="0" rIns="0" bIns="0"/>
          <a:lstStyle>
            <a:lvl1pPr>
              <a:defRPr sz="1200" b="0" i="0">
                <a:solidFill>
                  <a:schemeClr val="tx1"/>
                </a:solidFill>
                <a:latin typeface="Arial MT"/>
                <a:cs typeface="Arial MT"/>
              </a:defRPr>
            </a:lvl1pPr>
          </a:lstStyle>
          <a:p>
            <a:pPr marL="12700">
              <a:lnSpc>
                <a:spcPts val="1430"/>
              </a:lnSpc>
            </a:pPr>
            <a:r>
              <a:rPr dirty="0"/>
              <a:t>Revisi</a:t>
            </a:r>
            <a:r>
              <a:rPr spc="-35" dirty="0"/>
              <a:t> </a:t>
            </a:r>
            <a:r>
              <a:rPr dirty="0"/>
              <a:t>:</a:t>
            </a:r>
            <a:r>
              <a:rPr spc="5" dirty="0"/>
              <a:t> </a:t>
            </a:r>
            <a:r>
              <a:rPr spc="-25" dirty="0"/>
              <a:t>00</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7999"/>
          </a:xfrm>
          <a:prstGeom prst="rect">
            <a:avLst/>
          </a:prstGeom>
        </p:spPr>
      </p:pic>
      <p:sp>
        <p:nvSpPr>
          <p:cNvPr id="2" name="Holder 2"/>
          <p:cNvSpPr>
            <a:spLocks noGrp="1"/>
          </p:cNvSpPr>
          <p:nvPr>
            <p:ph type="title"/>
          </p:nvPr>
        </p:nvSpPr>
        <p:spPr>
          <a:xfrm>
            <a:off x="1024572" y="606424"/>
            <a:ext cx="7094854" cy="803021"/>
          </a:xfrm>
          <a:prstGeom prst="rect">
            <a:avLst/>
          </a:prstGeom>
        </p:spPr>
        <p:txBody>
          <a:bodyPr wrap="square" lIns="0" tIns="0" rIns="0" bIns="0">
            <a:spAutoFit/>
          </a:bodyPr>
          <a:lstStyle>
            <a:lvl1pPr>
              <a:defRPr sz="3500" b="1" i="0">
                <a:solidFill>
                  <a:schemeClr val="tx1"/>
                </a:solidFill>
                <a:latin typeface="Arial"/>
                <a:cs typeface="Arial"/>
              </a:defRPr>
            </a:lvl1pPr>
          </a:lstStyle>
          <a:p>
            <a:endParaRPr/>
          </a:p>
        </p:txBody>
      </p:sp>
      <p:sp>
        <p:nvSpPr>
          <p:cNvPr id="3" name="Holder 3"/>
          <p:cNvSpPr>
            <a:spLocks noGrp="1"/>
          </p:cNvSpPr>
          <p:nvPr>
            <p:ph type="body" idx="1"/>
          </p:nvPr>
        </p:nvSpPr>
        <p:spPr>
          <a:xfrm>
            <a:off x="536575" y="1626298"/>
            <a:ext cx="8082915" cy="2585720"/>
          </a:xfrm>
          <a:prstGeom prst="rect">
            <a:avLst/>
          </a:prstGeom>
        </p:spPr>
        <p:txBody>
          <a:bodyPr wrap="square" lIns="0" tIns="0" rIns="0" bIns="0">
            <a:spAutoFit/>
          </a:bodyPr>
          <a:lstStyle>
            <a:lvl1pPr>
              <a:defRPr sz="2750" b="0" i="0">
                <a:solidFill>
                  <a:schemeClr val="tx1"/>
                </a:solidFill>
                <a:latin typeface="Cambria"/>
                <a:cs typeface="Cambria"/>
              </a:defRPr>
            </a:lvl1pPr>
          </a:lstStyle>
          <a:p>
            <a:endParaRPr/>
          </a:p>
        </p:txBody>
      </p:sp>
      <p:sp>
        <p:nvSpPr>
          <p:cNvPr id="4" name="Holder 4"/>
          <p:cNvSpPr>
            <a:spLocks noGrp="1"/>
          </p:cNvSpPr>
          <p:nvPr>
            <p:ph type="ftr" sz="quarter" idx="5"/>
          </p:nvPr>
        </p:nvSpPr>
        <p:spPr>
          <a:xfrm>
            <a:off x="558800" y="6384786"/>
            <a:ext cx="2069464" cy="196215"/>
          </a:xfrm>
          <a:prstGeom prst="rect">
            <a:avLst/>
          </a:prstGeom>
        </p:spPr>
        <p:txBody>
          <a:bodyPr wrap="square" lIns="0" tIns="0" rIns="0" bIns="0">
            <a:spAutoFit/>
          </a:bodyPr>
          <a:lstStyle>
            <a:lvl1pPr>
              <a:defRPr sz="1200" b="0" i="0">
                <a:solidFill>
                  <a:schemeClr val="tx1"/>
                </a:solidFill>
                <a:latin typeface="Arial MT"/>
                <a:cs typeface="Arial MT"/>
              </a:defRPr>
            </a:lvl1p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5" name="Holder 5"/>
          <p:cNvSpPr>
            <a:spLocks noGrp="1"/>
          </p:cNvSpPr>
          <p:nvPr>
            <p:ph type="dt" sz="half" idx="6"/>
          </p:nvPr>
        </p:nvSpPr>
        <p:spPr>
          <a:xfrm>
            <a:off x="3892803" y="6384786"/>
            <a:ext cx="739139" cy="196215"/>
          </a:xfrm>
          <a:prstGeom prst="rect">
            <a:avLst/>
          </a:prstGeom>
        </p:spPr>
        <p:txBody>
          <a:bodyPr wrap="square" lIns="0" tIns="0" rIns="0" bIns="0">
            <a:spAutoFit/>
          </a:bodyPr>
          <a:lstStyle>
            <a:lvl1pPr>
              <a:defRPr sz="1200" b="0" i="0">
                <a:solidFill>
                  <a:schemeClr val="tx1"/>
                </a:solidFill>
                <a:latin typeface="Arial MT"/>
                <a:cs typeface="Arial MT"/>
              </a:defRPr>
            </a:lvl1pPr>
          </a:lstStyle>
          <a:p>
            <a:pPr marL="12700">
              <a:lnSpc>
                <a:spcPts val="1430"/>
              </a:lnSpc>
            </a:pPr>
            <a:r>
              <a:rPr dirty="0"/>
              <a:t>Revisi</a:t>
            </a:r>
            <a:r>
              <a:rPr spc="-35" dirty="0"/>
              <a:t> </a:t>
            </a:r>
            <a:r>
              <a:rPr dirty="0"/>
              <a:t>:</a:t>
            </a:r>
            <a:r>
              <a:rPr spc="5" dirty="0"/>
              <a:t> </a:t>
            </a:r>
            <a:r>
              <a:rPr spc="-25" dirty="0"/>
              <a:t>00</a:t>
            </a: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9487" y="312102"/>
            <a:ext cx="7362190" cy="197485"/>
          </a:xfrm>
          <a:prstGeom prst="rect">
            <a:avLst/>
          </a:prstGeom>
        </p:spPr>
        <p:txBody>
          <a:bodyPr vert="horz" wrap="square" lIns="0" tIns="15875" rIns="0" bIns="0" rtlCol="0">
            <a:spAutoFit/>
          </a:bodyPr>
          <a:lstStyle/>
          <a:p>
            <a:pPr marL="12700">
              <a:lnSpc>
                <a:spcPct val="100000"/>
              </a:lnSpc>
              <a:spcBef>
                <a:spcPts val="125"/>
              </a:spcBef>
            </a:pPr>
            <a:r>
              <a:rPr sz="1100" dirty="0">
                <a:latin typeface="Arial MT"/>
                <a:cs typeface="Arial MT"/>
              </a:rPr>
              <a:t>KDMK</a:t>
            </a:r>
            <a:r>
              <a:rPr sz="1100" spc="-45" dirty="0">
                <a:latin typeface="Arial MT"/>
                <a:cs typeface="Arial MT"/>
              </a:rPr>
              <a:t> </a:t>
            </a:r>
            <a:r>
              <a:rPr sz="1100" dirty="0">
                <a:latin typeface="Arial MT"/>
                <a:cs typeface="Arial MT"/>
              </a:rPr>
              <a:t>–</a:t>
            </a:r>
            <a:r>
              <a:rPr sz="1100" spc="-20" dirty="0">
                <a:latin typeface="Arial MT"/>
                <a:cs typeface="Arial MT"/>
              </a:rPr>
              <a:t> </a:t>
            </a:r>
            <a:r>
              <a:rPr sz="1100" dirty="0">
                <a:latin typeface="Arial MT"/>
                <a:cs typeface="Arial MT"/>
              </a:rPr>
              <a:t>MK</a:t>
            </a:r>
            <a:r>
              <a:rPr sz="1100" spc="-10" dirty="0">
                <a:latin typeface="Arial MT"/>
                <a:cs typeface="Arial MT"/>
              </a:rPr>
              <a:t> </a:t>
            </a:r>
            <a:r>
              <a:rPr sz="1100" dirty="0">
                <a:latin typeface="Arial MT"/>
                <a:cs typeface="Arial MT"/>
              </a:rPr>
              <a:t>:</a:t>
            </a:r>
            <a:r>
              <a:rPr sz="1100" spc="-25" dirty="0">
                <a:latin typeface="Arial MT"/>
                <a:cs typeface="Arial MT"/>
              </a:rPr>
              <a:t> </a:t>
            </a:r>
            <a:r>
              <a:rPr sz="1100" dirty="0">
                <a:latin typeface="Arial MT"/>
                <a:cs typeface="Arial MT"/>
              </a:rPr>
              <a:t>SITIAKMA</a:t>
            </a:r>
            <a:r>
              <a:rPr sz="1100" spc="-55" dirty="0">
                <a:latin typeface="Arial MT"/>
                <a:cs typeface="Arial MT"/>
              </a:rPr>
              <a:t> </a:t>
            </a:r>
            <a:r>
              <a:rPr sz="1100" dirty="0">
                <a:latin typeface="Arial MT"/>
                <a:cs typeface="Arial MT"/>
              </a:rPr>
              <a:t>–</a:t>
            </a:r>
            <a:r>
              <a:rPr sz="1100" spc="-25" dirty="0">
                <a:latin typeface="Arial MT"/>
                <a:cs typeface="Arial MT"/>
              </a:rPr>
              <a:t> </a:t>
            </a:r>
            <a:r>
              <a:rPr sz="1100" dirty="0">
                <a:latin typeface="Arial MT"/>
                <a:cs typeface="Arial MT"/>
              </a:rPr>
              <a:t>PEMROGRAMAN</a:t>
            </a:r>
            <a:r>
              <a:rPr sz="1100" spc="254" dirty="0">
                <a:latin typeface="Arial MT"/>
                <a:cs typeface="Arial MT"/>
              </a:rPr>
              <a:t> </a:t>
            </a:r>
            <a:r>
              <a:rPr sz="1100" dirty="0">
                <a:latin typeface="Arial MT"/>
                <a:cs typeface="Arial MT"/>
              </a:rPr>
              <a:t>(Edit</a:t>
            </a:r>
            <a:r>
              <a:rPr sz="1100" spc="-5" dirty="0">
                <a:latin typeface="Arial MT"/>
                <a:cs typeface="Arial MT"/>
              </a:rPr>
              <a:t> </a:t>
            </a:r>
            <a:r>
              <a:rPr sz="1100" dirty="0">
                <a:latin typeface="Arial MT"/>
                <a:cs typeface="Arial MT"/>
              </a:rPr>
              <a:t>dari</a:t>
            </a:r>
            <a:r>
              <a:rPr sz="1100" spc="5" dirty="0">
                <a:latin typeface="Arial MT"/>
                <a:cs typeface="Arial MT"/>
              </a:rPr>
              <a:t> </a:t>
            </a:r>
            <a:r>
              <a:rPr sz="1100" spc="-10" dirty="0">
                <a:latin typeface="Arial MT"/>
                <a:cs typeface="Arial MT"/>
              </a:rPr>
              <a:t>“VIEW-</a:t>
            </a:r>
            <a:r>
              <a:rPr sz="1100" dirty="0">
                <a:latin typeface="Arial MT"/>
                <a:cs typeface="Arial MT"/>
              </a:rPr>
              <a:t>SLIDE</a:t>
            </a:r>
            <a:r>
              <a:rPr sz="1100" spc="-50" dirty="0">
                <a:latin typeface="Arial MT"/>
                <a:cs typeface="Arial MT"/>
              </a:rPr>
              <a:t> </a:t>
            </a:r>
            <a:r>
              <a:rPr sz="1100" dirty="0">
                <a:latin typeface="Arial MT"/>
                <a:cs typeface="Arial MT"/>
              </a:rPr>
              <a:t>MASTER”</a:t>
            </a:r>
            <a:r>
              <a:rPr sz="1100" spc="10" dirty="0">
                <a:latin typeface="Arial MT"/>
                <a:cs typeface="Arial MT"/>
              </a:rPr>
              <a:t> </a:t>
            </a:r>
            <a:r>
              <a:rPr sz="1100" dirty="0">
                <a:latin typeface="Arial MT"/>
                <a:cs typeface="Arial MT"/>
              </a:rPr>
              <a:t>,</a:t>
            </a:r>
            <a:r>
              <a:rPr sz="1100" spc="-20" dirty="0">
                <a:latin typeface="Arial MT"/>
                <a:cs typeface="Arial MT"/>
              </a:rPr>
              <a:t> </a:t>
            </a:r>
            <a:r>
              <a:rPr sz="1100" dirty="0">
                <a:latin typeface="Arial MT"/>
                <a:cs typeface="Arial MT"/>
              </a:rPr>
              <a:t>jika</a:t>
            </a:r>
            <a:r>
              <a:rPr sz="1100" spc="-20" dirty="0">
                <a:latin typeface="Arial MT"/>
                <a:cs typeface="Arial MT"/>
              </a:rPr>
              <a:t> </a:t>
            </a:r>
            <a:r>
              <a:rPr sz="1100" dirty="0">
                <a:latin typeface="Arial MT"/>
                <a:cs typeface="Arial MT"/>
              </a:rPr>
              <a:t>sudah</a:t>
            </a:r>
            <a:r>
              <a:rPr sz="1100" spc="-30" dirty="0">
                <a:latin typeface="Arial MT"/>
                <a:cs typeface="Arial MT"/>
              </a:rPr>
              <a:t> </a:t>
            </a:r>
            <a:r>
              <a:rPr sz="1100" dirty="0">
                <a:latin typeface="Arial MT"/>
                <a:cs typeface="Arial MT"/>
              </a:rPr>
              <a:t>“CLOSE</a:t>
            </a:r>
            <a:r>
              <a:rPr sz="1100" spc="-40" dirty="0">
                <a:latin typeface="Arial MT"/>
                <a:cs typeface="Arial MT"/>
              </a:rPr>
              <a:t> </a:t>
            </a:r>
            <a:r>
              <a:rPr sz="1100" dirty="0">
                <a:latin typeface="Arial MT"/>
                <a:cs typeface="Arial MT"/>
              </a:rPr>
              <a:t>MSTER</a:t>
            </a:r>
            <a:r>
              <a:rPr sz="1100" spc="-40" dirty="0">
                <a:latin typeface="Arial MT"/>
                <a:cs typeface="Arial MT"/>
              </a:rPr>
              <a:t> </a:t>
            </a:r>
            <a:r>
              <a:rPr sz="1100" spc="-10" dirty="0">
                <a:latin typeface="Arial MT"/>
                <a:cs typeface="Arial MT"/>
              </a:rPr>
              <a:t>VIEW”)</a:t>
            </a:r>
            <a:endParaRPr sz="1100">
              <a:latin typeface="Arial MT"/>
              <a:cs typeface="Arial MT"/>
            </a:endParaRPr>
          </a:p>
        </p:txBody>
      </p:sp>
      <p:sp>
        <p:nvSpPr>
          <p:cNvPr id="4" name="object 4"/>
          <p:cNvSpPr txBox="1">
            <a:spLocks noGrp="1"/>
          </p:cNvSpPr>
          <p:nvPr>
            <p:ph type="ctrTitle"/>
          </p:nvPr>
        </p:nvSpPr>
        <p:spPr>
          <a:xfrm>
            <a:off x="2057400" y="2519933"/>
            <a:ext cx="5257799" cy="940001"/>
          </a:xfrm>
          <a:prstGeom prst="rect">
            <a:avLst/>
          </a:prstGeom>
        </p:spPr>
        <p:txBody>
          <a:bodyPr vert="horz" wrap="square" lIns="0" tIns="16510" rIns="0" bIns="0" rtlCol="0">
            <a:spAutoFit/>
          </a:bodyPr>
          <a:lstStyle/>
          <a:p>
            <a:pPr marL="20955" algn="ctr">
              <a:lnSpc>
                <a:spcPct val="100000"/>
              </a:lnSpc>
              <a:spcBef>
                <a:spcPts val="130"/>
              </a:spcBef>
            </a:pPr>
            <a:r>
              <a:rPr lang="en-US" sz="2000" dirty="0">
                <a:solidFill>
                  <a:srgbClr val="001F5F"/>
                </a:solidFill>
                <a:latin typeface="Cambria"/>
                <a:cs typeface="Cambria"/>
              </a:rPr>
              <a:t>PAJAK INTERNASIONAL DAN PAJAK PERDAGANGAN ELEKTRONIK (E-COMMERCE) </a:t>
            </a:r>
            <a:endParaRPr sz="2000" dirty="0">
              <a:latin typeface="Cambria"/>
              <a:cs typeface="Cambria"/>
            </a:endParaRPr>
          </a:p>
        </p:txBody>
      </p:sp>
      <p:pic>
        <p:nvPicPr>
          <p:cNvPr id="12" name="object 12"/>
          <p:cNvPicPr/>
          <p:nvPr/>
        </p:nvPicPr>
        <p:blipFill>
          <a:blip r:embed="rId2" cstate="print"/>
          <a:stretch>
            <a:fillRect/>
          </a:stretch>
        </p:blipFill>
        <p:spPr>
          <a:xfrm>
            <a:off x="7810500" y="57150"/>
            <a:ext cx="1276350" cy="1285875"/>
          </a:xfrm>
          <a:prstGeom prst="rect">
            <a:avLst/>
          </a:prstGeom>
        </p:spPr>
      </p:pic>
      <p:pic>
        <p:nvPicPr>
          <p:cNvPr id="13" name="object 13"/>
          <p:cNvPicPr/>
          <p:nvPr/>
        </p:nvPicPr>
        <p:blipFill>
          <a:blip r:embed="rId3" cstate="print"/>
          <a:stretch>
            <a:fillRect/>
          </a:stretch>
        </p:blipFill>
        <p:spPr>
          <a:xfrm>
            <a:off x="895350" y="4962525"/>
            <a:ext cx="7415276" cy="681037"/>
          </a:xfrm>
          <a:prstGeom prst="rect">
            <a:avLst/>
          </a:prstGeom>
        </p:spPr>
      </p:pic>
      <p:sp>
        <p:nvSpPr>
          <p:cNvPr id="14" name="object 14"/>
          <p:cNvSpPr txBox="1"/>
          <p:nvPr/>
        </p:nvSpPr>
        <p:spPr>
          <a:xfrm>
            <a:off x="1211262" y="4466844"/>
            <a:ext cx="6799580" cy="632460"/>
          </a:xfrm>
          <a:prstGeom prst="rect">
            <a:avLst/>
          </a:prstGeom>
        </p:spPr>
        <p:txBody>
          <a:bodyPr vert="horz" wrap="square" lIns="0" tIns="16510" rIns="0" bIns="0" rtlCol="0">
            <a:spAutoFit/>
          </a:bodyPr>
          <a:lstStyle/>
          <a:p>
            <a:pPr marL="12700">
              <a:lnSpc>
                <a:spcPct val="100000"/>
              </a:lnSpc>
              <a:spcBef>
                <a:spcPts val="130"/>
              </a:spcBef>
            </a:pPr>
            <a:r>
              <a:rPr lang="en-US" sz="3950" b="1" spc="-20" dirty="0">
                <a:solidFill>
                  <a:srgbClr val="001F5F"/>
                </a:solidFill>
                <a:latin typeface="Cambria"/>
                <a:cs typeface="Cambria"/>
              </a:rPr>
              <a:t>Dewi </a:t>
            </a:r>
            <a:r>
              <a:rPr lang="en-US" sz="3950" b="1" spc="-20" dirty="0" err="1">
                <a:solidFill>
                  <a:srgbClr val="001F5F"/>
                </a:solidFill>
                <a:latin typeface="Cambria"/>
                <a:cs typeface="Cambria"/>
              </a:rPr>
              <a:t>Noviyanti</a:t>
            </a:r>
            <a:r>
              <a:rPr sz="3950" b="1" spc="-20" dirty="0">
                <a:solidFill>
                  <a:srgbClr val="001F5F"/>
                </a:solidFill>
                <a:latin typeface="Cambria"/>
                <a:cs typeface="Cambria"/>
              </a:rPr>
              <a:t>, </a:t>
            </a:r>
            <a:r>
              <a:rPr sz="3950" b="1" dirty="0">
                <a:solidFill>
                  <a:srgbClr val="001F5F"/>
                </a:solidFill>
                <a:latin typeface="Cambria"/>
                <a:cs typeface="Cambria"/>
              </a:rPr>
              <a:t>S.H.,</a:t>
            </a:r>
            <a:r>
              <a:rPr sz="3950" b="1" spc="-5" dirty="0">
                <a:solidFill>
                  <a:srgbClr val="001F5F"/>
                </a:solidFill>
                <a:latin typeface="Cambria"/>
                <a:cs typeface="Cambria"/>
              </a:rPr>
              <a:t> </a:t>
            </a:r>
            <a:r>
              <a:rPr sz="3950" b="1" spc="-20" dirty="0">
                <a:solidFill>
                  <a:srgbClr val="001F5F"/>
                </a:solidFill>
                <a:latin typeface="Cambria"/>
                <a:cs typeface="Cambria"/>
              </a:rPr>
              <a:t>M.H.</a:t>
            </a:r>
            <a:endParaRPr sz="3950" dirty="0">
              <a:latin typeface="Cambria"/>
              <a:cs typeface="Cambria"/>
            </a:endParaRPr>
          </a:p>
        </p:txBody>
      </p:sp>
      <p:sp>
        <p:nvSpPr>
          <p:cNvPr id="15" name="object 15"/>
          <p:cNvSpPr txBox="1">
            <a:spLocks noGrp="1"/>
          </p:cNvSpPr>
          <p:nvPr>
            <p:ph type="ftr" sz="quarter" idx="5"/>
          </p:nvPr>
        </p:nvSpPr>
        <p:spPr>
          <a:prstGeom prst="rect">
            <a:avLst/>
          </a:prstGeom>
        </p:spPr>
        <p:txBody>
          <a:bodyPr vert="horz" wrap="square" lIns="0" tIns="0" rIns="0" bIns="0" rtlCol="0">
            <a:spAutoFit/>
          </a:body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16" name="object 16"/>
          <p:cNvSpPr txBox="1">
            <a:spLocks noGrp="1"/>
          </p:cNvSpPr>
          <p:nvPr>
            <p:ph type="dt" sz="half" idx="6"/>
          </p:nvPr>
        </p:nvSpPr>
        <p:spPr>
          <a:prstGeom prst="rect">
            <a:avLst/>
          </a:prstGeom>
        </p:spPr>
        <p:txBody>
          <a:bodyPr vert="horz" wrap="square" lIns="0" tIns="0" rIns="0" bIns="0" rtlCol="0">
            <a:spAutoFit/>
          </a:bodyPr>
          <a:lstStyle/>
          <a:p>
            <a:pPr marL="12700">
              <a:lnSpc>
                <a:spcPts val="1430"/>
              </a:lnSpc>
            </a:pPr>
            <a:r>
              <a:rPr dirty="0"/>
              <a:t>Revisi</a:t>
            </a:r>
            <a:r>
              <a:rPr spc="-35" dirty="0"/>
              <a:t> </a:t>
            </a:r>
            <a:r>
              <a:rPr dirty="0"/>
              <a:t>:</a:t>
            </a:r>
            <a:r>
              <a:rPr spc="5" dirty="0"/>
              <a:t> </a:t>
            </a:r>
            <a:r>
              <a:rPr spc="-25" dirty="0"/>
              <a:t>00</a:t>
            </a:r>
          </a:p>
        </p:txBody>
      </p:sp>
      <p:sp>
        <p:nvSpPr>
          <p:cNvPr id="17" name="object 17"/>
          <p:cNvSpPr txBox="1"/>
          <p:nvPr/>
        </p:nvSpPr>
        <p:spPr>
          <a:xfrm>
            <a:off x="6188075" y="6384786"/>
            <a:ext cx="2135505" cy="196215"/>
          </a:xfrm>
          <a:prstGeom prst="rect">
            <a:avLst/>
          </a:prstGeom>
        </p:spPr>
        <p:txBody>
          <a:bodyPr vert="horz" wrap="square" lIns="0" tIns="0" rIns="0" bIns="0" rtlCol="0">
            <a:spAutoFit/>
          </a:bodyPr>
          <a:lstStyle/>
          <a:p>
            <a:pPr marL="12700">
              <a:lnSpc>
                <a:spcPts val="1430"/>
              </a:lnSpc>
            </a:pPr>
            <a:r>
              <a:rPr sz="1200" spc="-20" dirty="0">
                <a:latin typeface="Arial MT"/>
                <a:cs typeface="Arial MT"/>
              </a:rPr>
              <a:t>Tanggal</a:t>
            </a:r>
            <a:r>
              <a:rPr sz="1200" spc="-40" dirty="0">
                <a:latin typeface="Arial MT"/>
                <a:cs typeface="Arial MT"/>
              </a:rPr>
              <a:t> </a:t>
            </a:r>
            <a:r>
              <a:rPr sz="1200" dirty="0">
                <a:latin typeface="Arial MT"/>
                <a:cs typeface="Arial MT"/>
              </a:rPr>
              <a:t>Berlaku</a:t>
            </a:r>
            <a:r>
              <a:rPr sz="1200" spc="-20" dirty="0">
                <a:latin typeface="Arial MT"/>
                <a:cs typeface="Arial MT"/>
              </a:rPr>
              <a:t> </a:t>
            </a:r>
            <a:r>
              <a:rPr sz="1200" dirty="0">
                <a:latin typeface="Arial MT"/>
                <a:cs typeface="Arial MT"/>
              </a:rPr>
              <a:t>:</a:t>
            </a:r>
            <a:r>
              <a:rPr sz="1200" spc="-30" dirty="0">
                <a:latin typeface="Arial MT"/>
                <a:cs typeface="Arial MT"/>
              </a:rPr>
              <a:t> </a:t>
            </a:r>
            <a:r>
              <a:rPr sz="1200" dirty="0">
                <a:latin typeface="Arial MT"/>
                <a:cs typeface="Arial MT"/>
              </a:rPr>
              <a:t>07</a:t>
            </a:r>
            <a:r>
              <a:rPr sz="1200" spc="-85" dirty="0">
                <a:latin typeface="Arial MT"/>
                <a:cs typeface="Arial MT"/>
              </a:rPr>
              <a:t> </a:t>
            </a:r>
            <a:r>
              <a:rPr sz="1200" dirty="0">
                <a:latin typeface="Arial MT"/>
                <a:cs typeface="Arial MT"/>
              </a:rPr>
              <a:t>April</a:t>
            </a:r>
            <a:r>
              <a:rPr sz="1200" spc="-15" dirty="0">
                <a:latin typeface="Arial MT"/>
                <a:cs typeface="Arial MT"/>
              </a:rPr>
              <a:t> </a:t>
            </a:r>
            <a:r>
              <a:rPr sz="1200" spc="-20" dirty="0">
                <a:latin typeface="Arial MT"/>
                <a:cs typeface="Arial MT"/>
              </a:rPr>
              <a:t>2021</a:t>
            </a:r>
            <a:endParaRPr sz="1200">
              <a:latin typeface="Arial MT"/>
              <a:cs typeface="Arial MT"/>
            </a:endParaRPr>
          </a:p>
        </p:txBody>
      </p:sp>
      <p:sp>
        <p:nvSpPr>
          <p:cNvPr id="18" name="Persegi Panjang 17">
            <a:extLst>
              <a:ext uri="{FF2B5EF4-FFF2-40B4-BE49-F238E27FC236}">
                <a16:creationId xmlns:a16="http://schemas.microsoft.com/office/drawing/2014/main" id="{0C221492-EB23-981C-A0FD-C9EAA2C5D22E}"/>
              </a:ext>
            </a:extLst>
          </p:cNvPr>
          <p:cNvSpPr/>
          <p:nvPr/>
        </p:nvSpPr>
        <p:spPr>
          <a:xfrm>
            <a:off x="2819400" y="3466718"/>
            <a:ext cx="3825875"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dirty="0"/>
              <a:t>Pertemuan KE 13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9487" y="312102"/>
            <a:ext cx="7362190" cy="197485"/>
          </a:xfrm>
          <a:prstGeom prst="rect">
            <a:avLst/>
          </a:prstGeom>
        </p:spPr>
        <p:txBody>
          <a:bodyPr vert="horz" wrap="square" lIns="0" tIns="15875" rIns="0" bIns="0" rtlCol="0">
            <a:spAutoFit/>
          </a:bodyPr>
          <a:lstStyle/>
          <a:p>
            <a:pPr marL="12700">
              <a:lnSpc>
                <a:spcPct val="100000"/>
              </a:lnSpc>
              <a:spcBef>
                <a:spcPts val="125"/>
              </a:spcBef>
            </a:pPr>
            <a:r>
              <a:rPr sz="1100" dirty="0">
                <a:latin typeface="Arial MT"/>
                <a:cs typeface="Arial MT"/>
              </a:rPr>
              <a:t>KDMK</a:t>
            </a:r>
            <a:r>
              <a:rPr sz="1100" spc="-45" dirty="0">
                <a:latin typeface="Arial MT"/>
                <a:cs typeface="Arial MT"/>
              </a:rPr>
              <a:t> </a:t>
            </a:r>
            <a:r>
              <a:rPr sz="1100" dirty="0">
                <a:latin typeface="Arial MT"/>
                <a:cs typeface="Arial MT"/>
              </a:rPr>
              <a:t>–</a:t>
            </a:r>
            <a:r>
              <a:rPr sz="1100" spc="-20" dirty="0">
                <a:latin typeface="Arial MT"/>
                <a:cs typeface="Arial MT"/>
              </a:rPr>
              <a:t> </a:t>
            </a:r>
            <a:r>
              <a:rPr sz="1100" dirty="0">
                <a:latin typeface="Arial MT"/>
                <a:cs typeface="Arial MT"/>
              </a:rPr>
              <a:t>MK</a:t>
            </a:r>
            <a:r>
              <a:rPr sz="1100" spc="-10" dirty="0">
                <a:latin typeface="Arial MT"/>
                <a:cs typeface="Arial MT"/>
              </a:rPr>
              <a:t> </a:t>
            </a:r>
            <a:r>
              <a:rPr sz="1100" dirty="0">
                <a:latin typeface="Arial MT"/>
                <a:cs typeface="Arial MT"/>
              </a:rPr>
              <a:t>:</a:t>
            </a:r>
            <a:r>
              <a:rPr sz="1100" spc="-25" dirty="0">
                <a:latin typeface="Arial MT"/>
                <a:cs typeface="Arial MT"/>
              </a:rPr>
              <a:t> </a:t>
            </a:r>
            <a:r>
              <a:rPr sz="1100" dirty="0">
                <a:latin typeface="Arial MT"/>
                <a:cs typeface="Arial MT"/>
              </a:rPr>
              <a:t>SITIAKMA</a:t>
            </a:r>
            <a:r>
              <a:rPr sz="1100" spc="-55" dirty="0">
                <a:latin typeface="Arial MT"/>
                <a:cs typeface="Arial MT"/>
              </a:rPr>
              <a:t> </a:t>
            </a:r>
            <a:r>
              <a:rPr sz="1100" dirty="0">
                <a:latin typeface="Arial MT"/>
                <a:cs typeface="Arial MT"/>
              </a:rPr>
              <a:t>–</a:t>
            </a:r>
            <a:r>
              <a:rPr sz="1100" spc="-25" dirty="0">
                <a:latin typeface="Arial MT"/>
                <a:cs typeface="Arial MT"/>
              </a:rPr>
              <a:t> </a:t>
            </a:r>
            <a:r>
              <a:rPr sz="1100" dirty="0">
                <a:latin typeface="Arial MT"/>
                <a:cs typeface="Arial MT"/>
              </a:rPr>
              <a:t>PEMROGRAMAN</a:t>
            </a:r>
            <a:r>
              <a:rPr sz="1100" spc="254" dirty="0">
                <a:latin typeface="Arial MT"/>
                <a:cs typeface="Arial MT"/>
              </a:rPr>
              <a:t> </a:t>
            </a:r>
            <a:r>
              <a:rPr sz="1100" dirty="0">
                <a:latin typeface="Arial MT"/>
                <a:cs typeface="Arial MT"/>
              </a:rPr>
              <a:t>(Edit</a:t>
            </a:r>
            <a:r>
              <a:rPr sz="1100" spc="-5" dirty="0">
                <a:latin typeface="Arial MT"/>
                <a:cs typeface="Arial MT"/>
              </a:rPr>
              <a:t> </a:t>
            </a:r>
            <a:r>
              <a:rPr sz="1100" dirty="0">
                <a:latin typeface="Arial MT"/>
                <a:cs typeface="Arial MT"/>
              </a:rPr>
              <a:t>dari</a:t>
            </a:r>
            <a:r>
              <a:rPr sz="1100" spc="5" dirty="0">
                <a:latin typeface="Arial MT"/>
                <a:cs typeface="Arial MT"/>
              </a:rPr>
              <a:t> </a:t>
            </a:r>
            <a:r>
              <a:rPr sz="1100" spc="-10" dirty="0">
                <a:latin typeface="Arial MT"/>
                <a:cs typeface="Arial MT"/>
              </a:rPr>
              <a:t>“VIEW-</a:t>
            </a:r>
            <a:r>
              <a:rPr sz="1100" dirty="0">
                <a:latin typeface="Arial MT"/>
                <a:cs typeface="Arial MT"/>
              </a:rPr>
              <a:t>SLIDE</a:t>
            </a:r>
            <a:r>
              <a:rPr sz="1100" spc="-50" dirty="0">
                <a:latin typeface="Arial MT"/>
                <a:cs typeface="Arial MT"/>
              </a:rPr>
              <a:t> </a:t>
            </a:r>
            <a:r>
              <a:rPr sz="1100" dirty="0">
                <a:latin typeface="Arial MT"/>
                <a:cs typeface="Arial MT"/>
              </a:rPr>
              <a:t>MASTER”</a:t>
            </a:r>
            <a:r>
              <a:rPr sz="1100" spc="10" dirty="0">
                <a:latin typeface="Arial MT"/>
                <a:cs typeface="Arial MT"/>
              </a:rPr>
              <a:t> </a:t>
            </a:r>
            <a:r>
              <a:rPr sz="1100" dirty="0">
                <a:latin typeface="Arial MT"/>
                <a:cs typeface="Arial MT"/>
              </a:rPr>
              <a:t>,</a:t>
            </a:r>
            <a:r>
              <a:rPr sz="1100" spc="-20" dirty="0">
                <a:latin typeface="Arial MT"/>
                <a:cs typeface="Arial MT"/>
              </a:rPr>
              <a:t> </a:t>
            </a:r>
            <a:r>
              <a:rPr sz="1100" dirty="0">
                <a:latin typeface="Arial MT"/>
                <a:cs typeface="Arial MT"/>
              </a:rPr>
              <a:t>jika</a:t>
            </a:r>
            <a:r>
              <a:rPr sz="1100" spc="-20" dirty="0">
                <a:latin typeface="Arial MT"/>
                <a:cs typeface="Arial MT"/>
              </a:rPr>
              <a:t> </a:t>
            </a:r>
            <a:r>
              <a:rPr sz="1100" dirty="0">
                <a:latin typeface="Arial MT"/>
                <a:cs typeface="Arial MT"/>
              </a:rPr>
              <a:t>sudah</a:t>
            </a:r>
            <a:r>
              <a:rPr sz="1100" spc="-30" dirty="0">
                <a:latin typeface="Arial MT"/>
                <a:cs typeface="Arial MT"/>
              </a:rPr>
              <a:t> </a:t>
            </a:r>
            <a:r>
              <a:rPr sz="1100" dirty="0">
                <a:latin typeface="Arial MT"/>
                <a:cs typeface="Arial MT"/>
              </a:rPr>
              <a:t>“CLOSE</a:t>
            </a:r>
            <a:r>
              <a:rPr sz="1100" spc="-40" dirty="0">
                <a:latin typeface="Arial MT"/>
                <a:cs typeface="Arial MT"/>
              </a:rPr>
              <a:t> </a:t>
            </a:r>
            <a:r>
              <a:rPr sz="1100" dirty="0">
                <a:latin typeface="Arial MT"/>
                <a:cs typeface="Arial MT"/>
              </a:rPr>
              <a:t>MSTER</a:t>
            </a:r>
            <a:r>
              <a:rPr sz="1100" spc="-40" dirty="0">
                <a:latin typeface="Arial MT"/>
                <a:cs typeface="Arial MT"/>
              </a:rPr>
              <a:t> </a:t>
            </a:r>
            <a:r>
              <a:rPr sz="1100" spc="-10" dirty="0">
                <a:latin typeface="Arial MT"/>
                <a:cs typeface="Arial MT"/>
              </a:rPr>
              <a:t>VIEW”)</a:t>
            </a:r>
            <a:endParaRPr sz="1100">
              <a:latin typeface="Arial MT"/>
              <a:cs typeface="Arial MT"/>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6" name="object 6"/>
          <p:cNvSpPr txBox="1">
            <a:spLocks noGrp="1"/>
          </p:cNvSpPr>
          <p:nvPr>
            <p:ph type="dt" sz="half" idx="6"/>
          </p:nvPr>
        </p:nvSpPr>
        <p:spPr>
          <a:prstGeom prst="rect">
            <a:avLst/>
          </a:prstGeom>
        </p:spPr>
        <p:txBody>
          <a:bodyPr vert="horz" wrap="square" lIns="0" tIns="0" rIns="0" bIns="0" rtlCol="0">
            <a:spAutoFit/>
          </a:bodyPr>
          <a:lstStyle/>
          <a:p>
            <a:pPr marL="12700">
              <a:lnSpc>
                <a:spcPts val="1430"/>
              </a:lnSpc>
            </a:pPr>
            <a:r>
              <a:rPr dirty="0"/>
              <a:t>Revisi</a:t>
            </a:r>
            <a:r>
              <a:rPr spc="-35" dirty="0"/>
              <a:t> </a:t>
            </a:r>
            <a:r>
              <a:rPr dirty="0"/>
              <a:t>:</a:t>
            </a:r>
            <a:r>
              <a:rPr spc="5" dirty="0"/>
              <a:t> </a:t>
            </a:r>
            <a:r>
              <a:rPr spc="-25" dirty="0"/>
              <a:t>00</a:t>
            </a:r>
          </a:p>
        </p:txBody>
      </p:sp>
      <p:sp>
        <p:nvSpPr>
          <p:cNvPr id="7" name="object 7"/>
          <p:cNvSpPr txBox="1"/>
          <p:nvPr/>
        </p:nvSpPr>
        <p:spPr>
          <a:xfrm>
            <a:off x="6188075" y="6384786"/>
            <a:ext cx="2135505" cy="196215"/>
          </a:xfrm>
          <a:prstGeom prst="rect">
            <a:avLst/>
          </a:prstGeom>
        </p:spPr>
        <p:txBody>
          <a:bodyPr vert="horz" wrap="square" lIns="0" tIns="0" rIns="0" bIns="0" rtlCol="0">
            <a:spAutoFit/>
          </a:bodyPr>
          <a:lstStyle/>
          <a:p>
            <a:pPr marL="12700">
              <a:lnSpc>
                <a:spcPts val="1430"/>
              </a:lnSpc>
            </a:pPr>
            <a:r>
              <a:rPr sz="1200" spc="-20" dirty="0">
                <a:latin typeface="Arial MT"/>
                <a:cs typeface="Arial MT"/>
              </a:rPr>
              <a:t>Tanggal</a:t>
            </a:r>
            <a:r>
              <a:rPr sz="1200" spc="-40" dirty="0">
                <a:latin typeface="Arial MT"/>
                <a:cs typeface="Arial MT"/>
              </a:rPr>
              <a:t> </a:t>
            </a:r>
            <a:r>
              <a:rPr sz="1200" dirty="0">
                <a:latin typeface="Arial MT"/>
                <a:cs typeface="Arial MT"/>
              </a:rPr>
              <a:t>Berlaku</a:t>
            </a:r>
            <a:r>
              <a:rPr sz="1200" spc="-20" dirty="0">
                <a:latin typeface="Arial MT"/>
                <a:cs typeface="Arial MT"/>
              </a:rPr>
              <a:t> </a:t>
            </a:r>
            <a:r>
              <a:rPr sz="1200" dirty="0">
                <a:latin typeface="Arial MT"/>
                <a:cs typeface="Arial MT"/>
              </a:rPr>
              <a:t>:</a:t>
            </a:r>
            <a:r>
              <a:rPr sz="1200" spc="-30" dirty="0">
                <a:latin typeface="Arial MT"/>
                <a:cs typeface="Arial MT"/>
              </a:rPr>
              <a:t> </a:t>
            </a:r>
            <a:r>
              <a:rPr sz="1200" dirty="0">
                <a:latin typeface="Arial MT"/>
                <a:cs typeface="Arial MT"/>
              </a:rPr>
              <a:t>07</a:t>
            </a:r>
            <a:r>
              <a:rPr sz="1200" spc="-85" dirty="0">
                <a:latin typeface="Arial MT"/>
                <a:cs typeface="Arial MT"/>
              </a:rPr>
              <a:t> </a:t>
            </a:r>
            <a:r>
              <a:rPr sz="1200" dirty="0">
                <a:latin typeface="Arial MT"/>
                <a:cs typeface="Arial MT"/>
              </a:rPr>
              <a:t>April</a:t>
            </a:r>
            <a:r>
              <a:rPr sz="1200" spc="-15" dirty="0">
                <a:latin typeface="Arial MT"/>
                <a:cs typeface="Arial MT"/>
              </a:rPr>
              <a:t> </a:t>
            </a:r>
            <a:r>
              <a:rPr sz="1200" spc="-20" dirty="0">
                <a:latin typeface="Arial MT"/>
                <a:cs typeface="Arial MT"/>
              </a:rPr>
              <a:t>2021</a:t>
            </a:r>
            <a:endParaRPr sz="1200">
              <a:latin typeface="Arial MT"/>
              <a:cs typeface="Arial MT"/>
            </a:endParaRPr>
          </a:p>
        </p:txBody>
      </p:sp>
      <p:sp>
        <p:nvSpPr>
          <p:cNvPr id="3" name="object 3"/>
          <p:cNvSpPr txBox="1">
            <a:spLocks noGrp="1"/>
          </p:cNvSpPr>
          <p:nvPr>
            <p:ph type="title"/>
          </p:nvPr>
        </p:nvSpPr>
        <p:spPr>
          <a:prstGeom prst="rect">
            <a:avLst/>
          </a:prstGeom>
        </p:spPr>
        <p:txBody>
          <a:bodyPr vert="horz" wrap="square" lIns="0" tIns="241998" rIns="0" bIns="0" rtlCol="0">
            <a:spAutoFit/>
          </a:bodyPr>
          <a:lstStyle/>
          <a:p>
            <a:pPr marL="793115">
              <a:lnSpc>
                <a:spcPct val="100000"/>
              </a:lnSpc>
              <a:spcBef>
                <a:spcPts val="125"/>
              </a:spcBef>
            </a:pPr>
            <a:r>
              <a:rPr dirty="0" err="1"/>
              <a:t>Pengertian</a:t>
            </a:r>
            <a:r>
              <a:rPr spc="-90" dirty="0"/>
              <a:t> </a:t>
            </a:r>
            <a:r>
              <a:rPr lang="en-US" spc="-90" dirty="0"/>
              <a:t>Pajak </a:t>
            </a:r>
            <a:r>
              <a:rPr lang="en-US" spc="-90" dirty="0" err="1"/>
              <a:t>Internasional</a:t>
            </a:r>
            <a:endParaRPr spc="-10" dirty="0"/>
          </a:p>
        </p:txBody>
      </p:sp>
      <p:sp>
        <p:nvSpPr>
          <p:cNvPr id="4" name="object 4"/>
          <p:cNvSpPr txBox="1">
            <a:spLocks noGrp="1"/>
          </p:cNvSpPr>
          <p:nvPr>
            <p:ph type="body" idx="1"/>
          </p:nvPr>
        </p:nvSpPr>
        <p:spPr>
          <a:xfrm>
            <a:off x="536575" y="1626298"/>
            <a:ext cx="8082915" cy="3331938"/>
          </a:xfrm>
          <a:prstGeom prst="rect">
            <a:avLst/>
          </a:prstGeom>
        </p:spPr>
        <p:txBody>
          <a:bodyPr vert="horz" wrap="square" lIns="0" tIns="7620" rIns="0" bIns="0" rtlCol="0">
            <a:spAutoFit/>
          </a:bodyPr>
          <a:lstStyle/>
          <a:p>
            <a:pPr algn="l"/>
            <a:r>
              <a:rPr lang="id-ID" sz="1800" b="1" i="0" u="none" strike="noStrike" dirty="0">
                <a:solidFill>
                  <a:srgbClr val="000000"/>
                </a:solidFill>
                <a:effectLst/>
              </a:rPr>
              <a:t>Pajak internasional</a:t>
            </a:r>
            <a:r>
              <a:rPr lang="id-ID" sz="1800" b="0" i="0" u="none" strike="noStrike" dirty="0">
                <a:solidFill>
                  <a:srgbClr val="000000"/>
                </a:solidFill>
                <a:effectLst/>
              </a:rPr>
              <a:t> merujuk pada sistem perpajakan yang mengatur kewajiban perpajakan yang timbul dari </a:t>
            </a:r>
            <a:r>
              <a:rPr lang="id-ID" sz="1800" b="1" i="0" u="none" strike="noStrike" dirty="0">
                <a:solidFill>
                  <a:srgbClr val="000000"/>
                </a:solidFill>
                <a:effectLst/>
              </a:rPr>
              <a:t>transaksi lintas negara</a:t>
            </a:r>
            <a:r>
              <a:rPr lang="id-ID" sz="1800" b="0" i="0" u="none" strike="noStrike" dirty="0">
                <a:solidFill>
                  <a:srgbClr val="000000"/>
                </a:solidFill>
                <a:effectLst/>
              </a:rPr>
              <a:t>. Dalam konteks ini, pajak internasional mencakup aturan dan peraturan yang diterapkan untuk mengatur bagaimana penghasilan, transaksi, atau kegiatan bisnis yang melibatkan lebih dari satu negara dikenakan pajak.</a:t>
            </a:r>
          </a:p>
          <a:p>
            <a:pPr algn="l"/>
            <a:endParaRPr lang="id-ID" sz="1800" b="0" i="0" u="none" strike="noStrike" dirty="0">
              <a:solidFill>
                <a:srgbClr val="000000"/>
              </a:solidFill>
              <a:effectLst/>
            </a:endParaRPr>
          </a:p>
          <a:p>
            <a:pPr algn="l"/>
            <a:r>
              <a:rPr lang="id-ID" sz="1800" b="0" i="0" u="none" strike="noStrike" dirty="0">
                <a:solidFill>
                  <a:srgbClr val="000000"/>
                </a:solidFill>
                <a:effectLst/>
              </a:rPr>
              <a:t>Pajak internasional melibatkan interaksi antara berbagai </a:t>
            </a:r>
            <a:r>
              <a:rPr lang="id-ID" sz="1800" b="1" i="0" u="none" strike="noStrike" dirty="0">
                <a:solidFill>
                  <a:srgbClr val="000000"/>
                </a:solidFill>
                <a:effectLst/>
              </a:rPr>
              <a:t>otoritas pajak negara</a:t>
            </a:r>
            <a:r>
              <a:rPr lang="id-ID" sz="1800" b="0" i="0" u="none" strike="noStrike" dirty="0">
                <a:solidFill>
                  <a:srgbClr val="000000"/>
                </a:solidFill>
                <a:effectLst/>
              </a:rPr>
              <a:t> yang berbeda, serta mekanisme untuk menghindari </a:t>
            </a:r>
            <a:r>
              <a:rPr lang="id-ID" sz="1800" b="1" i="0" u="none" strike="noStrike" dirty="0">
                <a:solidFill>
                  <a:srgbClr val="000000"/>
                </a:solidFill>
                <a:effectLst/>
              </a:rPr>
              <a:t>pajak berganda</a:t>
            </a:r>
            <a:r>
              <a:rPr lang="id-ID" sz="1800" b="0" i="0" u="none" strike="noStrike" dirty="0">
                <a:solidFill>
                  <a:srgbClr val="000000"/>
                </a:solidFill>
                <a:effectLst/>
              </a:rPr>
              <a:t>, mengatur </a:t>
            </a:r>
            <a:r>
              <a:rPr lang="id-ID" sz="1800" b="1" i="0" u="none" strike="noStrike" dirty="0">
                <a:solidFill>
                  <a:srgbClr val="000000"/>
                </a:solidFill>
                <a:effectLst/>
              </a:rPr>
              <a:t>penghindaran pajak</a:t>
            </a:r>
            <a:r>
              <a:rPr lang="id-ID" sz="1800" b="0" i="0" u="none" strike="noStrike" dirty="0">
                <a:solidFill>
                  <a:srgbClr val="000000"/>
                </a:solidFill>
                <a:effectLst/>
              </a:rPr>
              <a:t>, dan memfasilitasi </a:t>
            </a:r>
            <a:r>
              <a:rPr lang="id-ID" sz="1800" b="1" i="0" u="none" strike="noStrike" dirty="0">
                <a:solidFill>
                  <a:srgbClr val="000000"/>
                </a:solidFill>
                <a:effectLst/>
              </a:rPr>
              <a:t>kerja sama antarnegara</a:t>
            </a:r>
            <a:r>
              <a:rPr lang="id-ID" sz="1800" b="0" i="0" u="none" strike="noStrike" dirty="0">
                <a:solidFill>
                  <a:srgbClr val="000000"/>
                </a:solidFill>
                <a:effectLst/>
              </a:rPr>
              <a:t> dalam hal pemungutan pajak atas aktivitas ekonomi yang bersifat global.</a:t>
            </a:r>
          </a:p>
          <a:p>
            <a:pPr marL="12700" marR="5080" algn="just">
              <a:lnSpc>
                <a:spcPct val="102000"/>
              </a:lnSpc>
              <a:spcBef>
                <a:spcPts val="60"/>
              </a:spcBef>
            </a:pPr>
            <a:endParaRPr sz="1800" spc="-1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B1B972C-F129-3DF6-81C0-F4195B2A3781}"/>
              </a:ext>
            </a:extLst>
          </p:cNvPr>
          <p:cNvSpPr>
            <a:spLocks noGrp="1"/>
          </p:cNvSpPr>
          <p:nvPr>
            <p:ph type="title"/>
          </p:nvPr>
        </p:nvSpPr>
        <p:spPr>
          <a:xfrm>
            <a:off x="1024572" y="606424"/>
            <a:ext cx="7094854" cy="615553"/>
          </a:xfrm>
        </p:spPr>
        <p:txBody>
          <a:bodyPr/>
          <a:lstStyle/>
          <a:p>
            <a:r>
              <a:rPr lang="id-ID" sz="2000" dirty="0"/>
              <a:t>Pajak Internasional Melibatkan Berbagai Jenis Pajak Seperti :</a:t>
            </a:r>
          </a:p>
        </p:txBody>
      </p:sp>
      <p:sp>
        <p:nvSpPr>
          <p:cNvPr id="3" name="Tampungan Teks 2">
            <a:extLst>
              <a:ext uri="{FF2B5EF4-FFF2-40B4-BE49-F238E27FC236}">
                <a16:creationId xmlns:a16="http://schemas.microsoft.com/office/drawing/2014/main" id="{863401D7-DE31-4F6E-8747-E95B87482091}"/>
              </a:ext>
            </a:extLst>
          </p:cNvPr>
          <p:cNvSpPr>
            <a:spLocks noGrp="1"/>
          </p:cNvSpPr>
          <p:nvPr>
            <p:ph type="body" idx="1"/>
          </p:nvPr>
        </p:nvSpPr>
        <p:spPr>
          <a:xfrm>
            <a:off x="530541" y="1247376"/>
            <a:ext cx="8082915" cy="4620024"/>
          </a:xfrm>
        </p:spPr>
        <p:txBody>
          <a:bodyPr/>
          <a:lstStyle/>
          <a:p>
            <a:pPr marL="514350" indent="-514350">
              <a:buFont typeface="+mj-lt"/>
              <a:buAutoNum type="arabicPeriod"/>
            </a:pPr>
            <a:r>
              <a:rPr lang="id-ID" sz="2000" b="1" dirty="0"/>
              <a:t>Pajak Penghasilan (</a:t>
            </a:r>
            <a:r>
              <a:rPr lang="id-ID" sz="2000" b="1" dirty="0" err="1"/>
              <a:t>Income</a:t>
            </a:r>
            <a:r>
              <a:rPr lang="id-ID" sz="2000" b="1" dirty="0"/>
              <a:t> </a:t>
            </a:r>
            <a:r>
              <a:rPr lang="id-ID" sz="2000" b="1" dirty="0" err="1"/>
              <a:t>Tax</a:t>
            </a:r>
            <a:r>
              <a:rPr lang="id-ID" sz="2000" b="1" dirty="0"/>
              <a:t>)</a:t>
            </a:r>
            <a:r>
              <a:rPr lang="id-ID" sz="2000" dirty="0"/>
              <a:t>: Pajak atas penghasilan atau laba yang diperoleh dari transaksi internasional, yang dikenakan baik oleh negara sumber maupun negara domisili.</a:t>
            </a:r>
          </a:p>
          <a:p>
            <a:pPr marL="514350" indent="-514350">
              <a:buFont typeface="+mj-lt"/>
              <a:buAutoNum type="arabicPeriod"/>
            </a:pPr>
            <a:r>
              <a:rPr lang="id-ID" sz="2000" b="1" dirty="0"/>
              <a:t>Pajak Pertambahan Nilai (PPN/VAT)</a:t>
            </a:r>
            <a:r>
              <a:rPr lang="id-ID" sz="2000" dirty="0"/>
              <a:t>: Pajak atas nilai tambah yang dikenakan pada barang dan jasa yang diperdagangkan antarnegara.</a:t>
            </a:r>
          </a:p>
          <a:p>
            <a:pPr marL="514350" indent="-514350">
              <a:buFont typeface="+mj-lt"/>
              <a:buAutoNum type="arabicPeriod"/>
            </a:pPr>
            <a:r>
              <a:rPr lang="id-ID" sz="2000" b="1" dirty="0"/>
              <a:t>Pajak Perdagangan Internasional (</a:t>
            </a:r>
            <a:r>
              <a:rPr lang="id-ID" sz="2000" b="1" dirty="0" err="1"/>
              <a:t>Customs</a:t>
            </a:r>
            <a:r>
              <a:rPr lang="id-ID" sz="2000" b="1" dirty="0"/>
              <a:t> </a:t>
            </a:r>
            <a:r>
              <a:rPr lang="id-ID" sz="2000" b="1" dirty="0" err="1"/>
              <a:t>Duties</a:t>
            </a:r>
            <a:r>
              <a:rPr lang="id-ID" sz="2000" b="1" dirty="0"/>
              <a:t>)</a:t>
            </a:r>
            <a:r>
              <a:rPr lang="id-ID" sz="2000" dirty="0"/>
              <a:t>: Pajak yang dikenakan pada barang yang diperdagangkan antarnegara, seperti bea masuk dan bea keluar</a:t>
            </a:r>
          </a:p>
          <a:p>
            <a:pPr marL="514350" indent="-514350">
              <a:buFont typeface="+mj-lt"/>
              <a:buAutoNum type="arabicPeriod"/>
            </a:pPr>
            <a:r>
              <a:rPr lang="id-ID" sz="2000" b="1" dirty="0"/>
              <a:t>Pajak atas Royalti</a:t>
            </a:r>
            <a:r>
              <a:rPr lang="id-ID" sz="2000" dirty="0"/>
              <a:t>: Pajak yang dikenakan atas pembayaran yang diterima untuk penggunaan kekayaan intelektual, seperti paten, hak cipta, dan merek dagang.</a:t>
            </a:r>
          </a:p>
          <a:p>
            <a:pPr marL="514350" indent="-514350">
              <a:buFont typeface="+mj-lt"/>
              <a:buAutoNum type="arabicPeriod"/>
            </a:pPr>
            <a:r>
              <a:rPr lang="id-ID" sz="2000" b="1" dirty="0"/>
              <a:t>Pajak atas Laba Modal (Capital </a:t>
            </a:r>
            <a:r>
              <a:rPr lang="id-ID" sz="2000" b="1" dirty="0" err="1"/>
              <a:t>Gains</a:t>
            </a:r>
            <a:r>
              <a:rPr lang="id-ID" sz="2000" b="1" dirty="0"/>
              <a:t> </a:t>
            </a:r>
            <a:r>
              <a:rPr lang="id-ID" sz="2000" b="1" dirty="0" err="1"/>
              <a:t>Tax</a:t>
            </a:r>
            <a:r>
              <a:rPr lang="id-ID" sz="2000" b="1" dirty="0"/>
              <a:t>)</a:t>
            </a:r>
            <a:r>
              <a:rPr lang="id-ID" sz="2000" dirty="0"/>
              <a:t>: Pajak atas keuntungan yang diperoleh dari penjualan aset modal, yang dapat dikenakan oleh negara tempat aset tersebut berada atau negara tempat tinggal wajib pajak.</a:t>
            </a:r>
          </a:p>
        </p:txBody>
      </p:sp>
    </p:spTree>
    <p:extLst>
      <p:ext uri="{BB962C8B-B14F-4D97-AF65-F5344CB8AC3E}">
        <p14:creationId xmlns:p14="http://schemas.microsoft.com/office/powerpoint/2010/main" val="1841793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CA3F5A9-6689-5F1E-33CC-C1B89EC9489B}"/>
              </a:ext>
            </a:extLst>
          </p:cNvPr>
          <p:cNvSpPr>
            <a:spLocks noGrp="1"/>
          </p:cNvSpPr>
          <p:nvPr>
            <p:ph type="title"/>
          </p:nvPr>
        </p:nvSpPr>
        <p:spPr>
          <a:xfrm>
            <a:off x="1024572" y="606424"/>
            <a:ext cx="7094854" cy="307777"/>
          </a:xfrm>
        </p:spPr>
        <p:txBody>
          <a:bodyPr/>
          <a:lstStyle/>
          <a:p>
            <a:pPr algn="ctr"/>
            <a:r>
              <a:rPr lang="id-ID" sz="2000" dirty="0"/>
              <a:t>Definisi Perdagangan Elektronik </a:t>
            </a:r>
            <a:r>
              <a:rPr lang="id-ID" sz="2000" dirty="0" err="1"/>
              <a:t>E-Commerce</a:t>
            </a:r>
            <a:r>
              <a:rPr lang="id-ID" sz="2000" dirty="0"/>
              <a:t> </a:t>
            </a:r>
          </a:p>
        </p:txBody>
      </p:sp>
      <p:sp>
        <p:nvSpPr>
          <p:cNvPr id="3" name="Tampungan Teks 2">
            <a:extLst>
              <a:ext uri="{FF2B5EF4-FFF2-40B4-BE49-F238E27FC236}">
                <a16:creationId xmlns:a16="http://schemas.microsoft.com/office/drawing/2014/main" id="{3ED73670-A585-4526-B44A-AEFCBB19B5D5}"/>
              </a:ext>
            </a:extLst>
          </p:cNvPr>
          <p:cNvSpPr>
            <a:spLocks noGrp="1"/>
          </p:cNvSpPr>
          <p:nvPr>
            <p:ph type="body" idx="1"/>
          </p:nvPr>
        </p:nvSpPr>
        <p:spPr>
          <a:xfrm>
            <a:off x="536575" y="1626298"/>
            <a:ext cx="8082915" cy="2154436"/>
          </a:xfrm>
        </p:spPr>
        <p:txBody>
          <a:bodyPr/>
          <a:lstStyle/>
          <a:p>
            <a:r>
              <a:rPr lang="id-ID" sz="2000" b="1" i="0" u="none" strike="noStrike" dirty="0">
                <a:solidFill>
                  <a:srgbClr val="000000"/>
                </a:solidFill>
                <a:effectLst/>
              </a:rPr>
              <a:t>Perdagangan Elektronik (</a:t>
            </a:r>
            <a:r>
              <a:rPr lang="id-ID" sz="2000" b="1" i="0" u="none" strike="noStrike" dirty="0" err="1">
                <a:solidFill>
                  <a:srgbClr val="000000"/>
                </a:solidFill>
                <a:effectLst/>
              </a:rPr>
              <a:t>E-Commerce</a:t>
            </a:r>
            <a:r>
              <a:rPr lang="id-ID" sz="2000" b="1" i="0" u="none" strike="noStrike" dirty="0">
                <a:solidFill>
                  <a:srgbClr val="000000"/>
                </a:solidFill>
                <a:effectLst/>
              </a:rPr>
              <a:t>)</a:t>
            </a:r>
            <a:r>
              <a:rPr lang="id-ID" sz="2000" b="0" i="0" u="none" strike="noStrike" dirty="0">
                <a:solidFill>
                  <a:srgbClr val="000000"/>
                </a:solidFill>
                <a:effectLst/>
                <a:latin typeface="-webkit-standard"/>
              </a:rPr>
              <a:t> merujuk pada transaksi bisnis yang dilakukan melalui platform digital atau internet. Proses ini memungkinkan individu atau entitas bisnis untuk melakukan berbagai kegiatan perdagangan, mulai dari pembelian hingga penjualan barang dan jasa secara elektronik. Dalam </a:t>
            </a:r>
            <a:r>
              <a:rPr lang="id-ID" sz="2000" b="0" i="0" u="none" strike="noStrike" dirty="0" err="1">
                <a:solidFill>
                  <a:srgbClr val="000000"/>
                </a:solidFill>
                <a:effectLst/>
                <a:latin typeface="-webkit-standard"/>
              </a:rPr>
              <a:t>e-commerce</a:t>
            </a:r>
            <a:r>
              <a:rPr lang="id-ID" sz="2000" b="0" i="0" u="none" strike="noStrike" dirty="0">
                <a:solidFill>
                  <a:srgbClr val="000000"/>
                </a:solidFill>
                <a:effectLst/>
                <a:latin typeface="-webkit-standard"/>
              </a:rPr>
              <a:t>, transaksi dilakukan dengan bantuan teknologi digital, baik melalui situs web, aplikasi </a:t>
            </a:r>
            <a:r>
              <a:rPr lang="id-ID" sz="2000" b="0" i="0" u="none" strike="noStrike" dirty="0" err="1">
                <a:solidFill>
                  <a:srgbClr val="000000"/>
                </a:solidFill>
                <a:effectLst/>
                <a:latin typeface="-webkit-standard"/>
              </a:rPr>
              <a:t>mobile</a:t>
            </a:r>
            <a:r>
              <a:rPr lang="id-ID" sz="2000" b="0" i="0" u="none" strike="noStrike" dirty="0">
                <a:solidFill>
                  <a:srgbClr val="000000"/>
                </a:solidFill>
                <a:effectLst/>
                <a:latin typeface="-webkit-standard"/>
              </a:rPr>
              <a:t>, atau platform lainnya yang berbasis internet.</a:t>
            </a:r>
            <a:endParaRPr lang="id-ID" sz="2000" dirty="0"/>
          </a:p>
        </p:txBody>
      </p:sp>
    </p:spTree>
    <p:extLst>
      <p:ext uri="{BB962C8B-B14F-4D97-AF65-F5344CB8AC3E}">
        <p14:creationId xmlns:p14="http://schemas.microsoft.com/office/powerpoint/2010/main" val="1590893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B8E7D2C-AB62-ECFE-FE80-C27951F236C3}"/>
              </a:ext>
            </a:extLst>
          </p:cNvPr>
          <p:cNvSpPr>
            <a:spLocks noGrp="1"/>
          </p:cNvSpPr>
          <p:nvPr>
            <p:ph type="title"/>
          </p:nvPr>
        </p:nvSpPr>
        <p:spPr>
          <a:xfrm>
            <a:off x="1024572" y="606424"/>
            <a:ext cx="7094854" cy="538609"/>
          </a:xfrm>
        </p:spPr>
        <p:txBody>
          <a:bodyPr/>
          <a:lstStyle/>
          <a:p>
            <a:r>
              <a:rPr lang="id-ID" dirty="0"/>
              <a:t>	Jenis-jenis </a:t>
            </a:r>
            <a:r>
              <a:rPr lang="id-ID" dirty="0" err="1"/>
              <a:t>E-Commerce</a:t>
            </a:r>
            <a:r>
              <a:rPr lang="id-ID" dirty="0"/>
              <a:t> </a:t>
            </a:r>
          </a:p>
        </p:txBody>
      </p:sp>
      <p:sp>
        <p:nvSpPr>
          <p:cNvPr id="3" name="Tampungan Teks 2">
            <a:extLst>
              <a:ext uri="{FF2B5EF4-FFF2-40B4-BE49-F238E27FC236}">
                <a16:creationId xmlns:a16="http://schemas.microsoft.com/office/drawing/2014/main" id="{668D44B0-7287-0152-5B5C-9EEFBEA626B9}"/>
              </a:ext>
            </a:extLst>
          </p:cNvPr>
          <p:cNvSpPr>
            <a:spLocks noGrp="1"/>
          </p:cNvSpPr>
          <p:nvPr>
            <p:ph type="body" idx="1"/>
          </p:nvPr>
        </p:nvSpPr>
        <p:spPr>
          <a:xfrm>
            <a:off x="536575" y="1626298"/>
            <a:ext cx="8082915" cy="5170646"/>
          </a:xfrm>
        </p:spPr>
        <p:txBody>
          <a:bodyPr/>
          <a:lstStyle/>
          <a:p>
            <a:pPr algn="l"/>
            <a:r>
              <a:rPr lang="id-ID" sz="2400" i="0" u="none" strike="noStrike" dirty="0">
                <a:solidFill>
                  <a:srgbClr val="000000"/>
                </a:solidFill>
                <a:effectLst/>
              </a:rPr>
              <a:t>1. </a:t>
            </a:r>
            <a:r>
              <a:rPr lang="id-ID" sz="2400" b="1" i="0" u="none" strike="noStrike" dirty="0">
                <a:solidFill>
                  <a:srgbClr val="000000"/>
                </a:solidFill>
                <a:effectLst/>
              </a:rPr>
              <a:t>Business-</a:t>
            </a:r>
            <a:r>
              <a:rPr lang="id-ID" sz="2400" b="1" i="0" u="none" strike="noStrike" dirty="0" err="1">
                <a:solidFill>
                  <a:srgbClr val="000000"/>
                </a:solidFill>
                <a:effectLst/>
              </a:rPr>
              <a:t>to</a:t>
            </a:r>
            <a:r>
              <a:rPr lang="id-ID" sz="2400" b="1" i="0" u="none" strike="noStrike" dirty="0">
                <a:solidFill>
                  <a:srgbClr val="000000"/>
                </a:solidFill>
                <a:effectLst/>
              </a:rPr>
              <a:t>-</a:t>
            </a:r>
            <a:r>
              <a:rPr lang="id-ID" sz="2400" b="1" i="0" u="none" strike="noStrike" dirty="0" err="1">
                <a:solidFill>
                  <a:srgbClr val="000000"/>
                </a:solidFill>
                <a:effectLst/>
              </a:rPr>
              <a:t>Consumer</a:t>
            </a:r>
            <a:r>
              <a:rPr lang="id-ID" sz="2400" b="1" i="0" u="none" strike="noStrike" dirty="0">
                <a:solidFill>
                  <a:srgbClr val="000000"/>
                </a:solidFill>
                <a:effectLst/>
              </a:rPr>
              <a:t> (B2C)</a:t>
            </a:r>
            <a:r>
              <a:rPr lang="id-ID" sz="2400" b="1" dirty="0">
                <a:solidFill>
                  <a:srgbClr val="000000"/>
                </a:solidFill>
              </a:rPr>
              <a:t> </a:t>
            </a:r>
            <a:r>
              <a:rPr lang="id-ID" sz="2400" dirty="0">
                <a:solidFill>
                  <a:srgbClr val="000000"/>
                </a:solidFill>
              </a:rPr>
              <a:t>: </a:t>
            </a:r>
            <a:r>
              <a:rPr lang="id-ID" sz="2400" i="0" u="none" strike="noStrike" dirty="0">
                <a:solidFill>
                  <a:srgbClr val="000000"/>
                </a:solidFill>
                <a:effectLst/>
              </a:rPr>
              <a:t>Model </a:t>
            </a:r>
            <a:r>
              <a:rPr lang="id-ID" sz="2400" i="0" u="none" strike="noStrike" dirty="0" err="1">
                <a:solidFill>
                  <a:srgbClr val="000000"/>
                </a:solidFill>
                <a:effectLst/>
              </a:rPr>
              <a:t>e-commerce</a:t>
            </a:r>
            <a:r>
              <a:rPr lang="id-ID" sz="2400" i="0" u="none" strike="noStrike" dirty="0">
                <a:solidFill>
                  <a:srgbClr val="000000"/>
                </a:solidFill>
                <a:effectLst/>
              </a:rPr>
              <a:t> ini melibatkan transaksi antara perusahaan (bisnis) dan konsumen. Biasanya, perusahaan menjual produk atau layanan langsung kepada konsumen melalui platform digital atau situs web mereka. Contohnya </a:t>
            </a:r>
            <a:r>
              <a:rPr lang="id-ID" sz="2400" i="0" u="none" strike="noStrike" dirty="0" err="1">
                <a:solidFill>
                  <a:srgbClr val="000000"/>
                </a:solidFill>
                <a:effectLst/>
              </a:rPr>
              <a:t>adl</a:t>
            </a:r>
            <a:r>
              <a:rPr lang="id-ID" sz="2400" i="0" u="none" strike="noStrike" dirty="0">
                <a:solidFill>
                  <a:srgbClr val="000000"/>
                </a:solidFill>
                <a:effectLst/>
              </a:rPr>
              <a:t>: </a:t>
            </a:r>
            <a:r>
              <a:rPr lang="id-ID" sz="2400" i="0" u="none" strike="noStrike" dirty="0" err="1">
                <a:solidFill>
                  <a:srgbClr val="000000"/>
                </a:solidFill>
                <a:effectLst/>
              </a:rPr>
              <a:t>Netflix</a:t>
            </a:r>
            <a:r>
              <a:rPr lang="id-ID" sz="2400" i="0" u="none" strike="noStrike" dirty="0">
                <a:solidFill>
                  <a:srgbClr val="000000"/>
                </a:solidFill>
                <a:effectLst/>
                <a:latin typeface="-webkit-standard"/>
              </a:rPr>
              <a:t> menyediakan layanan </a:t>
            </a:r>
            <a:r>
              <a:rPr lang="id-ID" sz="2400" i="0" u="none" strike="noStrike" dirty="0" err="1">
                <a:solidFill>
                  <a:srgbClr val="000000"/>
                </a:solidFill>
                <a:effectLst/>
                <a:latin typeface="-webkit-standard"/>
              </a:rPr>
              <a:t>streaming</a:t>
            </a:r>
            <a:r>
              <a:rPr lang="id-ID" sz="2400" i="0" u="none" strike="noStrike" dirty="0">
                <a:solidFill>
                  <a:srgbClr val="000000"/>
                </a:solidFill>
                <a:effectLst/>
                <a:latin typeface="-webkit-standard"/>
              </a:rPr>
              <a:t> film kepada pengguna.</a:t>
            </a:r>
          </a:p>
          <a:p>
            <a:pPr algn="l"/>
            <a:endParaRPr lang="id-ID" sz="2400" i="0" u="none" strike="noStrike" dirty="0">
              <a:solidFill>
                <a:srgbClr val="000000"/>
              </a:solidFill>
              <a:effectLst/>
              <a:latin typeface="-webkit-standard"/>
            </a:endParaRPr>
          </a:p>
          <a:p>
            <a:pPr algn="l"/>
            <a:r>
              <a:rPr lang="id-ID" sz="2400" dirty="0">
                <a:solidFill>
                  <a:srgbClr val="000000"/>
                </a:solidFill>
                <a:latin typeface="-webkit-standard"/>
              </a:rPr>
              <a:t>2. </a:t>
            </a:r>
            <a:r>
              <a:rPr lang="id-ID" sz="2400" b="1" i="0" u="none" strike="noStrike" dirty="0" err="1">
                <a:solidFill>
                  <a:srgbClr val="000000"/>
                </a:solidFill>
                <a:effectLst/>
                <a:latin typeface="-webkit-standard"/>
              </a:rPr>
              <a:t>Consumer-to-Consumer</a:t>
            </a:r>
            <a:r>
              <a:rPr lang="id-ID" sz="2400" b="1" i="0" u="none" strike="noStrike" dirty="0">
                <a:solidFill>
                  <a:srgbClr val="000000"/>
                </a:solidFill>
                <a:effectLst/>
                <a:latin typeface="-webkit-standard"/>
              </a:rPr>
              <a:t> (C2C</a:t>
            </a:r>
            <a:r>
              <a:rPr lang="id-ID" sz="2400" i="0" u="none" strike="noStrike" dirty="0">
                <a:solidFill>
                  <a:srgbClr val="000000"/>
                </a:solidFill>
                <a:effectLst/>
                <a:latin typeface="-webkit-standard"/>
              </a:rPr>
              <a:t>)</a:t>
            </a:r>
            <a:r>
              <a:rPr lang="id-ID" sz="2400" dirty="0">
                <a:solidFill>
                  <a:srgbClr val="000000"/>
                </a:solidFill>
                <a:latin typeface="-webkit-standard"/>
              </a:rPr>
              <a:t>: D</a:t>
            </a:r>
            <a:r>
              <a:rPr lang="id-ID" sz="2400" i="0" u="none" strike="noStrike" dirty="0">
                <a:solidFill>
                  <a:srgbClr val="000000"/>
                </a:solidFill>
                <a:effectLst/>
                <a:latin typeface="-webkit-standard"/>
              </a:rPr>
              <a:t>alam model C2C, konsumen menjual produk atau layanan kepada konsumen lain melalui platform yang disediakan oleh perusahaan pihak ketiga. </a:t>
            </a:r>
            <a:r>
              <a:rPr lang="id-ID" sz="2400" dirty="0">
                <a:solidFill>
                  <a:srgbClr val="000000"/>
                </a:solidFill>
                <a:latin typeface="-webkit-standard"/>
              </a:rPr>
              <a:t>Contoh: </a:t>
            </a:r>
            <a:r>
              <a:rPr lang="id-ID" sz="2400" i="0" u="none" strike="noStrike" dirty="0">
                <a:solidFill>
                  <a:srgbClr val="000000"/>
                </a:solidFill>
                <a:effectLst/>
              </a:rPr>
              <a:t>OLX</a:t>
            </a:r>
            <a:r>
              <a:rPr lang="id-ID" sz="2400" i="0" u="none" strike="noStrike" dirty="0">
                <a:solidFill>
                  <a:srgbClr val="000000"/>
                </a:solidFill>
                <a:effectLst/>
                <a:latin typeface="-webkit-standard"/>
              </a:rPr>
              <a:t> menyediakan platform bagi individu untuk menjual barang bekas secara </a:t>
            </a:r>
            <a:r>
              <a:rPr lang="id-ID" sz="2400" i="0" u="none" strike="noStrike" dirty="0" err="1">
                <a:solidFill>
                  <a:srgbClr val="000000"/>
                </a:solidFill>
                <a:effectLst/>
                <a:latin typeface="-webkit-standard"/>
              </a:rPr>
              <a:t>online</a:t>
            </a:r>
            <a:endParaRPr lang="id-ID" sz="2400" i="0" u="none" strike="noStrike" dirty="0">
              <a:solidFill>
                <a:srgbClr val="000000"/>
              </a:solidFill>
              <a:effectLst/>
              <a:latin typeface="-webkit-standard"/>
            </a:endParaRPr>
          </a:p>
          <a:p>
            <a:pPr algn="l"/>
            <a:endParaRPr lang="id-ID" sz="2400" b="0" i="0" u="none" strike="noStrike" dirty="0">
              <a:solidFill>
                <a:srgbClr val="000000"/>
              </a:solidFill>
              <a:effectLst/>
            </a:endParaRPr>
          </a:p>
          <a:p>
            <a:endParaRPr lang="id-ID" sz="2400" dirty="0"/>
          </a:p>
        </p:txBody>
      </p:sp>
    </p:spTree>
    <p:extLst>
      <p:ext uri="{BB962C8B-B14F-4D97-AF65-F5344CB8AC3E}">
        <p14:creationId xmlns:p14="http://schemas.microsoft.com/office/powerpoint/2010/main" val="1233145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Teks 2">
            <a:extLst>
              <a:ext uri="{FF2B5EF4-FFF2-40B4-BE49-F238E27FC236}">
                <a16:creationId xmlns:a16="http://schemas.microsoft.com/office/drawing/2014/main" id="{930F8940-3269-C1AB-7FF0-D696BF16EEDF}"/>
              </a:ext>
            </a:extLst>
          </p:cNvPr>
          <p:cNvSpPr>
            <a:spLocks noGrp="1"/>
          </p:cNvSpPr>
          <p:nvPr>
            <p:ph type="body" idx="1"/>
          </p:nvPr>
        </p:nvSpPr>
        <p:spPr>
          <a:xfrm>
            <a:off x="530542" y="1219200"/>
            <a:ext cx="8082915" cy="4655121"/>
          </a:xfrm>
        </p:spPr>
        <p:txBody>
          <a:bodyPr/>
          <a:lstStyle/>
          <a:p>
            <a:pPr algn="l"/>
            <a:r>
              <a:rPr lang="id-ID" b="1" i="0" u="none" strike="noStrike" dirty="0">
                <a:solidFill>
                  <a:srgbClr val="000000"/>
                </a:solidFill>
                <a:effectLst/>
              </a:rPr>
              <a:t>3. </a:t>
            </a:r>
            <a:r>
              <a:rPr lang="id-ID" b="1" dirty="0" err="1">
                <a:solidFill>
                  <a:srgbClr val="000000"/>
                </a:solidFill>
              </a:rPr>
              <a:t>C</a:t>
            </a:r>
            <a:r>
              <a:rPr lang="id-ID" b="1" i="0" u="none" strike="noStrike" dirty="0" err="1">
                <a:solidFill>
                  <a:srgbClr val="000000"/>
                </a:solidFill>
                <a:effectLst/>
              </a:rPr>
              <a:t>onsumer</a:t>
            </a:r>
            <a:r>
              <a:rPr lang="id-ID" b="1" i="0" u="none" strike="noStrike" dirty="0">
                <a:solidFill>
                  <a:srgbClr val="000000"/>
                </a:solidFill>
                <a:effectLst/>
              </a:rPr>
              <a:t>-</a:t>
            </a:r>
            <a:r>
              <a:rPr lang="id-ID" b="1" i="0" u="none" strike="noStrike" dirty="0" err="1">
                <a:solidFill>
                  <a:srgbClr val="000000"/>
                </a:solidFill>
                <a:effectLst/>
              </a:rPr>
              <a:t>to</a:t>
            </a:r>
            <a:r>
              <a:rPr lang="id-ID" b="1" i="0" u="none" strike="noStrike" dirty="0">
                <a:solidFill>
                  <a:srgbClr val="000000"/>
                </a:solidFill>
                <a:effectLst/>
              </a:rPr>
              <a:t>-Business (C2B)</a:t>
            </a:r>
            <a:r>
              <a:rPr lang="id-ID" dirty="0">
                <a:solidFill>
                  <a:srgbClr val="000000"/>
                </a:solidFill>
              </a:rPr>
              <a:t>: </a:t>
            </a:r>
            <a:r>
              <a:rPr lang="id-ID" b="0" i="0" u="none" strike="noStrike" dirty="0">
                <a:solidFill>
                  <a:srgbClr val="000000"/>
                </a:solidFill>
                <a:effectLst/>
              </a:rPr>
              <a:t>Model ini terjadi ketika konsumen menawarkan produk atau jasa mereka kepada bisnis. Dalam hal ini, konsumen berperan sebagai penyedia barang atau jasa yang kemudian dibeli oleh perusahaan. Contoh: </a:t>
            </a:r>
            <a:r>
              <a:rPr lang="id-ID" b="0" i="0" u="none" strike="noStrike" dirty="0">
                <a:solidFill>
                  <a:srgbClr val="000000"/>
                </a:solidFill>
                <a:effectLst/>
                <a:latin typeface="-webkit-standard"/>
              </a:rPr>
              <a:t>Konsumen (</a:t>
            </a:r>
            <a:r>
              <a:rPr lang="id-ID" b="0" i="0" u="none" strike="noStrike" dirty="0" err="1">
                <a:solidFill>
                  <a:srgbClr val="000000"/>
                </a:solidFill>
                <a:effectLst/>
                <a:latin typeface="-webkit-standard"/>
              </a:rPr>
              <a:t>freelancer</a:t>
            </a:r>
            <a:r>
              <a:rPr lang="id-ID" b="0" i="0" u="none" strike="noStrike" dirty="0">
                <a:solidFill>
                  <a:srgbClr val="000000"/>
                </a:solidFill>
                <a:effectLst/>
                <a:latin typeface="-webkit-standard"/>
              </a:rPr>
              <a:t>) menawarkan keterampilan mereka kepada perusahaan untuk pekerjaan proyek.</a:t>
            </a:r>
            <a:endParaRPr lang="id-ID" b="0" i="0" u="none" strike="noStrike" dirty="0">
              <a:solidFill>
                <a:srgbClr val="000000"/>
              </a:solidFill>
              <a:effectLst/>
            </a:endParaRPr>
          </a:p>
          <a:p>
            <a:pPr algn="l"/>
            <a:endParaRPr lang="id-ID" dirty="0">
              <a:solidFill>
                <a:srgbClr val="000000"/>
              </a:solidFill>
            </a:endParaRPr>
          </a:p>
          <a:p>
            <a:pPr algn="l"/>
            <a:r>
              <a:rPr lang="id-ID" b="0" i="0" u="none" strike="noStrike" dirty="0">
                <a:solidFill>
                  <a:srgbClr val="000000"/>
                </a:solidFill>
                <a:effectLst/>
                <a:latin typeface="-webkit-standard"/>
              </a:rPr>
              <a:t>Produk dan layanan digital yang diperdagangkan: </a:t>
            </a:r>
            <a:r>
              <a:rPr lang="id-ID" b="0" i="0" u="sng" strike="noStrike" dirty="0">
                <a:solidFill>
                  <a:srgbClr val="000000"/>
                </a:solidFill>
                <a:effectLst/>
                <a:latin typeface="-webkit-standard"/>
              </a:rPr>
              <a:t>perangkat lunak, musik, film, </a:t>
            </a:r>
            <a:r>
              <a:rPr lang="id-ID" b="0" i="0" u="sng" strike="noStrike" dirty="0" err="1">
                <a:solidFill>
                  <a:srgbClr val="000000"/>
                </a:solidFill>
                <a:effectLst/>
                <a:latin typeface="-webkit-standard"/>
              </a:rPr>
              <a:t>cloud</a:t>
            </a:r>
            <a:endParaRPr lang="id-ID" b="0" i="0" u="sng" strike="noStrike" dirty="0">
              <a:solidFill>
                <a:srgbClr val="000000"/>
              </a:solidFill>
              <a:effectLst/>
            </a:endParaRPr>
          </a:p>
          <a:p>
            <a:endParaRPr lang="id-ID" dirty="0"/>
          </a:p>
        </p:txBody>
      </p:sp>
    </p:spTree>
    <p:extLst>
      <p:ext uri="{BB962C8B-B14F-4D97-AF65-F5344CB8AC3E}">
        <p14:creationId xmlns:p14="http://schemas.microsoft.com/office/powerpoint/2010/main" val="361931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3F8CF33-1A0B-7C5F-89A6-52831CB902ED}"/>
              </a:ext>
            </a:extLst>
          </p:cNvPr>
          <p:cNvSpPr>
            <a:spLocks noGrp="1"/>
          </p:cNvSpPr>
          <p:nvPr>
            <p:ph type="title"/>
          </p:nvPr>
        </p:nvSpPr>
        <p:spPr>
          <a:xfrm>
            <a:off x="457200" y="304800"/>
            <a:ext cx="7738426" cy="307777"/>
          </a:xfrm>
        </p:spPr>
        <p:txBody>
          <a:bodyPr/>
          <a:lstStyle/>
          <a:p>
            <a:pPr algn="ctr"/>
            <a:r>
              <a:rPr lang="id-ID" sz="2000" dirty="0"/>
              <a:t>Perbedaan Pajak Negara Maju dan Berkembang </a:t>
            </a:r>
          </a:p>
        </p:txBody>
      </p:sp>
      <p:sp>
        <p:nvSpPr>
          <p:cNvPr id="3" name="Tampungan Teks 2">
            <a:extLst>
              <a:ext uri="{FF2B5EF4-FFF2-40B4-BE49-F238E27FC236}">
                <a16:creationId xmlns:a16="http://schemas.microsoft.com/office/drawing/2014/main" id="{F4D145D1-5A4F-11AA-4450-99C27892D25B}"/>
              </a:ext>
            </a:extLst>
          </p:cNvPr>
          <p:cNvSpPr>
            <a:spLocks noGrp="1"/>
          </p:cNvSpPr>
          <p:nvPr>
            <p:ph type="body" idx="1"/>
          </p:nvPr>
        </p:nvSpPr>
        <p:spPr>
          <a:xfrm>
            <a:off x="152400" y="990600"/>
            <a:ext cx="8763000" cy="5539978"/>
          </a:xfrm>
        </p:spPr>
        <p:txBody>
          <a:bodyPr/>
          <a:lstStyle/>
          <a:p>
            <a:r>
              <a:rPr lang="id-ID" sz="2400" dirty="0"/>
              <a:t>1. Negara-negara maju cenderung memiliki peraturan pajak yang lebih matang dan kemampuan administratif yang lebih baik untuk menangani transaksi </a:t>
            </a:r>
            <a:r>
              <a:rPr lang="id-ID" sz="2400" dirty="0" err="1"/>
              <a:t>e-commerce</a:t>
            </a:r>
            <a:r>
              <a:rPr lang="id-ID" sz="2400" dirty="0"/>
              <a:t>, sementara negara-negara berkembang menghadapi tantangan besar terkait infrastruktur, kapasitas administrasi, dan </a:t>
            </a:r>
            <a:r>
              <a:rPr lang="id-ID" sz="2400" dirty="0" err="1"/>
              <a:t>ketidakjelasan</a:t>
            </a:r>
            <a:r>
              <a:rPr lang="id-ID" sz="2400" dirty="0"/>
              <a:t> dalam menetapkan pajak atas transaksi digital.</a:t>
            </a:r>
          </a:p>
          <a:p>
            <a:r>
              <a:rPr lang="id-ID" sz="2400" dirty="0"/>
              <a:t>2. Tantangan dalam Harmonisasi Pajak Global: Penentuan lokasi transaksi, perbedaan tarif pajak, masalah pajak berganda, penghindaran pajak, dan penggunaan teknologi menjadi tantangan utama dalam upaya untuk menciptakan sistem perpajakan global yang harmonis dalam perdagangan elektronik.</a:t>
            </a:r>
          </a:p>
          <a:p>
            <a:r>
              <a:rPr lang="id-ID" sz="2400" dirty="0"/>
              <a:t>3. Solusi dan Kerja Sama Internasional: Untuk menghadapi tantangan ini, negara-negara perlu lebih banyak berkolaborasi dalam harmonisasi kebijakan pajak </a:t>
            </a:r>
          </a:p>
          <a:p>
            <a:endParaRPr lang="id-ID" sz="2400" dirty="0"/>
          </a:p>
        </p:txBody>
      </p:sp>
    </p:spTree>
    <p:extLst>
      <p:ext uri="{BB962C8B-B14F-4D97-AF65-F5344CB8AC3E}">
        <p14:creationId xmlns:p14="http://schemas.microsoft.com/office/powerpoint/2010/main" val="3419732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Teks 2">
            <a:extLst>
              <a:ext uri="{FF2B5EF4-FFF2-40B4-BE49-F238E27FC236}">
                <a16:creationId xmlns:a16="http://schemas.microsoft.com/office/drawing/2014/main" id="{2B8C831C-665F-EC32-3635-90E28634C9AE}"/>
              </a:ext>
            </a:extLst>
          </p:cNvPr>
          <p:cNvSpPr>
            <a:spLocks noGrp="1"/>
          </p:cNvSpPr>
          <p:nvPr>
            <p:ph type="body" idx="1"/>
          </p:nvPr>
        </p:nvSpPr>
        <p:spPr>
          <a:xfrm>
            <a:off x="536575" y="1626298"/>
            <a:ext cx="8082915" cy="2539157"/>
          </a:xfrm>
        </p:spPr>
        <p:txBody>
          <a:bodyPr/>
          <a:lstStyle/>
          <a:p>
            <a:r>
              <a:rPr lang="id-ID" dirty="0"/>
              <a:t>Tugas </a:t>
            </a:r>
          </a:p>
          <a:p>
            <a:r>
              <a:rPr lang="id-ID" dirty="0"/>
              <a:t>1. Berikan analisis pandangan Anda mengenai adanya peraturan PPN (Pajak Pertambahan Nilai) yang naik hingga 12%, kaitkan dengan pasal 1 ayat 1 UU HPP Harmonisasi Peraturan Perpajakan UU No. 7 Tahun 2021 dengan asas keadilan?</a:t>
            </a:r>
          </a:p>
        </p:txBody>
      </p:sp>
    </p:spTree>
    <p:extLst>
      <p:ext uri="{BB962C8B-B14F-4D97-AF65-F5344CB8AC3E}">
        <p14:creationId xmlns:p14="http://schemas.microsoft.com/office/powerpoint/2010/main" val="4252661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9487" y="312102"/>
            <a:ext cx="7362190" cy="197485"/>
          </a:xfrm>
          <a:prstGeom prst="rect">
            <a:avLst/>
          </a:prstGeom>
        </p:spPr>
        <p:txBody>
          <a:bodyPr vert="horz" wrap="square" lIns="0" tIns="15875" rIns="0" bIns="0" rtlCol="0">
            <a:spAutoFit/>
          </a:bodyPr>
          <a:lstStyle/>
          <a:p>
            <a:pPr marL="12700">
              <a:lnSpc>
                <a:spcPct val="100000"/>
              </a:lnSpc>
              <a:spcBef>
                <a:spcPts val="125"/>
              </a:spcBef>
            </a:pPr>
            <a:r>
              <a:rPr sz="1100" dirty="0">
                <a:latin typeface="Arial MT"/>
                <a:cs typeface="Arial MT"/>
              </a:rPr>
              <a:t>KDMK</a:t>
            </a:r>
            <a:r>
              <a:rPr sz="1100" spc="-45" dirty="0">
                <a:latin typeface="Arial MT"/>
                <a:cs typeface="Arial MT"/>
              </a:rPr>
              <a:t> </a:t>
            </a:r>
            <a:r>
              <a:rPr sz="1100" dirty="0">
                <a:latin typeface="Arial MT"/>
                <a:cs typeface="Arial MT"/>
              </a:rPr>
              <a:t>–</a:t>
            </a:r>
            <a:r>
              <a:rPr sz="1100" spc="-20" dirty="0">
                <a:latin typeface="Arial MT"/>
                <a:cs typeface="Arial MT"/>
              </a:rPr>
              <a:t> </a:t>
            </a:r>
            <a:r>
              <a:rPr sz="1100" dirty="0">
                <a:latin typeface="Arial MT"/>
                <a:cs typeface="Arial MT"/>
              </a:rPr>
              <a:t>MK</a:t>
            </a:r>
            <a:r>
              <a:rPr sz="1100" spc="-10" dirty="0">
                <a:latin typeface="Arial MT"/>
                <a:cs typeface="Arial MT"/>
              </a:rPr>
              <a:t> </a:t>
            </a:r>
            <a:r>
              <a:rPr sz="1100" dirty="0">
                <a:latin typeface="Arial MT"/>
                <a:cs typeface="Arial MT"/>
              </a:rPr>
              <a:t>:</a:t>
            </a:r>
            <a:r>
              <a:rPr sz="1100" spc="-25" dirty="0">
                <a:latin typeface="Arial MT"/>
                <a:cs typeface="Arial MT"/>
              </a:rPr>
              <a:t> </a:t>
            </a:r>
            <a:r>
              <a:rPr sz="1100" dirty="0">
                <a:latin typeface="Arial MT"/>
                <a:cs typeface="Arial MT"/>
              </a:rPr>
              <a:t>SITIAKMA</a:t>
            </a:r>
            <a:r>
              <a:rPr sz="1100" spc="-55" dirty="0">
                <a:latin typeface="Arial MT"/>
                <a:cs typeface="Arial MT"/>
              </a:rPr>
              <a:t> </a:t>
            </a:r>
            <a:r>
              <a:rPr sz="1100" dirty="0">
                <a:latin typeface="Arial MT"/>
                <a:cs typeface="Arial MT"/>
              </a:rPr>
              <a:t>–</a:t>
            </a:r>
            <a:r>
              <a:rPr sz="1100" spc="-25" dirty="0">
                <a:latin typeface="Arial MT"/>
                <a:cs typeface="Arial MT"/>
              </a:rPr>
              <a:t> </a:t>
            </a:r>
            <a:r>
              <a:rPr sz="1100" dirty="0">
                <a:latin typeface="Arial MT"/>
                <a:cs typeface="Arial MT"/>
              </a:rPr>
              <a:t>PEMROGRAMAN</a:t>
            </a:r>
            <a:r>
              <a:rPr sz="1100" spc="254" dirty="0">
                <a:latin typeface="Arial MT"/>
                <a:cs typeface="Arial MT"/>
              </a:rPr>
              <a:t> </a:t>
            </a:r>
            <a:r>
              <a:rPr sz="1100" dirty="0">
                <a:latin typeface="Arial MT"/>
                <a:cs typeface="Arial MT"/>
              </a:rPr>
              <a:t>(Edit</a:t>
            </a:r>
            <a:r>
              <a:rPr sz="1100" spc="-5" dirty="0">
                <a:latin typeface="Arial MT"/>
                <a:cs typeface="Arial MT"/>
              </a:rPr>
              <a:t> </a:t>
            </a:r>
            <a:r>
              <a:rPr sz="1100" dirty="0">
                <a:latin typeface="Arial MT"/>
                <a:cs typeface="Arial MT"/>
              </a:rPr>
              <a:t>dari</a:t>
            </a:r>
            <a:r>
              <a:rPr sz="1100" spc="5" dirty="0">
                <a:latin typeface="Arial MT"/>
                <a:cs typeface="Arial MT"/>
              </a:rPr>
              <a:t> </a:t>
            </a:r>
            <a:r>
              <a:rPr sz="1100" spc="-10" dirty="0">
                <a:latin typeface="Arial MT"/>
                <a:cs typeface="Arial MT"/>
              </a:rPr>
              <a:t>“VIEW-</a:t>
            </a:r>
            <a:r>
              <a:rPr sz="1100" dirty="0">
                <a:latin typeface="Arial MT"/>
                <a:cs typeface="Arial MT"/>
              </a:rPr>
              <a:t>SLIDE</a:t>
            </a:r>
            <a:r>
              <a:rPr sz="1100" spc="-50" dirty="0">
                <a:latin typeface="Arial MT"/>
                <a:cs typeface="Arial MT"/>
              </a:rPr>
              <a:t> </a:t>
            </a:r>
            <a:r>
              <a:rPr sz="1100" dirty="0">
                <a:latin typeface="Arial MT"/>
                <a:cs typeface="Arial MT"/>
              </a:rPr>
              <a:t>MASTER”</a:t>
            </a:r>
            <a:r>
              <a:rPr sz="1100" spc="10" dirty="0">
                <a:latin typeface="Arial MT"/>
                <a:cs typeface="Arial MT"/>
              </a:rPr>
              <a:t> </a:t>
            </a:r>
            <a:r>
              <a:rPr sz="1100" dirty="0">
                <a:latin typeface="Arial MT"/>
                <a:cs typeface="Arial MT"/>
              </a:rPr>
              <a:t>,</a:t>
            </a:r>
            <a:r>
              <a:rPr sz="1100" spc="-20" dirty="0">
                <a:latin typeface="Arial MT"/>
                <a:cs typeface="Arial MT"/>
              </a:rPr>
              <a:t> </a:t>
            </a:r>
            <a:r>
              <a:rPr sz="1100" dirty="0">
                <a:latin typeface="Arial MT"/>
                <a:cs typeface="Arial MT"/>
              </a:rPr>
              <a:t>jika</a:t>
            </a:r>
            <a:r>
              <a:rPr sz="1100" spc="-20" dirty="0">
                <a:latin typeface="Arial MT"/>
                <a:cs typeface="Arial MT"/>
              </a:rPr>
              <a:t> </a:t>
            </a:r>
            <a:r>
              <a:rPr sz="1100" dirty="0">
                <a:latin typeface="Arial MT"/>
                <a:cs typeface="Arial MT"/>
              </a:rPr>
              <a:t>sudah</a:t>
            </a:r>
            <a:r>
              <a:rPr sz="1100" spc="-30" dirty="0">
                <a:latin typeface="Arial MT"/>
                <a:cs typeface="Arial MT"/>
              </a:rPr>
              <a:t> </a:t>
            </a:r>
            <a:r>
              <a:rPr sz="1100" dirty="0">
                <a:latin typeface="Arial MT"/>
                <a:cs typeface="Arial MT"/>
              </a:rPr>
              <a:t>“CLOSE</a:t>
            </a:r>
            <a:r>
              <a:rPr sz="1100" spc="-40" dirty="0">
                <a:latin typeface="Arial MT"/>
                <a:cs typeface="Arial MT"/>
              </a:rPr>
              <a:t> </a:t>
            </a:r>
            <a:r>
              <a:rPr sz="1100" dirty="0">
                <a:latin typeface="Arial MT"/>
                <a:cs typeface="Arial MT"/>
              </a:rPr>
              <a:t>MSTER</a:t>
            </a:r>
            <a:r>
              <a:rPr sz="1100" spc="-40" dirty="0">
                <a:latin typeface="Arial MT"/>
                <a:cs typeface="Arial MT"/>
              </a:rPr>
              <a:t> </a:t>
            </a:r>
            <a:r>
              <a:rPr sz="1100" spc="-10" dirty="0">
                <a:latin typeface="Arial MT"/>
                <a:cs typeface="Arial MT"/>
              </a:rPr>
              <a:t>VIEW”)</a:t>
            </a:r>
            <a:endParaRPr sz="1100">
              <a:latin typeface="Arial MT"/>
              <a:cs typeface="Arial MT"/>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430"/>
              </a:lnSpc>
            </a:pPr>
            <a:r>
              <a:rPr dirty="0"/>
              <a:t>No.</a:t>
            </a:r>
            <a:r>
              <a:rPr spc="-25" dirty="0"/>
              <a:t> </a:t>
            </a:r>
            <a:r>
              <a:rPr dirty="0"/>
              <a:t>Dokumen</a:t>
            </a:r>
            <a:r>
              <a:rPr spc="-5" dirty="0"/>
              <a:t> </a:t>
            </a:r>
            <a:r>
              <a:rPr dirty="0"/>
              <a:t>:</a:t>
            </a:r>
            <a:r>
              <a:rPr spc="-15" dirty="0"/>
              <a:t> </a:t>
            </a:r>
            <a:r>
              <a:rPr spc="-10" dirty="0"/>
              <a:t>4FM-DP40101</a:t>
            </a: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1430"/>
              </a:lnSpc>
            </a:pPr>
            <a:r>
              <a:rPr dirty="0"/>
              <a:t>Revisi</a:t>
            </a:r>
            <a:r>
              <a:rPr spc="-35" dirty="0"/>
              <a:t> </a:t>
            </a:r>
            <a:r>
              <a:rPr dirty="0"/>
              <a:t>:</a:t>
            </a:r>
            <a:r>
              <a:rPr spc="5" dirty="0"/>
              <a:t> </a:t>
            </a:r>
            <a:r>
              <a:rPr spc="-25" dirty="0"/>
              <a:t>00</a:t>
            </a:r>
          </a:p>
        </p:txBody>
      </p:sp>
      <p:sp>
        <p:nvSpPr>
          <p:cNvPr id="6" name="object 6"/>
          <p:cNvSpPr txBox="1"/>
          <p:nvPr/>
        </p:nvSpPr>
        <p:spPr>
          <a:xfrm>
            <a:off x="6188075" y="6384786"/>
            <a:ext cx="2135505" cy="196215"/>
          </a:xfrm>
          <a:prstGeom prst="rect">
            <a:avLst/>
          </a:prstGeom>
        </p:spPr>
        <p:txBody>
          <a:bodyPr vert="horz" wrap="square" lIns="0" tIns="0" rIns="0" bIns="0" rtlCol="0">
            <a:spAutoFit/>
          </a:bodyPr>
          <a:lstStyle/>
          <a:p>
            <a:pPr marL="12700">
              <a:lnSpc>
                <a:spcPts val="1430"/>
              </a:lnSpc>
            </a:pPr>
            <a:r>
              <a:rPr sz="1200" spc="-20" dirty="0">
                <a:latin typeface="Arial MT"/>
                <a:cs typeface="Arial MT"/>
              </a:rPr>
              <a:t>Tanggal</a:t>
            </a:r>
            <a:r>
              <a:rPr sz="1200" spc="-40" dirty="0">
                <a:latin typeface="Arial MT"/>
                <a:cs typeface="Arial MT"/>
              </a:rPr>
              <a:t> </a:t>
            </a:r>
            <a:r>
              <a:rPr sz="1200" dirty="0">
                <a:latin typeface="Arial MT"/>
                <a:cs typeface="Arial MT"/>
              </a:rPr>
              <a:t>Berlaku</a:t>
            </a:r>
            <a:r>
              <a:rPr sz="1200" spc="-20" dirty="0">
                <a:latin typeface="Arial MT"/>
                <a:cs typeface="Arial MT"/>
              </a:rPr>
              <a:t> </a:t>
            </a:r>
            <a:r>
              <a:rPr sz="1200" dirty="0">
                <a:latin typeface="Arial MT"/>
                <a:cs typeface="Arial MT"/>
              </a:rPr>
              <a:t>:</a:t>
            </a:r>
            <a:r>
              <a:rPr sz="1200" spc="-30" dirty="0">
                <a:latin typeface="Arial MT"/>
                <a:cs typeface="Arial MT"/>
              </a:rPr>
              <a:t> </a:t>
            </a:r>
            <a:r>
              <a:rPr sz="1200" dirty="0">
                <a:latin typeface="Arial MT"/>
                <a:cs typeface="Arial MT"/>
              </a:rPr>
              <a:t>07</a:t>
            </a:r>
            <a:r>
              <a:rPr sz="1200" spc="-85" dirty="0">
                <a:latin typeface="Arial MT"/>
                <a:cs typeface="Arial MT"/>
              </a:rPr>
              <a:t> </a:t>
            </a:r>
            <a:r>
              <a:rPr sz="1200" dirty="0">
                <a:latin typeface="Arial MT"/>
                <a:cs typeface="Arial MT"/>
              </a:rPr>
              <a:t>April</a:t>
            </a:r>
            <a:r>
              <a:rPr sz="1200" spc="-15" dirty="0">
                <a:latin typeface="Arial MT"/>
                <a:cs typeface="Arial MT"/>
              </a:rPr>
              <a:t> </a:t>
            </a:r>
            <a:r>
              <a:rPr sz="1200" spc="-20" dirty="0">
                <a:latin typeface="Arial MT"/>
                <a:cs typeface="Arial MT"/>
              </a:rPr>
              <a:t>2021</a:t>
            </a:r>
            <a:endParaRPr sz="1200">
              <a:latin typeface="Arial MT"/>
              <a:cs typeface="Arial MT"/>
            </a:endParaRPr>
          </a:p>
        </p:txBody>
      </p:sp>
      <p:sp>
        <p:nvSpPr>
          <p:cNvPr id="3" name="object 3"/>
          <p:cNvSpPr txBox="1">
            <a:spLocks noGrp="1"/>
          </p:cNvSpPr>
          <p:nvPr>
            <p:ph type="title"/>
          </p:nvPr>
        </p:nvSpPr>
        <p:spPr>
          <a:xfrm>
            <a:off x="3471545" y="3524250"/>
            <a:ext cx="2207895" cy="632460"/>
          </a:xfrm>
          <a:prstGeom prst="rect">
            <a:avLst/>
          </a:prstGeom>
        </p:spPr>
        <p:txBody>
          <a:bodyPr vert="horz" wrap="square" lIns="0" tIns="16510" rIns="0" bIns="0" rtlCol="0">
            <a:spAutoFit/>
          </a:bodyPr>
          <a:lstStyle/>
          <a:p>
            <a:pPr marL="12700">
              <a:lnSpc>
                <a:spcPct val="100000"/>
              </a:lnSpc>
              <a:spcBef>
                <a:spcPts val="130"/>
              </a:spcBef>
            </a:pPr>
            <a:r>
              <a:rPr sz="3950" b="0" dirty="0">
                <a:solidFill>
                  <a:srgbClr val="888888"/>
                </a:solidFill>
                <a:latin typeface="Wingdings"/>
                <a:cs typeface="Wingdings"/>
              </a:rPr>
              <a:t></a:t>
            </a:r>
            <a:r>
              <a:rPr sz="3950" b="0" spc="45" dirty="0">
                <a:solidFill>
                  <a:srgbClr val="888888"/>
                </a:solidFill>
                <a:latin typeface="Times New Roman"/>
                <a:cs typeface="Times New Roman"/>
              </a:rPr>
              <a:t> </a:t>
            </a:r>
            <a:r>
              <a:rPr sz="3950" dirty="0">
                <a:solidFill>
                  <a:srgbClr val="888888"/>
                </a:solidFill>
                <a:latin typeface="Times New Roman"/>
                <a:cs typeface="Times New Roman"/>
              </a:rPr>
              <a:t>END</a:t>
            </a:r>
            <a:r>
              <a:rPr sz="3950" spc="40" dirty="0">
                <a:solidFill>
                  <a:srgbClr val="888888"/>
                </a:solidFill>
                <a:latin typeface="Times New Roman"/>
                <a:cs typeface="Times New Roman"/>
              </a:rPr>
              <a:t> </a:t>
            </a:r>
            <a:r>
              <a:rPr sz="3950" b="0" spc="-50" dirty="0">
                <a:solidFill>
                  <a:srgbClr val="888888"/>
                </a:solidFill>
                <a:latin typeface="Wingdings"/>
                <a:cs typeface="Wingdings"/>
              </a:rPr>
              <a:t></a:t>
            </a:r>
            <a:endParaRPr sz="3950">
              <a:latin typeface="Wingdings"/>
              <a:cs typeface="Wingding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4268</TotalTime>
  <Words>747</Words>
  <Application>Microsoft Macintosh PowerPoint</Application>
  <PresentationFormat>Tampilan Layar (4:3)</PresentationFormat>
  <Paragraphs>41</Paragraphs>
  <Slides>9</Slides>
  <Notes>0</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9</vt:i4>
      </vt:variant>
    </vt:vector>
  </HeadingPairs>
  <TitlesOfParts>
    <vt:vector size="16" baseType="lpstr">
      <vt:lpstr>-webkit-standard</vt:lpstr>
      <vt:lpstr>Arial</vt:lpstr>
      <vt:lpstr>Arial MT</vt:lpstr>
      <vt:lpstr>Cambria</vt:lpstr>
      <vt:lpstr>Times New Roman</vt:lpstr>
      <vt:lpstr>Wingdings</vt:lpstr>
      <vt:lpstr>Office Theme</vt:lpstr>
      <vt:lpstr>PAJAK INTERNASIONAL DAN PAJAK PERDAGANGAN ELEKTRONIK (E-COMMERCE) </vt:lpstr>
      <vt:lpstr>Pengertian Pajak Internasional</vt:lpstr>
      <vt:lpstr>Pajak Internasional Melibatkan Berbagai Jenis Pajak Seperti :</vt:lpstr>
      <vt:lpstr>Definisi Perdagangan Elektronik E-Commerce </vt:lpstr>
      <vt:lpstr> Jenis-jenis E-Commerce </vt:lpstr>
      <vt:lpstr>Presentasi PowerPoint</vt:lpstr>
      <vt:lpstr>Perbedaan Pajak Negara Maju dan Berkembang </vt:lpstr>
      <vt:lpstr>Presentasi PowerPoint</vt:lpstr>
      <vt:lpstr>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sondikaragani5</cp:lastModifiedBy>
  <cp:revision>5</cp:revision>
  <dcterms:created xsi:type="dcterms:W3CDTF">2024-12-16T12:23:28Z</dcterms:created>
  <dcterms:modified xsi:type="dcterms:W3CDTF">2024-12-22T13:24:05Z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2024-12-16T00:00:00Z</vt:filetime>
  </property>
  <property fmtid="{D5CDD505-2E9C-101B-9397-08002B2CF9AE}" pid="3" name="LastSaved">
    <vt:filetime>2024-12-16T00:00:00Z</vt:filetime>
  </property>
</Properties>
</file>