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303" r:id="rId3"/>
    <p:sldId id="330" r:id="rId4"/>
    <p:sldId id="331" r:id="rId5"/>
    <p:sldId id="332" r:id="rId6"/>
    <p:sldId id="333" r:id="rId7"/>
    <p:sldId id="334" r:id="rId8"/>
    <p:sldId id="335" r:id="rId9"/>
    <p:sldId id="328" r:id="rId10"/>
    <p:sldId id="329" r:id="rId11"/>
    <p:sldId id="300" r:id="rId12"/>
  </p:sldIdLst>
  <p:sldSz cx="9144000" cy="6858000" type="screen4x3"/>
  <p:notesSz cx="7045325" cy="9345613"/>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Full" cryptAlgorithmClass="hash" cryptAlgorithmType="typeAny" cryptAlgorithmSid="4" spinCount="100000" saltData="+3Ub/GJPxcIsnOextD87hA==" hashData="sgZT8qY2IaewJwzOTglcW7uDb3c="/>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94580" autoAdjust="0"/>
  </p:normalViewPr>
  <p:slideViewPr>
    <p:cSldViewPr>
      <p:cViewPr varScale="1">
        <p:scale>
          <a:sx n="71" d="100"/>
          <a:sy n="71" d="100"/>
        </p:scale>
        <p:origin x="-1248"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 Id="rId22"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a:t>
            </a:r>
            <a:r>
              <a:rPr lang="id-ID" sz="1100" kern="1200" dirty="0" smtClean="0">
                <a:solidFill>
                  <a:schemeClr val="tx1"/>
                </a:solidFill>
                <a:effectLst/>
                <a:latin typeface="Arial" panose="020B0604020202020204" pitchFamily="34" charset="0"/>
                <a:ea typeface="+mn-ea"/>
                <a:cs typeface="Arial" panose="020B0604020202020204" pitchFamily="34" charset="0"/>
              </a:rPr>
              <a:t>SIF15404</a:t>
            </a:r>
            <a:r>
              <a:rPr kumimoji="0" lang="id-ID" sz="11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 </a:t>
            </a:r>
            <a:r>
              <a:rPr kumimoji="0" lang="en-US" sz="11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BASIS DATA LANJUT</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496944"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 4FM-D2.04.01                                                Rev : 00                                     Tanggal Berlaku : </a:t>
            </a:r>
            <a:r>
              <a:rPr lang="id-ID" sz="1200" dirty="0">
                <a:latin typeface="Arial" pitchFamily="34" charset="0"/>
                <a:ea typeface="Calibri" pitchFamily="34" charset="0"/>
                <a:cs typeface="Times New Roman" pitchFamily="18" charset="0"/>
              </a:rPr>
              <a:t>01 November 2016</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KDMK – MK : </a:t>
            </a:r>
            <a:r>
              <a:rPr lang="id-ID" sz="1100" kern="1200" dirty="0" smtClean="0">
                <a:solidFill>
                  <a:schemeClr val="tx1"/>
                </a:solidFill>
                <a:effectLst/>
                <a:latin typeface="Arial" panose="020B0604020202020204" pitchFamily="34" charset="0"/>
                <a:ea typeface="+mn-ea"/>
                <a:cs typeface="Arial" panose="020B0604020202020204" pitchFamily="34" charset="0"/>
              </a:rPr>
              <a:t>SIF15404</a:t>
            </a:r>
            <a:r>
              <a:rPr kumimoji="0" lang="id-ID" sz="11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 </a:t>
            </a:r>
            <a:r>
              <a:rPr kumimoji="0" lang="en-US" sz="11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BASIS DATA LANJUT</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p:cNvSpPr>
            <a:spLocks noChangeArrowheads="1"/>
          </p:cNvSpPr>
          <p:nvPr userDrawn="1"/>
        </p:nvSpPr>
        <p:spPr bwMode="auto">
          <a:xfrm>
            <a:off x="164165" y="6015771"/>
            <a:ext cx="8496944"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 4FM-D2.04.01                                                Rev : 00                                     Tanggal Berlaku : </a:t>
            </a:r>
            <a:r>
              <a:rPr lang="id-ID" sz="1200" dirty="0">
                <a:latin typeface="Arial" pitchFamily="34" charset="0"/>
                <a:ea typeface="Calibri" pitchFamily="34" charset="0"/>
                <a:cs typeface="Times New Roman" pitchFamily="18" charset="0"/>
              </a:rPr>
              <a:t>01 November 2016</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496944"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 4FM-D2.04.01                                                Rev : 00                                     Tanggal Berlaku : </a:t>
            </a:r>
            <a:r>
              <a:rPr lang="id-ID" sz="1200" dirty="0">
                <a:latin typeface="Arial" pitchFamily="34" charset="0"/>
                <a:ea typeface="Calibri" pitchFamily="34" charset="0"/>
                <a:cs typeface="Times New Roman" pitchFamily="18" charset="0"/>
              </a:rPr>
              <a:t>01 November 2016</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1"/>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a:t>
            </a:r>
            <a:r>
              <a:rPr lang="id-ID" sz="1100" kern="1200" dirty="0" smtClean="0">
                <a:solidFill>
                  <a:schemeClr val="tx1"/>
                </a:solidFill>
                <a:effectLst/>
                <a:latin typeface="Arial" panose="020B0604020202020204" pitchFamily="34" charset="0"/>
                <a:ea typeface="+mn-ea"/>
                <a:cs typeface="Arial" panose="020B0604020202020204" pitchFamily="34" charset="0"/>
              </a:rPr>
              <a:t>SIF15404</a:t>
            </a:r>
            <a:r>
              <a:rPr kumimoji="0" lang="id-ID" sz="11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a:t>
            </a:r>
            <a:r>
              <a:rPr kumimoji="0" lang="en-US" sz="11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BASIS DATA LANJUT</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7" name="Rectangle 1"/>
          <p:cNvSpPr>
            <a:spLocks noChangeArrowheads="1"/>
          </p:cNvSpPr>
          <p:nvPr userDrawn="1"/>
        </p:nvSpPr>
        <p:spPr bwMode="auto">
          <a:xfrm>
            <a:off x="251520" y="6237312"/>
            <a:ext cx="8496944"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 4FM-D2.04.01                                                Rev : 00                                     Tanggal Berlaku : </a:t>
            </a:r>
            <a:r>
              <a:rPr lang="id-ID" sz="1200" dirty="0">
                <a:latin typeface="Arial" pitchFamily="34" charset="0"/>
                <a:ea typeface="Calibri" pitchFamily="34" charset="0"/>
                <a:cs typeface="Times New Roman" pitchFamily="18" charset="0"/>
              </a:rPr>
              <a:t>01 November 2016</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en-US" sz="4000" b="1" dirty="0" smtClean="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OPERATOR LOGIKA</a:t>
            </a:r>
            <a:endPar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smtClean="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6</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sp>
        <p:nvSpPr>
          <p:cNvPr id="4" name="Rectangle 1"/>
          <p:cNvSpPr>
            <a:spLocks noChangeArrowheads="1"/>
          </p:cNvSpPr>
          <p:nvPr/>
        </p:nvSpPr>
        <p:spPr bwMode="auto">
          <a:xfrm>
            <a:off x="179512" y="6327411"/>
            <a:ext cx="8496944"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 4FM-D2.04.01                                                Rev : 00                                     Tanggal Berlaku : </a:t>
            </a:r>
            <a:r>
              <a:rPr lang="id-ID" sz="1200" dirty="0">
                <a:latin typeface="Arial" pitchFamily="34" charset="0"/>
                <a:ea typeface="Calibri" pitchFamily="34" charset="0"/>
                <a:cs typeface="Times New Roman" pitchFamily="18" charset="0"/>
              </a:rPr>
              <a:t>01 November 2016</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lvl="0" algn="ctr">
              <a:spcBef>
                <a:spcPct val="0"/>
              </a:spcBef>
              <a:defRPr/>
            </a:pPr>
            <a:r>
              <a:rPr lang="en-US" sz="3600" b="1" dirty="0" err="1" smtClean="0">
                <a:latin typeface="Arial" panose="020B0604020202020204" pitchFamily="34" charset="0"/>
                <a:cs typeface="Arial" panose="020B0604020202020204" pitchFamily="34" charset="0"/>
              </a:rPr>
              <a:t>Contoh</a:t>
            </a:r>
            <a:r>
              <a:rPr lang="en-US" sz="3600" b="1" dirty="0" smtClean="0">
                <a:latin typeface="Arial" panose="020B0604020202020204" pitchFamily="34" charset="0"/>
                <a:cs typeface="Arial" panose="020B0604020202020204" pitchFamily="34" charset="0"/>
              </a:rPr>
              <a:t> </a:t>
            </a:r>
            <a:r>
              <a:rPr lang="en-US" sz="3600" b="1" dirty="0" err="1" smtClean="0">
                <a:latin typeface="Arial" panose="020B0604020202020204" pitchFamily="34" charset="0"/>
                <a:cs typeface="Arial" panose="020B0604020202020204" pitchFamily="34" charset="0"/>
              </a:rPr>
              <a:t>Penggunaan</a:t>
            </a:r>
            <a:r>
              <a:rPr lang="en-US" sz="3600" b="1" dirty="0" smtClean="0">
                <a:latin typeface="Arial" panose="020B0604020202020204" pitchFamily="34" charset="0"/>
                <a:cs typeface="Arial" panose="020B0604020202020204" pitchFamily="34" charset="0"/>
              </a:rPr>
              <a:t> Operator </a:t>
            </a:r>
            <a:r>
              <a:rPr lang="en-US" sz="3600" b="1" dirty="0" err="1" smtClean="0">
                <a:latin typeface="Arial" panose="020B0604020202020204" pitchFamily="34" charset="0"/>
                <a:cs typeface="Arial" panose="020B0604020202020204" pitchFamily="34" charset="0"/>
              </a:rPr>
              <a:t>Logika</a:t>
            </a:r>
            <a:r>
              <a:rPr lang="en-US" sz="3600" b="1" dirty="0" smtClean="0">
                <a:latin typeface="Arial" panose="020B0604020202020204" pitchFamily="34" charset="0"/>
                <a:cs typeface="Arial" panose="020B0604020202020204" pitchFamily="34" charset="0"/>
              </a:rPr>
              <a:t>(2)</a:t>
            </a:r>
            <a:endParaRPr lang="en-US" sz="3600" b="1" dirty="0">
              <a:latin typeface="Arial" panose="020B0604020202020204" pitchFamily="34" charset="0"/>
              <a:cs typeface="Arial" panose="020B0604020202020204" pitchFamily="34" charset="0"/>
            </a:endParaRPr>
          </a:p>
        </p:txBody>
      </p:sp>
      <p:sp>
        <p:nvSpPr>
          <p:cNvPr id="4" name="Content Placeholder 2"/>
          <p:cNvSpPr txBox="1">
            <a:spLocks/>
          </p:cNvSpPr>
          <p:nvPr/>
        </p:nvSpPr>
        <p:spPr>
          <a:xfrm>
            <a:off x="457200" y="1600200"/>
            <a:ext cx="8507288"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defTabSz="268288"/>
            <a:endParaRPr lang="en-US" dirty="0" smtClean="0">
              <a:solidFill>
                <a:srgbClr val="0000CD"/>
              </a:solidFill>
              <a:latin typeface="Cambria" panose="02040503050406030204" pitchFamily="18" charset="0"/>
            </a:endParaRPr>
          </a:p>
        </p:txBody>
      </p:sp>
      <p:sp>
        <p:nvSpPr>
          <p:cNvPr id="14" name="Rectangle 13"/>
          <p:cNvSpPr/>
          <p:nvPr/>
        </p:nvSpPr>
        <p:spPr>
          <a:xfrm>
            <a:off x="450232" y="2132856"/>
            <a:ext cx="8075240" cy="923330"/>
          </a:xfrm>
          <a:prstGeom prst="rect">
            <a:avLst/>
          </a:prstGeom>
        </p:spPr>
        <p:txBody>
          <a:bodyPr wrap="square">
            <a:spAutoFit/>
          </a:bodyPr>
          <a:lstStyle/>
          <a:p>
            <a:r>
              <a:rPr lang="en-US" dirty="0">
                <a:solidFill>
                  <a:srgbClr val="0000CD"/>
                </a:solidFill>
                <a:latin typeface="Consolas"/>
              </a:rPr>
              <a:t>SELECT</a:t>
            </a:r>
            <a:r>
              <a:rPr lang="en-US" dirty="0">
                <a:solidFill>
                  <a:srgbClr val="000000"/>
                </a:solidFill>
                <a:latin typeface="Consolas"/>
              </a:rPr>
              <a:t> </a:t>
            </a:r>
            <a:r>
              <a:rPr lang="en-US" dirty="0" smtClean="0"/>
              <a:t>Customers.ID</a:t>
            </a:r>
            <a:r>
              <a:rPr lang="en-US" dirty="0" smtClean="0">
                <a:solidFill>
                  <a:srgbClr val="000000"/>
                </a:solidFill>
                <a:latin typeface="Consolas"/>
              </a:rPr>
              <a:t>, </a:t>
            </a:r>
            <a:r>
              <a:rPr lang="en-US" dirty="0" err="1" smtClean="0">
                <a:solidFill>
                  <a:srgbClr val="000000"/>
                </a:solidFill>
                <a:latin typeface="Consolas"/>
              </a:rPr>
              <a:t>Customers.Nama</a:t>
            </a:r>
            <a:r>
              <a:rPr lang="en-US" dirty="0"/>
              <a:t/>
            </a:r>
            <a:br>
              <a:rPr lang="en-US" dirty="0"/>
            </a:br>
            <a:r>
              <a:rPr lang="en-US" dirty="0">
                <a:solidFill>
                  <a:srgbClr val="0000CD"/>
                </a:solidFill>
                <a:latin typeface="Consolas"/>
              </a:rPr>
              <a:t>FROM</a:t>
            </a:r>
            <a:r>
              <a:rPr lang="en-US" dirty="0">
                <a:solidFill>
                  <a:srgbClr val="000000"/>
                </a:solidFill>
                <a:latin typeface="Consolas"/>
              </a:rPr>
              <a:t> </a:t>
            </a:r>
            <a:r>
              <a:rPr lang="en-US" dirty="0" smtClean="0"/>
              <a:t>Customers</a:t>
            </a:r>
            <a:endParaRPr lang="en-US" dirty="0"/>
          </a:p>
          <a:p>
            <a:r>
              <a:rPr lang="en-US" dirty="0" smtClean="0">
                <a:solidFill>
                  <a:srgbClr val="0000CD"/>
                </a:solidFill>
                <a:latin typeface="Consolas"/>
              </a:rPr>
              <a:t>Where</a:t>
            </a:r>
            <a:r>
              <a:rPr lang="en-US" dirty="0">
                <a:solidFill>
                  <a:srgbClr val="000000"/>
                </a:solidFill>
                <a:latin typeface="Consolas"/>
              </a:rPr>
              <a:t> </a:t>
            </a:r>
            <a:r>
              <a:rPr lang="en-US" dirty="0" smtClean="0">
                <a:solidFill>
                  <a:srgbClr val="000000"/>
                </a:solidFill>
                <a:latin typeface="Consolas"/>
              </a:rPr>
              <a:t>Customers.ID=‘1’ </a:t>
            </a:r>
            <a:r>
              <a:rPr lang="en-US" dirty="0" smtClean="0">
                <a:solidFill>
                  <a:srgbClr val="0000CD"/>
                </a:solidFill>
                <a:latin typeface="Consolas"/>
              </a:rPr>
              <a:t>Or</a:t>
            </a:r>
            <a:r>
              <a:rPr lang="en-US" dirty="0">
                <a:solidFill>
                  <a:srgbClr val="000000"/>
                </a:solidFill>
                <a:latin typeface="Consolas"/>
              </a:rPr>
              <a:t> Customers.ID</a:t>
            </a:r>
            <a:r>
              <a:rPr lang="en-US" dirty="0" smtClean="0">
                <a:solidFill>
                  <a:srgbClr val="000000"/>
                </a:solidFill>
                <a:latin typeface="Consolas"/>
              </a:rPr>
              <a:t>=‘2’</a:t>
            </a:r>
            <a:endParaRPr lang="en-US" dirty="0"/>
          </a:p>
        </p:txBody>
      </p:sp>
      <p:sp>
        <p:nvSpPr>
          <p:cNvPr id="16" name="Rectangle 15"/>
          <p:cNvSpPr/>
          <p:nvPr/>
        </p:nvSpPr>
        <p:spPr>
          <a:xfrm>
            <a:off x="443264" y="3212976"/>
            <a:ext cx="8075240" cy="923330"/>
          </a:xfrm>
          <a:prstGeom prst="rect">
            <a:avLst/>
          </a:prstGeom>
        </p:spPr>
        <p:txBody>
          <a:bodyPr wrap="square">
            <a:spAutoFit/>
          </a:bodyPr>
          <a:lstStyle/>
          <a:p>
            <a:r>
              <a:rPr lang="en-US" dirty="0">
                <a:solidFill>
                  <a:srgbClr val="0000CD"/>
                </a:solidFill>
                <a:latin typeface="Consolas"/>
              </a:rPr>
              <a:t>SELECT</a:t>
            </a:r>
            <a:r>
              <a:rPr lang="en-US" dirty="0">
                <a:solidFill>
                  <a:srgbClr val="000000"/>
                </a:solidFill>
                <a:latin typeface="Consolas"/>
              </a:rPr>
              <a:t> </a:t>
            </a:r>
            <a:r>
              <a:rPr lang="en-US" dirty="0" smtClean="0"/>
              <a:t>Customers.ID</a:t>
            </a:r>
            <a:r>
              <a:rPr lang="en-US" dirty="0" smtClean="0">
                <a:solidFill>
                  <a:srgbClr val="000000"/>
                </a:solidFill>
                <a:latin typeface="Consolas"/>
              </a:rPr>
              <a:t>, </a:t>
            </a:r>
            <a:r>
              <a:rPr lang="en-US" dirty="0" err="1" smtClean="0">
                <a:solidFill>
                  <a:srgbClr val="000000"/>
                </a:solidFill>
                <a:latin typeface="Consolas"/>
              </a:rPr>
              <a:t>Customers.Nama</a:t>
            </a:r>
            <a:r>
              <a:rPr lang="en-US" dirty="0"/>
              <a:t/>
            </a:r>
            <a:br>
              <a:rPr lang="en-US" dirty="0"/>
            </a:br>
            <a:r>
              <a:rPr lang="en-US" dirty="0">
                <a:solidFill>
                  <a:srgbClr val="0000CD"/>
                </a:solidFill>
                <a:latin typeface="Consolas"/>
              </a:rPr>
              <a:t>FROM</a:t>
            </a:r>
            <a:r>
              <a:rPr lang="en-US" dirty="0">
                <a:solidFill>
                  <a:srgbClr val="000000"/>
                </a:solidFill>
                <a:latin typeface="Consolas"/>
              </a:rPr>
              <a:t> </a:t>
            </a:r>
            <a:r>
              <a:rPr lang="en-US" dirty="0" smtClean="0"/>
              <a:t>Customers</a:t>
            </a:r>
            <a:endParaRPr lang="en-US" dirty="0"/>
          </a:p>
          <a:p>
            <a:r>
              <a:rPr lang="en-US" dirty="0" smtClean="0">
                <a:solidFill>
                  <a:srgbClr val="0000CD"/>
                </a:solidFill>
                <a:latin typeface="Consolas"/>
              </a:rPr>
              <a:t>Where</a:t>
            </a:r>
            <a:r>
              <a:rPr lang="en-US" dirty="0">
                <a:solidFill>
                  <a:srgbClr val="000000"/>
                </a:solidFill>
                <a:latin typeface="Consolas"/>
              </a:rPr>
              <a:t> </a:t>
            </a:r>
            <a:r>
              <a:rPr lang="en-US" dirty="0" smtClean="0">
                <a:solidFill>
                  <a:srgbClr val="000000"/>
                </a:solidFill>
                <a:latin typeface="Consolas"/>
              </a:rPr>
              <a:t>Customers.ID&lt;&gt;‘1’ </a:t>
            </a:r>
            <a:r>
              <a:rPr lang="en-US" dirty="0" smtClean="0">
                <a:solidFill>
                  <a:srgbClr val="0000CD"/>
                </a:solidFill>
                <a:latin typeface="Consolas"/>
              </a:rPr>
              <a:t>Or</a:t>
            </a:r>
            <a:r>
              <a:rPr lang="en-US" dirty="0">
                <a:solidFill>
                  <a:srgbClr val="000000"/>
                </a:solidFill>
                <a:latin typeface="Consolas"/>
              </a:rPr>
              <a:t> </a:t>
            </a:r>
            <a:r>
              <a:rPr lang="en-US" dirty="0" smtClean="0">
                <a:solidFill>
                  <a:srgbClr val="000000"/>
                </a:solidFill>
                <a:latin typeface="Consolas"/>
              </a:rPr>
              <a:t>Customers.ID&lt;&gt;‘2’</a:t>
            </a:r>
            <a:endParaRPr lang="en-US" dirty="0"/>
          </a:p>
        </p:txBody>
      </p:sp>
      <p:sp>
        <p:nvSpPr>
          <p:cNvPr id="8" name="Rectangle 7"/>
          <p:cNvSpPr/>
          <p:nvPr/>
        </p:nvSpPr>
        <p:spPr>
          <a:xfrm>
            <a:off x="480610" y="4287800"/>
            <a:ext cx="8075240" cy="923330"/>
          </a:xfrm>
          <a:prstGeom prst="rect">
            <a:avLst/>
          </a:prstGeom>
        </p:spPr>
        <p:txBody>
          <a:bodyPr wrap="square">
            <a:spAutoFit/>
          </a:bodyPr>
          <a:lstStyle/>
          <a:p>
            <a:r>
              <a:rPr lang="en-US" dirty="0">
                <a:solidFill>
                  <a:srgbClr val="0000CD"/>
                </a:solidFill>
                <a:latin typeface="Consolas"/>
              </a:rPr>
              <a:t>SELECT</a:t>
            </a:r>
            <a:r>
              <a:rPr lang="en-US" dirty="0">
                <a:solidFill>
                  <a:srgbClr val="000000"/>
                </a:solidFill>
                <a:latin typeface="Consolas"/>
              </a:rPr>
              <a:t> </a:t>
            </a:r>
            <a:r>
              <a:rPr lang="en-US" dirty="0" smtClean="0"/>
              <a:t>Customers.ID</a:t>
            </a:r>
            <a:r>
              <a:rPr lang="en-US" dirty="0" smtClean="0">
                <a:solidFill>
                  <a:srgbClr val="000000"/>
                </a:solidFill>
                <a:latin typeface="Consolas"/>
              </a:rPr>
              <a:t>, </a:t>
            </a:r>
            <a:r>
              <a:rPr lang="en-US" dirty="0" err="1" smtClean="0">
                <a:solidFill>
                  <a:srgbClr val="000000"/>
                </a:solidFill>
                <a:latin typeface="Consolas"/>
              </a:rPr>
              <a:t>Customers.Nama</a:t>
            </a:r>
            <a:r>
              <a:rPr lang="en-US" dirty="0"/>
              <a:t/>
            </a:r>
            <a:br>
              <a:rPr lang="en-US" dirty="0"/>
            </a:br>
            <a:r>
              <a:rPr lang="en-US" dirty="0">
                <a:solidFill>
                  <a:srgbClr val="0000CD"/>
                </a:solidFill>
                <a:latin typeface="Consolas"/>
              </a:rPr>
              <a:t>FROM</a:t>
            </a:r>
            <a:r>
              <a:rPr lang="en-US" dirty="0">
                <a:solidFill>
                  <a:srgbClr val="000000"/>
                </a:solidFill>
                <a:latin typeface="Consolas"/>
              </a:rPr>
              <a:t> </a:t>
            </a:r>
            <a:r>
              <a:rPr lang="en-US" dirty="0" smtClean="0"/>
              <a:t>Customers</a:t>
            </a:r>
            <a:endParaRPr lang="en-US" dirty="0"/>
          </a:p>
          <a:p>
            <a:r>
              <a:rPr lang="en-US" dirty="0" smtClean="0">
                <a:solidFill>
                  <a:srgbClr val="0000CD"/>
                </a:solidFill>
                <a:latin typeface="Consolas"/>
              </a:rPr>
              <a:t>Where</a:t>
            </a:r>
            <a:r>
              <a:rPr lang="en-US" dirty="0">
                <a:solidFill>
                  <a:srgbClr val="000000"/>
                </a:solidFill>
                <a:latin typeface="Consolas"/>
              </a:rPr>
              <a:t> </a:t>
            </a:r>
            <a:r>
              <a:rPr lang="en-US" dirty="0" smtClean="0">
                <a:solidFill>
                  <a:srgbClr val="0000CD"/>
                </a:solidFill>
                <a:latin typeface="Consolas"/>
              </a:rPr>
              <a:t>NOT</a:t>
            </a:r>
            <a:r>
              <a:rPr lang="en-US" dirty="0" smtClean="0">
                <a:solidFill>
                  <a:srgbClr val="000000"/>
                </a:solidFill>
                <a:latin typeface="Consolas"/>
              </a:rPr>
              <a:t> Customers.ID=‘1’</a:t>
            </a:r>
            <a:endParaRPr lang="en-US" dirty="0"/>
          </a:p>
        </p:txBody>
      </p:sp>
    </p:spTree>
    <p:extLst>
      <p:ext uri="{BB962C8B-B14F-4D97-AF65-F5344CB8AC3E}">
        <p14:creationId xmlns:p14="http://schemas.microsoft.com/office/powerpoint/2010/main" val="3412246058"/>
      </p:ext>
    </p:extLst>
  </p:cSld>
  <p:clrMapOvr>
    <a:masterClrMapping/>
  </p:clrMapOvr>
  <p:transition spd="slow">
    <p:fade thruBlk="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3600" b="1" noProof="0" dirty="0" smtClean="0">
                <a:latin typeface="Arial" panose="020B0604020202020204" pitchFamily="34" charset="0"/>
                <a:ea typeface="+mj-ea"/>
                <a:cs typeface="Arial" panose="020B0604020202020204" pitchFamily="34" charset="0"/>
              </a:rPr>
              <a:t>OPERATOR LOGIKA</a:t>
            </a:r>
            <a:endParaRPr kumimoji="0" lang="id-ID" sz="3600" b="1" i="1"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844824"/>
            <a:ext cx="8229600" cy="4104456"/>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i="1" dirty="0" smtClean="0">
                <a:solidFill>
                  <a:srgbClr val="FF0000"/>
                </a:solidFill>
                <a:latin typeface="Cambria" panose="02040503050406030204" pitchFamily="18" charset="0"/>
                <a:cs typeface="Arial" panose="020B0604020202020204" pitchFamily="34" charset="0"/>
              </a:rPr>
              <a:t>Operator </a:t>
            </a:r>
            <a:r>
              <a:rPr lang="id-ID" i="1" dirty="0">
                <a:solidFill>
                  <a:srgbClr val="FF0000"/>
                </a:solidFill>
                <a:latin typeface="Cambria" panose="02040503050406030204" pitchFamily="18" charset="0"/>
                <a:cs typeface="Arial" panose="020B0604020202020204" pitchFamily="34" charset="0"/>
              </a:rPr>
              <a:t>logika</a:t>
            </a:r>
            <a:r>
              <a:rPr lang="id-ID" dirty="0">
                <a:solidFill>
                  <a:schemeClr val="tx1"/>
                </a:solidFill>
                <a:latin typeface="Cambria" panose="02040503050406030204" pitchFamily="18" charset="0"/>
                <a:cs typeface="Arial" panose="020B0604020202020204" pitchFamily="34" charset="0"/>
              </a:rPr>
              <a:t>, operator ini biasanya digunakan untuk mengambil atau menampilkan data dengan kondisi atau </a:t>
            </a:r>
            <a:r>
              <a:rPr lang="id-ID" dirty="0" smtClean="0">
                <a:solidFill>
                  <a:schemeClr val="tx1"/>
                </a:solidFill>
                <a:latin typeface="Cambria" panose="02040503050406030204" pitchFamily="18" charset="0"/>
                <a:cs typeface="Arial" panose="020B0604020202020204" pitchFamily="34" charset="0"/>
              </a:rPr>
              <a:t>syarat</a:t>
            </a:r>
            <a:endParaRPr lang="en-US" dirty="0" smtClean="0">
              <a:solidFill>
                <a:schemeClr val="tx1"/>
              </a:solidFill>
              <a:latin typeface="Cambria" panose="02040503050406030204" pitchFamily="18" charset="0"/>
              <a:cs typeface="Arial" panose="020B0604020202020204" pitchFamily="34" charset="0"/>
            </a:endParaRPr>
          </a:p>
          <a:p>
            <a:pPr algn="just"/>
            <a:r>
              <a:rPr lang="en-US" dirty="0" smtClean="0">
                <a:solidFill>
                  <a:schemeClr val="tx1"/>
                </a:solidFill>
                <a:latin typeface="Cambria" panose="02040503050406030204" pitchFamily="18" charset="0"/>
                <a:cs typeface="Arial" panose="020B0604020202020204" pitchFamily="34" charset="0"/>
              </a:rPr>
              <a:t>Operator </a:t>
            </a:r>
            <a:r>
              <a:rPr lang="en-US" dirty="0" err="1" smtClean="0">
                <a:solidFill>
                  <a:schemeClr val="tx1"/>
                </a:solidFill>
                <a:latin typeface="Cambria" panose="02040503050406030204" pitchFamily="18" charset="0"/>
                <a:cs typeface="Arial" panose="020B0604020202020204" pitchFamily="34" charset="0"/>
              </a:rPr>
              <a:t>Logika</a:t>
            </a:r>
            <a:r>
              <a:rPr lang="en-US" dirty="0" smtClean="0">
                <a:solidFill>
                  <a:schemeClr val="tx1"/>
                </a:solidFill>
                <a:latin typeface="Cambria" panose="02040503050406030204" pitchFamily="18" charset="0"/>
                <a:cs typeface="Arial" panose="020B0604020202020204" pitchFamily="34" charset="0"/>
              </a:rPr>
              <a:t> </a:t>
            </a:r>
            <a:r>
              <a:rPr lang="en-US" dirty="0" err="1" smtClean="0">
                <a:solidFill>
                  <a:schemeClr val="tx1"/>
                </a:solidFill>
                <a:latin typeface="Cambria" panose="02040503050406030204" pitchFamily="18" charset="0"/>
                <a:cs typeface="Arial" panose="020B0604020202020204" pitchFamily="34" charset="0"/>
              </a:rPr>
              <a:t>terdiri</a:t>
            </a:r>
            <a:r>
              <a:rPr lang="en-US" dirty="0" smtClean="0">
                <a:solidFill>
                  <a:schemeClr val="tx1"/>
                </a:solidFill>
                <a:latin typeface="Cambria" panose="02040503050406030204" pitchFamily="18" charset="0"/>
                <a:cs typeface="Arial" panose="020B0604020202020204" pitchFamily="34" charset="0"/>
              </a:rPr>
              <a:t> </a:t>
            </a:r>
            <a:r>
              <a:rPr lang="en-US" dirty="0" err="1" smtClean="0">
                <a:solidFill>
                  <a:schemeClr val="tx1"/>
                </a:solidFill>
                <a:latin typeface="Cambria" panose="02040503050406030204" pitchFamily="18" charset="0"/>
                <a:cs typeface="Arial" panose="020B0604020202020204" pitchFamily="34" charset="0"/>
              </a:rPr>
              <a:t>dari</a:t>
            </a:r>
            <a:r>
              <a:rPr lang="en-US" dirty="0" smtClean="0">
                <a:solidFill>
                  <a:schemeClr val="tx1"/>
                </a:solidFill>
                <a:latin typeface="Cambria" panose="02040503050406030204" pitchFamily="18" charset="0"/>
                <a:cs typeface="Arial" panose="020B0604020202020204" pitchFamily="34" charset="0"/>
              </a:rPr>
              <a:t> :</a:t>
            </a:r>
          </a:p>
          <a:p>
            <a:pPr marL="514350" indent="-514350" algn="just">
              <a:buAutoNum type="arabicPeriod"/>
            </a:pPr>
            <a:r>
              <a:rPr lang="en-US" dirty="0" smtClean="0">
                <a:solidFill>
                  <a:schemeClr val="tx1"/>
                </a:solidFill>
                <a:latin typeface="Cambria" panose="02040503050406030204" pitchFamily="18" charset="0"/>
                <a:cs typeface="Arial" panose="020B0604020202020204" pitchFamily="34" charset="0"/>
              </a:rPr>
              <a:t>And</a:t>
            </a:r>
          </a:p>
          <a:p>
            <a:pPr marL="514350" indent="-514350" algn="just">
              <a:buAutoNum type="arabicPeriod"/>
            </a:pPr>
            <a:r>
              <a:rPr lang="en-US" dirty="0" smtClean="0">
                <a:solidFill>
                  <a:schemeClr val="tx1"/>
                </a:solidFill>
                <a:latin typeface="Cambria" panose="02040503050406030204" pitchFamily="18" charset="0"/>
                <a:cs typeface="Arial" panose="020B0604020202020204" pitchFamily="34" charset="0"/>
              </a:rPr>
              <a:t>Or</a:t>
            </a:r>
          </a:p>
          <a:p>
            <a:pPr marL="514350" indent="-514350" algn="just">
              <a:buAutoNum type="arabicPeriod"/>
            </a:pPr>
            <a:r>
              <a:rPr lang="en-US" dirty="0" smtClean="0">
                <a:solidFill>
                  <a:schemeClr val="tx1"/>
                </a:solidFill>
                <a:latin typeface="Cambria" panose="02040503050406030204" pitchFamily="18" charset="0"/>
                <a:cs typeface="Arial" panose="020B0604020202020204" pitchFamily="34" charset="0"/>
              </a:rPr>
              <a:t>Not</a:t>
            </a:r>
          </a:p>
        </p:txBody>
      </p:sp>
    </p:spTree>
    <p:extLst>
      <p:ext uri="{BB962C8B-B14F-4D97-AF65-F5344CB8AC3E}">
        <p14:creationId xmlns:p14="http://schemas.microsoft.com/office/powerpoint/2010/main" val="823919044"/>
      </p:ext>
    </p:extLst>
  </p:cSld>
  <p:clrMapOvr>
    <a:masterClrMapping/>
  </p:clrMapOvr>
  <p:transition spd="slow">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3600" b="1" noProof="0" dirty="0" smtClean="0">
                <a:latin typeface="Arial" panose="020B0604020202020204" pitchFamily="34" charset="0"/>
                <a:ea typeface="+mj-ea"/>
                <a:cs typeface="Arial" panose="020B0604020202020204" pitchFamily="34" charset="0"/>
              </a:rPr>
              <a:t>OPERATOR </a:t>
            </a:r>
            <a:r>
              <a:rPr lang="en-US" sz="3600" b="1" noProof="0" dirty="0" smtClean="0">
                <a:solidFill>
                  <a:srgbClr val="FF0000"/>
                </a:solidFill>
                <a:latin typeface="Arial" panose="020B0604020202020204" pitchFamily="34" charset="0"/>
                <a:ea typeface="+mj-ea"/>
                <a:cs typeface="Arial" panose="020B0604020202020204" pitchFamily="34" charset="0"/>
              </a:rPr>
              <a:t>AND</a:t>
            </a:r>
            <a:endParaRPr kumimoji="0" lang="id-ID" sz="3600" b="1" i="1" u="none" strike="noStrike" kern="1200" cap="none" spc="0" normalizeH="0" baseline="0" noProof="0" dirty="0">
              <a:ln>
                <a:noFill/>
              </a:ln>
              <a:solidFill>
                <a:srgbClr val="FF0000"/>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844824"/>
            <a:ext cx="8229600" cy="4104456"/>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i="1" dirty="0" smtClean="0">
                <a:solidFill>
                  <a:srgbClr val="FF0000"/>
                </a:solidFill>
                <a:latin typeface="Cambria" panose="02040503050406030204" pitchFamily="18" charset="0"/>
                <a:cs typeface="Arial" panose="020B0604020202020204" pitchFamily="34" charset="0"/>
              </a:rPr>
              <a:t>Operator </a:t>
            </a:r>
            <a:r>
              <a:rPr lang="id-ID" i="1" dirty="0">
                <a:solidFill>
                  <a:srgbClr val="FF0000"/>
                </a:solidFill>
                <a:latin typeface="Cambria" panose="02040503050406030204" pitchFamily="18" charset="0"/>
                <a:cs typeface="Arial" panose="020B0604020202020204" pitchFamily="34" charset="0"/>
              </a:rPr>
              <a:t>AND</a:t>
            </a:r>
            <a:r>
              <a:rPr lang="id-ID" dirty="0">
                <a:solidFill>
                  <a:schemeClr val="tx1"/>
                </a:solidFill>
                <a:latin typeface="Cambria" panose="02040503050406030204" pitchFamily="18" charset="0"/>
                <a:cs typeface="Arial" panose="020B0604020202020204" pitchFamily="34" charset="0"/>
              </a:rPr>
              <a:t> digunakan untuk mengambil atau menampilkan data dari table dengan kondisi atau syarat nilai kedua-duanya harus benar (TRUE). Jika terdapat salah satu nilai yang bernilai salah (FALSE) maka data tidak akan ditampilkan, karena tidak memenuhi syarat</a:t>
            </a:r>
            <a:endParaRPr lang="en-US" dirty="0" smtClean="0">
              <a:solidFill>
                <a:schemeClr val="tx1"/>
              </a:solidFill>
              <a:latin typeface="Cambria" panose="02040503050406030204" pitchFamily="18" charset="0"/>
              <a:cs typeface="Arial" panose="020B0604020202020204" pitchFamily="34" charset="0"/>
            </a:endParaRPr>
          </a:p>
        </p:txBody>
      </p:sp>
      <p:sp>
        <p:nvSpPr>
          <p:cNvPr id="5" name="Rectangle 4"/>
          <p:cNvSpPr/>
          <p:nvPr/>
        </p:nvSpPr>
        <p:spPr>
          <a:xfrm>
            <a:off x="611560" y="4725144"/>
            <a:ext cx="7272808" cy="923330"/>
          </a:xfrm>
          <a:prstGeom prst="rect">
            <a:avLst/>
          </a:prstGeom>
        </p:spPr>
        <p:txBody>
          <a:bodyPr wrap="square">
            <a:spAutoFit/>
          </a:bodyPr>
          <a:lstStyle/>
          <a:p>
            <a:r>
              <a:rPr lang="en-US" dirty="0">
                <a:solidFill>
                  <a:srgbClr val="0000CD"/>
                </a:solidFill>
                <a:latin typeface="Consolas"/>
              </a:rPr>
              <a:t>SELECT</a:t>
            </a:r>
            <a:r>
              <a:rPr lang="en-US" dirty="0">
                <a:solidFill>
                  <a:srgbClr val="000000"/>
                </a:solidFill>
                <a:latin typeface="Consolas"/>
              </a:rPr>
              <a:t> </a:t>
            </a:r>
            <a:r>
              <a:rPr lang="en-US" i="1" dirty="0">
                <a:solidFill>
                  <a:srgbClr val="000000"/>
                </a:solidFill>
                <a:latin typeface="Consolas"/>
              </a:rPr>
              <a:t>column1</a:t>
            </a:r>
            <a:r>
              <a:rPr lang="en-US" dirty="0">
                <a:solidFill>
                  <a:srgbClr val="000000"/>
                </a:solidFill>
                <a:latin typeface="Consolas"/>
              </a:rPr>
              <a:t>,</a:t>
            </a:r>
            <a:r>
              <a:rPr lang="en-US" i="1" dirty="0">
                <a:solidFill>
                  <a:srgbClr val="000000"/>
                </a:solidFill>
                <a:latin typeface="Consolas"/>
              </a:rPr>
              <a:t> column2, ...</a:t>
            </a:r>
            <a:r>
              <a:rPr lang="en-US" dirty="0"/>
              <a:t/>
            </a:r>
            <a:br>
              <a:rPr lang="en-US" dirty="0"/>
            </a:br>
            <a:r>
              <a:rPr lang="en-US" dirty="0">
                <a:solidFill>
                  <a:srgbClr val="0000CD"/>
                </a:solidFill>
                <a:latin typeface="Consolas"/>
              </a:rPr>
              <a:t>FROM</a:t>
            </a:r>
            <a:r>
              <a:rPr lang="en-US" dirty="0">
                <a:solidFill>
                  <a:srgbClr val="000000"/>
                </a:solidFill>
                <a:latin typeface="Consolas"/>
              </a:rPr>
              <a:t> </a:t>
            </a:r>
            <a:r>
              <a:rPr lang="en-US" i="1" dirty="0" err="1">
                <a:solidFill>
                  <a:srgbClr val="000000"/>
                </a:solidFill>
                <a:latin typeface="Consolas"/>
              </a:rPr>
              <a:t>table_name</a:t>
            </a:r>
            <a:r>
              <a:rPr lang="en-US" dirty="0"/>
              <a:t/>
            </a:r>
            <a:br>
              <a:rPr lang="en-US" dirty="0"/>
            </a:br>
            <a:r>
              <a:rPr lang="en-US" dirty="0">
                <a:solidFill>
                  <a:srgbClr val="0000CD"/>
                </a:solidFill>
                <a:latin typeface="Consolas"/>
              </a:rPr>
              <a:t>WHERE</a:t>
            </a:r>
            <a:r>
              <a:rPr lang="en-US" dirty="0">
                <a:solidFill>
                  <a:srgbClr val="000000"/>
                </a:solidFill>
                <a:latin typeface="Consolas"/>
              </a:rPr>
              <a:t> </a:t>
            </a:r>
            <a:r>
              <a:rPr lang="en-US" i="1" dirty="0">
                <a:solidFill>
                  <a:srgbClr val="000000"/>
                </a:solidFill>
                <a:latin typeface="Consolas"/>
              </a:rPr>
              <a:t>condition1</a:t>
            </a:r>
            <a:r>
              <a:rPr lang="en-US" dirty="0">
                <a:solidFill>
                  <a:srgbClr val="000000"/>
                </a:solidFill>
                <a:latin typeface="Consolas"/>
              </a:rPr>
              <a:t> </a:t>
            </a:r>
            <a:r>
              <a:rPr lang="en-US" dirty="0">
                <a:solidFill>
                  <a:srgbClr val="0000CD"/>
                </a:solidFill>
                <a:latin typeface="Consolas"/>
              </a:rPr>
              <a:t>AND</a:t>
            </a:r>
            <a:r>
              <a:rPr lang="en-US" dirty="0">
                <a:solidFill>
                  <a:srgbClr val="000000"/>
                </a:solidFill>
                <a:latin typeface="Consolas"/>
              </a:rPr>
              <a:t> </a:t>
            </a:r>
            <a:r>
              <a:rPr lang="en-US" i="1" dirty="0">
                <a:solidFill>
                  <a:srgbClr val="000000"/>
                </a:solidFill>
                <a:latin typeface="Consolas"/>
              </a:rPr>
              <a:t>condition2</a:t>
            </a:r>
            <a:r>
              <a:rPr lang="en-US" dirty="0">
                <a:solidFill>
                  <a:srgbClr val="000000"/>
                </a:solidFill>
                <a:latin typeface="Consolas"/>
              </a:rPr>
              <a:t> </a:t>
            </a:r>
            <a:r>
              <a:rPr lang="en-US" dirty="0">
                <a:solidFill>
                  <a:srgbClr val="0000CD"/>
                </a:solidFill>
                <a:latin typeface="Consolas"/>
              </a:rPr>
              <a:t>AND</a:t>
            </a:r>
            <a:r>
              <a:rPr lang="en-US" dirty="0">
                <a:solidFill>
                  <a:srgbClr val="000000"/>
                </a:solidFill>
                <a:latin typeface="Consolas"/>
              </a:rPr>
              <a:t> </a:t>
            </a:r>
            <a:r>
              <a:rPr lang="en-US" i="1" dirty="0">
                <a:solidFill>
                  <a:srgbClr val="000000"/>
                </a:solidFill>
                <a:latin typeface="Consolas"/>
              </a:rPr>
              <a:t>condition3 ...</a:t>
            </a:r>
            <a:r>
              <a:rPr lang="en-US" dirty="0">
                <a:solidFill>
                  <a:srgbClr val="000000"/>
                </a:solidFill>
                <a:latin typeface="Consolas"/>
              </a:rPr>
              <a:t>;</a:t>
            </a:r>
            <a:endParaRPr lang="en-US" dirty="0"/>
          </a:p>
        </p:txBody>
      </p:sp>
    </p:spTree>
    <p:extLst>
      <p:ext uri="{BB962C8B-B14F-4D97-AF65-F5344CB8AC3E}">
        <p14:creationId xmlns:p14="http://schemas.microsoft.com/office/powerpoint/2010/main" val="1283783006"/>
      </p:ext>
    </p:extLst>
  </p:cSld>
  <p:clrMapOvr>
    <a:masterClrMapping/>
  </p:clrMapOvr>
  <p:transition spd="slow">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3600" b="1" dirty="0" smtClean="0">
                <a:latin typeface="Arial" panose="020B0604020202020204" pitchFamily="34" charset="0"/>
                <a:ea typeface="+mj-ea"/>
                <a:cs typeface="Arial" panose="020B0604020202020204" pitchFamily="34" charset="0"/>
              </a:rPr>
              <a:t>TABEL LOGIKA </a:t>
            </a:r>
          </a:p>
          <a:p>
            <a:pPr marL="0" marR="0" lvl="0" indent="0" algn="ctr" defTabSz="914400" rtl="0" eaLnBrk="1" fontAlgn="auto" latinLnBrk="0" hangingPunct="1">
              <a:lnSpc>
                <a:spcPct val="100000"/>
              </a:lnSpc>
              <a:spcBef>
                <a:spcPct val="0"/>
              </a:spcBef>
              <a:spcAft>
                <a:spcPts val="0"/>
              </a:spcAft>
              <a:buClrTx/>
              <a:buSzTx/>
              <a:buFontTx/>
              <a:buNone/>
              <a:tabLst/>
              <a:defRPr/>
            </a:pPr>
            <a:r>
              <a:rPr lang="en-US" sz="3600" b="1" noProof="0" dirty="0" smtClean="0">
                <a:latin typeface="Arial" panose="020B0604020202020204" pitchFamily="34" charset="0"/>
                <a:ea typeface="+mj-ea"/>
                <a:cs typeface="Arial" panose="020B0604020202020204" pitchFamily="34" charset="0"/>
              </a:rPr>
              <a:t>OPERATOR </a:t>
            </a:r>
            <a:r>
              <a:rPr lang="en-US" sz="3600" b="1" noProof="0" dirty="0" smtClean="0">
                <a:solidFill>
                  <a:srgbClr val="FF0000"/>
                </a:solidFill>
                <a:latin typeface="Arial" panose="020B0604020202020204" pitchFamily="34" charset="0"/>
                <a:ea typeface="+mj-ea"/>
                <a:cs typeface="Arial" panose="020B0604020202020204" pitchFamily="34" charset="0"/>
              </a:rPr>
              <a:t>AND</a:t>
            </a:r>
            <a:endParaRPr kumimoji="0" lang="id-ID" sz="3600" b="1" i="1" u="none" strike="noStrike" kern="1200" cap="none" spc="0" normalizeH="0" baseline="0" noProof="0" dirty="0">
              <a:ln>
                <a:noFill/>
              </a:ln>
              <a:solidFill>
                <a:srgbClr val="FF0000"/>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844824"/>
            <a:ext cx="8229600" cy="4104456"/>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endParaRPr lang="en-US" dirty="0" smtClean="0">
              <a:solidFill>
                <a:schemeClr val="tx1"/>
              </a:solidFill>
              <a:latin typeface="Cambria" panose="02040503050406030204" pitchFamily="18" charset="0"/>
              <a:cs typeface="Arial" panose="020B060402020202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1148232779"/>
              </p:ext>
            </p:extLst>
          </p:nvPr>
        </p:nvGraphicFramePr>
        <p:xfrm>
          <a:off x="1590675" y="1887742"/>
          <a:ext cx="5962650" cy="2194560"/>
        </p:xfrm>
        <a:graphic>
          <a:graphicData uri="http://schemas.openxmlformats.org/drawingml/2006/table">
            <a:tbl>
              <a:tblPr firstRow="1">
                <a:tableStyleId>{3C2FFA5D-87B4-456A-9821-1D502468CF0F}</a:tableStyleId>
              </a:tblPr>
              <a:tblGrid>
                <a:gridCol w="1987550"/>
                <a:gridCol w="1987550"/>
                <a:gridCol w="1987550"/>
              </a:tblGrid>
              <a:tr h="0">
                <a:tc>
                  <a:txBody>
                    <a:bodyPr/>
                    <a:lstStyle/>
                    <a:p>
                      <a:pPr algn="l"/>
                      <a:r>
                        <a:rPr lang="en-US" cap="all" dirty="0">
                          <a:effectLst/>
                        </a:rPr>
                        <a:t>NILAI A</a:t>
                      </a:r>
                      <a:endParaRPr lang="en-US" b="1" cap="all" dirty="0">
                        <a:effectLst/>
                      </a:endParaRPr>
                    </a:p>
                  </a:txBody>
                  <a:tcPr anchor="ctr"/>
                </a:tc>
                <a:tc>
                  <a:txBody>
                    <a:bodyPr/>
                    <a:lstStyle/>
                    <a:p>
                      <a:pPr algn="l"/>
                      <a:r>
                        <a:rPr lang="en-US" cap="all" dirty="0">
                          <a:effectLst/>
                        </a:rPr>
                        <a:t>NILAI B</a:t>
                      </a:r>
                      <a:endParaRPr lang="en-US" b="1" cap="all" dirty="0">
                        <a:effectLst/>
                      </a:endParaRPr>
                    </a:p>
                  </a:txBody>
                  <a:tcPr anchor="ctr"/>
                </a:tc>
                <a:tc>
                  <a:txBody>
                    <a:bodyPr/>
                    <a:lstStyle/>
                    <a:p>
                      <a:pPr algn="l"/>
                      <a:r>
                        <a:rPr lang="en-US" cap="all" dirty="0">
                          <a:effectLst/>
                        </a:rPr>
                        <a:t>HASIL NILAI A AND NILAI B</a:t>
                      </a:r>
                      <a:endParaRPr lang="en-US" b="1" cap="all" dirty="0">
                        <a:effectLst/>
                      </a:endParaRPr>
                    </a:p>
                  </a:txBody>
                  <a:tcPr anchor="ctr"/>
                </a:tc>
              </a:tr>
              <a:tr h="0">
                <a:tc>
                  <a:txBody>
                    <a:bodyPr/>
                    <a:lstStyle/>
                    <a:p>
                      <a:pPr algn="l"/>
                      <a:r>
                        <a:rPr lang="en-US" dirty="0">
                          <a:effectLst/>
                        </a:rPr>
                        <a:t>TRUE</a:t>
                      </a:r>
                    </a:p>
                  </a:txBody>
                  <a:tcPr marL="114300" marR="114300" marT="57150" marB="57150" anchor="ctr"/>
                </a:tc>
                <a:tc>
                  <a:txBody>
                    <a:bodyPr/>
                    <a:lstStyle/>
                    <a:p>
                      <a:pPr algn="l"/>
                      <a:r>
                        <a:rPr lang="en-US">
                          <a:effectLst/>
                        </a:rPr>
                        <a:t>TRUE</a:t>
                      </a:r>
                    </a:p>
                  </a:txBody>
                  <a:tcPr marL="114300" marR="114300" marT="57150" marB="57150" anchor="ctr"/>
                </a:tc>
                <a:tc>
                  <a:txBody>
                    <a:bodyPr/>
                    <a:lstStyle/>
                    <a:p>
                      <a:pPr algn="l"/>
                      <a:r>
                        <a:rPr lang="en-US">
                          <a:effectLst/>
                        </a:rPr>
                        <a:t>TRUE</a:t>
                      </a:r>
                    </a:p>
                  </a:txBody>
                  <a:tcPr marL="114300" marR="114300" marT="57150" marB="57150" anchor="ctr"/>
                </a:tc>
              </a:tr>
              <a:tr h="0">
                <a:tc>
                  <a:txBody>
                    <a:bodyPr/>
                    <a:lstStyle/>
                    <a:p>
                      <a:pPr algn="l"/>
                      <a:r>
                        <a:rPr lang="en-US">
                          <a:effectLst/>
                        </a:rPr>
                        <a:t>TRUE</a:t>
                      </a:r>
                    </a:p>
                  </a:txBody>
                  <a:tcPr marL="114300" marR="114300" marT="57150" marB="57150" anchor="ctr"/>
                </a:tc>
                <a:tc>
                  <a:txBody>
                    <a:bodyPr/>
                    <a:lstStyle/>
                    <a:p>
                      <a:pPr algn="l"/>
                      <a:r>
                        <a:rPr lang="en-US">
                          <a:effectLst/>
                        </a:rPr>
                        <a:t>FALSE</a:t>
                      </a:r>
                    </a:p>
                  </a:txBody>
                  <a:tcPr marL="114300" marR="114300" marT="57150" marB="57150" anchor="ctr"/>
                </a:tc>
                <a:tc>
                  <a:txBody>
                    <a:bodyPr/>
                    <a:lstStyle/>
                    <a:p>
                      <a:pPr algn="l"/>
                      <a:r>
                        <a:rPr lang="en-US">
                          <a:effectLst/>
                        </a:rPr>
                        <a:t>FALSE</a:t>
                      </a:r>
                    </a:p>
                  </a:txBody>
                  <a:tcPr marL="114300" marR="114300" marT="57150" marB="57150" anchor="ctr"/>
                </a:tc>
              </a:tr>
              <a:tr h="0">
                <a:tc>
                  <a:txBody>
                    <a:bodyPr/>
                    <a:lstStyle/>
                    <a:p>
                      <a:pPr algn="l"/>
                      <a:r>
                        <a:rPr lang="en-US">
                          <a:effectLst/>
                        </a:rPr>
                        <a:t>FALSE</a:t>
                      </a:r>
                    </a:p>
                  </a:txBody>
                  <a:tcPr marL="114300" marR="114300" marT="57150" marB="57150" anchor="ctr"/>
                </a:tc>
                <a:tc>
                  <a:txBody>
                    <a:bodyPr/>
                    <a:lstStyle/>
                    <a:p>
                      <a:pPr algn="l"/>
                      <a:r>
                        <a:rPr lang="en-US">
                          <a:effectLst/>
                        </a:rPr>
                        <a:t>TRUE</a:t>
                      </a:r>
                    </a:p>
                  </a:txBody>
                  <a:tcPr marL="114300" marR="114300" marT="57150" marB="57150" anchor="ctr"/>
                </a:tc>
                <a:tc>
                  <a:txBody>
                    <a:bodyPr/>
                    <a:lstStyle/>
                    <a:p>
                      <a:pPr algn="l"/>
                      <a:r>
                        <a:rPr lang="en-US">
                          <a:effectLst/>
                        </a:rPr>
                        <a:t>FALSE</a:t>
                      </a:r>
                    </a:p>
                  </a:txBody>
                  <a:tcPr marL="114300" marR="114300" marT="57150" marB="57150" anchor="ctr"/>
                </a:tc>
              </a:tr>
              <a:tr h="0">
                <a:tc>
                  <a:txBody>
                    <a:bodyPr/>
                    <a:lstStyle/>
                    <a:p>
                      <a:pPr algn="l"/>
                      <a:r>
                        <a:rPr lang="en-US">
                          <a:effectLst/>
                        </a:rPr>
                        <a:t>FALSE</a:t>
                      </a:r>
                    </a:p>
                  </a:txBody>
                  <a:tcPr marL="114300" marR="114300" marT="57150" marB="57150" anchor="ctr"/>
                </a:tc>
                <a:tc>
                  <a:txBody>
                    <a:bodyPr/>
                    <a:lstStyle/>
                    <a:p>
                      <a:pPr algn="l"/>
                      <a:r>
                        <a:rPr lang="en-US">
                          <a:effectLst/>
                        </a:rPr>
                        <a:t>FALSE</a:t>
                      </a:r>
                    </a:p>
                  </a:txBody>
                  <a:tcPr marL="114300" marR="114300" marT="57150" marB="57150" anchor="ctr"/>
                </a:tc>
                <a:tc>
                  <a:txBody>
                    <a:bodyPr/>
                    <a:lstStyle/>
                    <a:p>
                      <a:pPr algn="l"/>
                      <a:r>
                        <a:rPr lang="en-US" dirty="0">
                          <a:effectLst/>
                        </a:rPr>
                        <a:t>FALSE</a:t>
                      </a:r>
                    </a:p>
                  </a:txBody>
                  <a:tcPr marL="114300" marR="114300" marT="57150" marB="57150" anchor="ctr"/>
                </a:tc>
              </a:tr>
            </a:tbl>
          </a:graphicData>
        </a:graphic>
      </p:graphicFrame>
    </p:spTree>
    <p:extLst>
      <p:ext uri="{BB962C8B-B14F-4D97-AF65-F5344CB8AC3E}">
        <p14:creationId xmlns:p14="http://schemas.microsoft.com/office/powerpoint/2010/main" val="3461618506"/>
      </p:ext>
    </p:extLst>
  </p:cSld>
  <p:clrMapOvr>
    <a:masterClrMapping/>
  </p:clrMapOvr>
  <p:transition spd="slow">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3600" b="1" noProof="0" dirty="0" smtClean="0">
                <a:latin typeface="Arial" panose="020B0604020202020204" pitchFamily="34" charset="0"/>
                <a:ea typeface="+mj-ea"/>
                <a:cs typeface="Arial" panose="020B0604020202020204" pitchFamily="34" charset="0"/>
              </a:rPr>
              <a:t>OPERATOR </a:t>
            </a:r>
            <a:r>
              <a:rPr lang="en-US" sz="3600" b="1" noProof="0" dirty="0" smtClean="0">
                <a:solidFill>
                  <a:srgbClr val="FF0000"/>
                </a:solidFill>
                <a:latin typeface="Arial" panose="020B0604020202020204" pitchFamily="34" charset="0"/>
                <a:ea typeface="+mj-ea"/>
                <a:cs typeface="Arial" panose="020B0604020202020204" pitchFamily="34" charset="0"/>
              </a:rPr>
              <a:t>OR</a:t>
            </a:r>
            <a:endParaRPr kumimoji="0" lang="id-ID" sz="3600" b="1" i="1" u="none" strike="noStrike" kern="1200" cap="none" spc="0" normalizeH="0" baseline="0" noProof="0" dirty="0">
              <a:ln>
                <a:noFill/>
              </a:ln>
              <a:solidFill>
                <a:srgbClr val="FF0000"/>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844824"/>
            <a:ext cx="8229600" cy="4104456"/>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i="1" dirty="0" smtClean="0">
                <a:solidFill>
                  <a:srgbClr val="FF0000"/>
                </a:solidFill>
                <a:latin typeface="Cambria" panose="02040503050406030204" pitchFamily="18" charset="0"/>
                <a:cs typeface="Arial" panose="020B0604020202020204" pitchFamily="34" charset="0"/>
              </a:rPr>
              <a:t>Operator </a:t>
            </a:r>
            <a:r>
              <a:rPr lang="id-ID" i="1" dirty="0">
                <a:solidFill>
                  <a:srgbClr val="FF0000"/>
                </a:solidFill>
                <a:latin typeface="Cambria" panose="02040503050406030204" pitchFamily="18" charset="0"/>
                <a:cs typeface="Arial" panose="020B0604020202020204" pitchFamily="34" charset="0"/>
              </a:rPr>
              <a:t>OR</a:t>
            </a:r>
            <a:r>
              <a:rPr lang="id-ID" dirty="0">
                <a:solidFill>
                  <a:schemeClr val="tx1"/>
                </a:solidFill>
                <a:latin typeface="Cambria" panose="02040503050406030204" pitchFamily="18" charset="0"/>
                <a:cs typeface="Arial" panose="020B0604020202020204" pitchFamily="34" charset="0"/>
              </a:rPr>
              <a:t> digunakan untuk mengambil atau menampilkan data dari table dengan kondisi atau syarat nilai salah satunya benar (TRUE) atau kedua-duanya</a:t>
            </a:r>
            <a:endParaRPr lang="en-US" dirty="0" smtClean="0">
              <a:solidFill>
                <a:schemeClr val="tx1"/>
              </a:solidFill>
              <a:latin typeface="Cambria" panose="02040503050406030204" pitchFamily="18" charset="0"/>
              <a:cs typeface="Arial" panose="020B0604020202020204" pitchFamily="34" charset="0"/>
            </a:endParaRPr>
          </a:p>
        </p:txBody>
      </p:sp>
      <p:sp>
        <p:nvSpPr>
          <p:cNvPr id="2" name="Rectangle 1"/>
          <p:cNvSpPr/>
          <p:nvPr/>
        </p:nvSpPr>
        <p:spPr>
          <a:xfrm>
            <a:off x="611560" y="3897052"/>
            <a:ext cx="7920880" cy="923330"/>
          </a:xfrm>
          <a:prstGeom prst="rect">
            <a:avLst/>
          </a:prstGeom>
        </p:spPr>
        <p:txBody>
          <a:bodyPr wrap="square">
            <a:spAutoFit/>
          </a:bodyPr>
          <a:lstStyle/>
          <a:p>
            <a:r>
              <a:rPr lang="en-US" dirty="0">
                <a:solidFill>
                  <a:srgbClr val="0000CD"/>
                </a:solidFill>
                <a:latin typeface="Consolas"/>
              </a:rPr>
              <a:t>SELECT</a:t>
            </a:r>
            <a:r>
              <a:rPr lang="en-US" dirty="0">
                <a:solidFill>
                  <a:srgbClr val="000000"/>
                </a:solidFill>
                <a:latin typeface="Consolas"/>
              </a:rPr>
              <a:t> </a:t>
            </a:r>
            <a:r>
              <a:rPr lang="en-US" i="1" dirty="0">
                <a:solidFill>
                  <a:srgbClr val="000000"/>
                </a:solidFill>
                <a:latin typeface="Consolas"/>
              </a:rPr>
              <a:t>column1</a:t>
            </a:r>
            <a:r>
              <a:rPr lang="en-US" dirty="0">
                <a:solidFill>
                  <a:srgbClr val="000000"/>
                </a:solidFill>
                <a:latin typeface="Consolas"/>
              </a:rPr>
              <a:t>,</a:t>
            </a:r>
            <a:r>
              <a:rPr lang="en-US" i="1" dirty="0">
                <a:solidFill>
                  <a:srgbClr val="000000"/>
                </a:solidFill>
                <a:latin typeface="Consolas"/>
              </a:rPr>
              <a:t> column2, ...</a:t>
            </a:r>
            <a:r>
              <a:rPr lang="en-US" dirty="0"/>
              <a:t/>
            </a:r>
            <a:br>
              <a:rPr lang="en-US" dirty="0"/>
            </a:br>
            <a:r>
              <a:rPr lang="en-US" dirty="0">
                <a:solidFill>
                  <a:srgbClr val="0000CD"/>
                </a:solidFill>
                <a:latin typeface="Consolas"/>
              </a:rPr>
              <a:t>FROM</a:t>
            </a:r>
            <a:r>
              <a:rPr lang="en-US" dirty="0">
                <a:solidFill>
                  <a:srgbClr val="000000"/>
                </a:solidFill>
                <a:latin typeface="Consolas"/>
              </a:rPr>
              <a:t> </a:t>
            </a:r>
            <a:r>
              <a:rPr lang="en-US" i="1" dirty="0" err="1">
                <a:solidFill>
                  <a:srgbClr val="000000"/>
                </a:solidFill>
                <a:latin typeface="Consolas"/>
              </a:rPr>
              <a:t>table_name</a:t>
            </a:r>
            <a:r>
              <a:rPr lang="en-US" dirty="0"/>
              <a:t/>
            </a:r>
            <a:br>
              <a:rPr lang="en-US" dirty="0"/>
            </a:br>
            <a:r>
              <a:rPr lang="en-US" dirty="0">
                <a:solidFill>
                  <a:srgbClr val="0000CD"/>
                </a:solidFill>
                <a:latin typeface="Consolas"/>
              </a:rPr>
              <a:t>WHERE</a:t>
            </a:r>
            <a:r>
              <a:rPr lang="en-US" dirty="0">
                <a:solidFill>
                  <a:srgbClr val="000000"/>
                </a:solidFill>
                <a:latin typeface="Consolas"/>
              </a:rPr>
              <a:t> </a:t>
            </a:r>
            <a:r>
              <a:rPr lang="en-US" i="1" dirty="0">
                <a:solidFill>
                  <a:srgbClr val="000000"/>
                </a:solidFill>
                <a:latin typeface="Consolas"/>
              </a:rPr>
              <a:t>condition1</a:t>
            </a:r>
            <a:r>
              <a:rPr lang="en-US" dirty="0">
                <a:solidFill>
                  <a:srgbClr val="000000"/>
                </a:solidFill>
                <a:latin typeface="Consolas"/>
              </a:rPr>
              <a:t> </a:t>
            </a:r>
            <a:r>
              <a:rPr lang="en-US" dirty="0">
                <a:solidFill>
                  <a:srgbClr val="0000CD"/>
                </a:solidFill>
                <a:latin typeface="Consolas"/>
              </a:rPr>
              <a:t>OR</a:t>
            </a:r>
            <a:r>
              <a:rPr lang="en-US" dirty="0">
                <a:solidFill>
                  <a:srgbClr val="000000"/>
                </a:solidFill>
                <a:latin typeface="Consolas"/>
              </a:rPr>
              <a:t> </a:t>
            </a:r>
            <a:r>
              <a:rPr lang="en-US" i="1" dirty="0">
                <a:solidFill>
                  <a:srgbClr val="000000"/>
                </a:solidFill>
                <a:latin typeface="Consolas"/>
              </a:rPr>
              <a:t>condition2</a:t>
            </a:r>
            <a:r>
              <a:rPr lang="en-US" dirty="0">
                <a:solidFill>
                  <a:srgbClr val="000000"/>
                </a:solidFill>
                <a:latin typeface="Consolas"/>
              </a:rPr>
              <a:t> </a:t>
            </a:r>
            <a:r>
              <a:rPr lang="en-US" dirty="0">
                <a:solidFill>
                  <a:srgbClr val="0000CD"/>
                </a:solidFill>
                <a:latin typeface="Consolas"/>
              </a:rPr>
              <a:t>OR</a:t>
            </a:r>
            <a:r>
              <a:rPr lang="en-US" dirty="0">
                <a:solidFill>
                  <a:srgbClr val="000000"/>
                </a:solidFill>
                <a:latin typeface="Consolas"/>
              </a:rPr>
              <a:t> </a:t>
            </a:r>
            <a:r>
              <a:rPr lang="en-US" i="1" dirty="0">
                <a:solidFill>
                  <a:srgbClr val="000000"/>
                </a:solidFill>
                <a:latin typeface="Consolas"/>
              </a:rPr>
              <a:t>condition3 ...</a:t>
            </a:r>
            <a:r>
              <a:rPr lang="en-US" dirty="0">
                <a:solidFill>
                  <a:srgbClr val="000000"/>
                </a:solidFill>
                <a:latin typeface="Consolas"/>
              </a:rPr>
              <a:t>;</a:t>
            </a:r>
            <a:endParaRPr lang="en-US" dirty="0"/>
          </a:p>
        </p:txBody>
      </p:sp>
    </p:spTree>
    <p:extLst>
      <p:ext uri="{BB962C8B-B14F-4D97-AF65-F5344CB8AC3E}">
        <p14:creationId xmlns:p14="http://schemas.microsoft.com/office/powerpoint/2010/main" val="1673627680"/>
      </p:ext>
    </p:extLst>
  </p:cSld>
  <p:clrMapOvr>
    <a:masterClrMapping/>
  </p:clrMapOvr>
  <p:transition spd="slow">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3600" b="1" dirty="0" smtClean="0">
                <a:latin typeface="Arial" panose="020B0604020202020204" pitchFamily="34" charset="0"/>
                <a:ea typeface="+mj-ea"/>
                <a:cs typeface="Arial" panose="020B0604020202020204" pitchFamily="34" charset="0"/>
              </a:rPr>
              <a:t>TABEL LOGIKA </a:t>
            </a:r>
          </a:p>
          <a:p>
            <a:pPr marL="0" marR="0" lvl="0" indent="0" algn="ctr" defTabSz="914400" rtl="0" eaLnBrk="1" fontAlgn="auto" latinLnBrk="0" hangingPunct="1">
              <a:lnSpc>
                <a:spcPct val="100000"/>
              </a:lnSpc>
              <a:spcBef>
                <a:spcPct val="0"/>
              </a:spcBef>
              <a:spcAft>
                <a:spcPts val="0"/>
              </a:spcAft>
              <a:buClrTx/>
              <a:buSzTx/>
              <a:buFontTx/>
              <a:buNone/>
              <a:tabLst/>
              <a:defRPr/>
            </a:pPr>
            <a:r>
              <a:rPr lang="en-US" sz="3600" b="1" noProof="0" dirty="0" smtClean="0">
                <a:latin typeface="Arial" panose="020B0604020202020204" pitchFamily="34" charset="0"/>
                <a:ea typeface="+mj-ea"/>
                <a:cs typeface="Arial" panose="020B0604020202020204" pitchFamily="34" charset="0"/>
              </a:rPr>
              <a:t>OPERATOR </a:t>
            </a:r>
            <a:r>
              <a:rPr lang="en-US" sz="3600" b="1" noProof="0" dirty="0" smtClean="0">
                <a:solidFill>
                  <a:srgbClr val="FF0000"/>
                </a:solidFill>
                <a:latin typeface="Arial" panose="020B0604020202020204" pitchFamily="34" charset="0"/>
                <a:ea typeface="+mj-ea"/>
                <a:cs typeface="Arial" panose="020B0604020202020204" pitchFamily="34" charset="0"/>
              </a:rPr>
              <a:t>OR</a:t>
            </a:r>
            <a:endParaRPr kumimoji="0" lang="id-ID" sz="3600" b="1" i="1" u="none" strike="noStrike" kern="1200" cap="none" spc="0" normalizeH="0" baseline="0" noProof="0" dirty="0">
              <a:ln>
                <a:noFill/>
              </a:ln>
              <a:solidFill>
                <a:srgbClr val="FF0000"/>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844824"/>
            <a:ext cx="8229600" cy="4104456"/>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endParaRPr lang="en-US" dirty="0" smtClean="0">
              <a:solidFill>
                <a:schemeClr val="tx1"/>
              </a:solidFill>
              <a:latin typeface="Cambria" panose="02040503050406030204" pitchFamily="18" charset="0"/>
              <a:cs typeface="Arial" panose="020B0604020202020204"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2246825678"/>
              </p:ext>
            </p:extLst>
          </p:nvPr>
        </p:nvGraphicFramePr>
        <p:xfrm>
          <a:off x="1259632" y="2060848"/>
          <a:ext cx="5962650" cy="2194560"/>
        </p:xfrm>
        <a:graphic>
          <a:graphicData uri="http://schemas.openxmlformats.org/drawingml/2006/table">
            <a:tbl>
              <a:tblPr firstRow="1">
                <a:tableStyleId>{3C2FFA5D-87B4-456A-9821-1D502468CF0F}</a:tableStyleId>
              </a:tblPr>
              <a:tblGrid>
                <a:gridCol w="1987550"/>
                <a:gridCol w="1987550"/>
                <a:gridCol w="1987550"/>
              </a:tblGrid>
              <a:tr h="0">
                <a:tc>
                  <a:txBody>
                    <a:bodyPr/>
                    <a:lstStyle/>
                    <a:p>
                      <a:pPr algn="l"/>
                      <a:r>
                        <a:rPr lang="en-US" cap="all">
                          <a:effectLst/>
                        </a:rPr>
                        <a:t>NILAI A</a:t>
                      </a:r>
                      <a:endParaRPr lang="en-US" b="1" cap="all">
                        <a:effectLst/>
                      </a:endParaRPr>
                    </a:p>
                  </a:txBody>
                  <a:tcPr anchor="ctr"/>
                </a:tc>
                <a:tc>
                  <a:txBody>
                    <a:bodyPr/>
                    <a:lstStyle/>
                    <a:p>
                      <a:pPr algn="l"/>
                      <a:r>
                        <a:rPr lang="en-US" cap="all">
                          <a:effectLst/>
                        </a:rPr>
                        <a:t>NILAI B</a:t>
                      </a:r>
                      <a:endParaRPr lang="en-US" b="1" cap="all">
                        <a:effectLst/>
                      </a:endParaRPr>
                    </a:p>
                  </a:txBody>
                  <a:tcPr anchor="ctr"/>
                </a:tc>
                <a:tc>
                  <a:txBody>
                    <a:bodyPr/>
                    <a:lstStyle/>
                    <a:p>
                      <a:pPr algn="l"/>
                      <a:r>
                        <a:rPr lang="en-US" cap="all">
                          <a:effectLst/>
                        </a:rPr>
                        <a:t>HASIL NILAI A OR NILAI B</a:t>
                      </a:r>
                      <a:endParaRPr lang="en-US" b="1" cap="all">
                        <a:effectLst/>
                      </a:endParaRPr>
                    </a:p>
                  </a:txBody>
                  <a:tcPr anchor="ctr"/>
                </a:tc>
              </a:tr>
              <a:tr h="0">
                <a:tc>
                  <a:txBody>
                    <a:bodyPr/>
                    <a:lstStyle/>
                    <a:p>
                      <a:pPr algn="l"/>
                      <a:r>
                        <a:rPr lang="en-US">
                          <a:effectLst/>
                        </a:rPr>
                        <a:t>TRUE</a:t>
                      </a:r>
                    </a:p>
                  </a:txBody>
                  <a:tcPr marL="114300" marR="114300" marT="57150" marB="57150" anchor="ctr"/>
                </a:tc>
                <a:tc>
                  <a:txBody>
                    <a:bodyPr/>
                    <a:lstStyle/>
                    <a:p>
                      <a:pPr algn="l"/>
                      <a:r>
                        <a:rPr lang="en-US">
                          <a:effectLst/>
                        </a:rPr>
                        <a:t>TRUE</a:t>
                      </a:r>
                    </a:p>
                  </a:txBody>
                  <a:tcPr marL="114300" marR="114300" marT="57150" marB="57150" anchor="ctr"/>
                </a:tc>
                <a:tc>
                  <a:txBody>
                    <a:bodyPr/>
                    <a:lstStyle/>
                    <a:p>
                      <a:pPr algn="l"/>
                      <a:r>
                        <a:rPr lang="en-US">
                          <a:effectLst/>
                        </a:rPr>
                        <a:t>TRUE</a:t>
                      </a:r>
                    </a:p>
                  </a:txBody>
                  <a:tcPr marL="114300" marR="114300" marT="57150" marB="57150" anchor="ctr"/>
                </a:tc>
              </a:tr>
              <a:tr h="0">
                <a:tc>
                  <a:txBody>
                    <a:bodyPr/>
                    <a:lstStyle/>
                    <a:p>
                      <a:pPr algn="l"/>
                      <a:r>
                        <a:rPr lang="en-US">
                          <a:effectLst/>
                        </a:rPr>
                        <a:t>TRUE</a:t>
                      </a:r>
                    </a:p>
                  </a:txBody>
                  <a:tcPr marL="114300" marR="114300" marT="57150" marB="57150" anchor="ctr"/>
                </a:tc>
                <a:tc>
                  <a:txBody>
                    <a:bodyPr/>
                    <a:lstStyle/>
                    <a:p>
                      <a:pPr algn="l"/>
                      <a:r>
                        <a:rPr lang="en-US">
                          <a:effectLst/>
                        </a:rPr>
                        <a:t>FALSE</a:t>
                      </a:r>
                    </a:p>
                  </a:txBody>
                  <a:tcPr marL="114300" marR="114300" marT="57150" marB="57150" anchor="ctr"/>
                </a:tc>
                <a:tc>
                  <a:txBody>
                    <a:bodyPr/>
                    <a:lstStyle/>
                    <a:p>
                      <a:pPr algn="l"/>
                      <a:r>
                        <a:rPr lang="en-US">
                          <a:effectLst/>
                        </a:rPr>
                        <a:t>TRUE</a:t>
                      </a:r>
                    </a:p>
                  </a:txBody>
                  <a:tcPr marL="114300" marR="114300" marT="57150" marB="57150" anchor="ctr"/>
                </a:tc>
              </a:tr>
              <a:tr h="0">
                <a:tc>
                  <a:txBody>
                    <a:bodyPr/>
                    <a:lstStyle/>
                    <a:p>
                      <a:pPr algn="l"/>
                      <a:r>
                        <a:rPr lang="en-US">
                          <a:effectLst/>
                        </a:rPr>
                        <a:t>FALSE</a:t>
                      </a:r>
                    </a:p>
                  </a:txBody>
                  <a:tcPr marL="114300" marR="114300" marT="57150" marB="57150" anchor="ctr"/>
                </a:tc>
                <a:tc>
                  <a:txBody>
                    <a:bodyPr/>
                    <a:lstStyle/>
                    <a:p>
                      <a:pPr algn="l"/>
                      <a:r>
                        <a:rPr lang="en-US">
                          <a:effectLst/>
                        </a:rPr>
                        <a:t>TRUE</a:t>
                      </a:r>
                    </a:p>
                  </a:txBody>
                  <a:tcPr marL="114300" marR="114300" marT="57150" marB="57150" anchor="ctr"/>
                </a:tc>
                <a:tc>
                  <a:txBody>
                    <a:bodyPr/>
                    <a:lstStyle/>
                    <a:p>
                      <a:pPr algn="l"/>
                      <a:r>
                        <a:rPr lang="en-US">
                          <a:effectLst/>
                        </a:rPr>
                        <a:t>TRUE</a:t>
                      </a:r>
                    </a:p>
                  </a:txBody>
                  <a:tcPr marL="114300" marR="114300" marT="57150" marB="57150" anchor="ctr"/>
                </a:tc>
              </a:tr>
              <a:tr h="0">
                <a:tc>
                  <a:txBody>
                    <a:bodyPr/>
                    <a:lstStyle/>
                    <a:p>
                      <a:pPr algn="l"/>
                      <a:r>
                        <a:rPr lang="en-US">
                          <a:effectLst/>
                        </a:rPr>
                        <a:t>FALSE</a:t>
                      </a:r>
                    </a:p>
                  </a:txBody>
                  <a:tcPr marL="114300" marR="114300" marT="57150" marB="57150" anchor="ctr"/>
                </a:tc>
                <a:tc>
                  <a:txBody>
                    <a:bodyPr/>
                    <a:lstStyle/>
                    <a:p>
                      <a:pPr algn="l"/>
                      <a:r>
                        <a:rPr lang="en-US">
                          <a:effectLst/>
                        </a:rPr>
                        <a:t>FALSE</a:t>
                      </a:r>
                    </a:p>
                  </a:txBody>
                  <a:tcPr marL="114300" marR="114300" marT="57150" marB="57150" anchor="ctr"/>
                </a:tc>
                <a:tc>
                  <a:txBody>
                    <a:bodyPr/>
                    <a:lstStyle/>
                    <a:p>
                      <a:pPr algn="l"/>
                      <a:r>
                        <a:rPr lang="en-US" dirty="0">
                          <a:effectLst/>
                        </a:rPr>
                        <a:t>FALSE</a:t>
                      </a:r>
                    </a:p>
                  </a:txBody>
                  <a:tcPr marL="114300" marR="114300" marT="57150" marB="57150" anchor="ctr"/>
                </a:tc>
              </a:tr>
            </a:tbl>
          </a:graphicData>
        </a:graphic>
      </p:graphicFrame>
    </p:spTree>
    <p:extLst>
      <p:ext uri="{BB962C8B-B14F-4D97-AF65-F5344CB8AC3E}">
        <p14:creationId xmlns:p14="http://schemas.microsoft.com/office/powerpoint/2010/main" val="3687235731"/>
      </p:ext>
    </p:extLst>
  </p:cSld>
  <p:clrMapOvr>
    <a:masterClrMapping/>
  </p:clrMapOvr>
  <p:transition spd="slow">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3600" b="1" noProof="0" dirty="0" smtClean="0">
                <a:latin typeface="Arial" panose="020B0604020202020204" pitchFamily="34" charset="0"/>
                <a:ea typeface="+mj-ea"/>
                <a:cs typeface="Arial" panose="020B0604020202020204" pitchFamily="34" charset="0"/>
              </a:rPr>
              <a:t>OPERATOR </a:t>
            </a:r>
            <a:r>
              <a:rPr lang="en-US" sz="3600" b="1" noProof="0" dirty="0" smtClean="0">
                <a:solidFill>
                  <a:srgbClr val="FF0000"/>
                </a:solidFill>
                <a:latin typeface="Arial" panose="020B0604020202020204" pitchFamily="34" charset="0"/>
                <a:ea typeface="+mj-ea"/>
                <a:cs typeface="Arial" panose="020B0604020202020204" pitchFamily="34" charset="0"/>
              </a:rPr>
              <a:t>NOT</a:t>
            </a:r>
            <a:endParaRPr kumimoji="0" lang="id-ID" sz="3600" b="1" i="1" u="none" strike="noStrike" kern="1200" cap="none" spc="0" normalizeH="0" baseline="0" noProof="0" dirty="0">
              <a:ln>
                <a:noFill/>
              </a:ln>
              <a:solidFill>
                <a:srgbClr val="FF0000"/>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844824"/>
            <a:ext cx="8229600" cy="4104456"/>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i="1" dirty="0" smtClean="0">
                <a:solidFill>
                  <a:srgbClr val="FF0000"/>
                </a:solidFill>
                <a:latin typeface="Cambria" panose="02040503050406030204" pitchFamily="18" charset="0"/>
                <a:cs typeface="Arial" panose="020B0604020202020204" pitchFamily="34" charset="0"/>
              </a:rPr>
              <a:t>Operator </a:t>
            </a:r>
            <a:r>
              <a:rPr lang="id-ID" i="1" dirty="0">
                <a:solidFill>
                  <a:srgbClr val="FF0000"/>
                </a:solidFill>
                <a:latin typeface="Cambria" panose="02040503050406030204" pitchFamily="18" charset="0"/>
                <a:cs typeface="Arial" panose="020B0604020202020204" pitchFamily="34" charset="0"/>
              </a:rPr>
              <a:t>NOT</a:t>
            </a:r>
            <a:r>
              <a:rPr lang="id-ID" dirty="0">
                <a:solidFill>
                  <a:schemeClr val="tx1"/>
                </a:solidFill>
                <a:latin typeface="Cambria" panose="02040503050406030204" pitchFamily="18" charset="0"/>
                <a:cs typeface="Arial" panose="020B0604020202020204" pitchFamily="34" charset="0"/>
              </a:rPr>
              <a:t> digunakan untuk mengambil atau menampilkan data dari table dengan kondisi nilai kebalikannya. Maksudnya jika nilai benar (TRUE) operator ini akan membalikan nilai tersebut menjadi salah (FALSE) dan nilai salah (FALSE) inilah yang akan diambil atau ditampilkannya</a:t>
            </a:r>
            <a:endParaRPr lang="en-US" dirty="0" smtClean="0">
              <a:solidFill>
                <a:schemeClr val="tx1"/>
              </a:solidFill>
              <a:latin typeface="Cambria" panose="02040503050406030204" pitchFamily="18" charset="0"/>
              <a:cs typeface="Arial" panose="020B0604020202020204" pitchFamily="34" charset="0"/>
            </a:endParaRPr>
          </a:p>
        </p:txBody>
      </p:sp>
      <p:sp>
        <p:nvSpPr>
          <p:cNvPr id="5" name="Rectangle 4"/>
          <p:cNvSpPr/>
          <p:nvPr/>
        </p:nvSpPr>
        <p:spPr>
          <a:xfrm>
            <a:off x="611560" y="4725144"/>
            <a:ext cx="7488832" cy="923330"/>
          </a:xfrm>
          <a:prstGeom prst="rect">
            <a:avLst/>
          </a:prstGeom>
        </p:spPr>
        <p:txBody>
          <a:bodyPr wrap="square">
            <a:spAutoFit/>
          </a:bodyPr>
          <a:lstStyle/>
          <a:p>
            <a:r>
              <a:rPr lang="en-US" dirty="0">
                <a:solidFill>
                  <a:srgbClr val="0000CD"/>
                </a:solidFill>
                <a:latin typeface="Consolas"/>
              </a:rPr>
              <a:t>SELECT</a:t>
            </a:r>
            <a:r>
              <a:rPr lang="en-US" dirty="0">
                <a:solidFill>
                  <a:srgbClr val="000000"/>
                </a:solidFill>
                <a:latin typeface="Consolas"/>
              </a:rPr>
              <a:t> </a:t>
            </a:r>
            <a:r>
              <a:rPr lang="en-US" i="1" dirty="0">
                <a:solidFill>
                  <a:srgbClr val="000000"/>
                </a:solidFill>
                <a:latin typeface="Consolas"/>
              </a:rPr>
              <a:t>column1</a:t>
            </a:r>
            <a:r>
              <a:rPr lang="en-US" dirty="0">
                <a:solidFill>
                  <a:srgbClr val="000000"/>
                </a:solidFill>
                <a:latin typeface="Consolas"/>
              </a:rPr>
              <a:t>,</a:t>
            </a:r>
            <a:r>
              <a:rPr lang="en-US" i="1" dirty="0">
                <a:solidFill>
                  <a:srgbClr val="000000"/>
                </a:solidFill>
                <a:latin typeface="Consolas"/>
              </a:rPr>
              <a:t> column2, ...</a:t>
            </a:r>
            <a:r>
              <a:rPr lang="en-US" dirty="0"/>
              <a:t/>
            </a:r>
            <a:br>
              <a:rPr lang="en-US" dirty="0"/>
            </a:br>
            <a:r>
              <a:rPr lang="en-US" dirty="0">
                <a:solidFill>
                  <a:srgbClr val="0000CD"/>
                </a:solidFill>
                <a:latin typeface="Consolas"/>
              </a:rPr>
              <a:t>FROM</a:t>
            </a:r>
            <a:r>
              <a:rPr lang="en-US" dirty="0">
                <a:solidFill>
                  <a:srgbClr val="000000"/>
                </a:solidFill>
                <a:latin typeface="Consolas"/>
              </a:rPr>
              <a:t> </a:t>
            </a:r>
            <a:r>
              <a:rPr lang="en-US" i="1" dirty="0" err="1">
                <a:solidFill>
                  <a:srgbClr val="000000"/>
                </a:solidFill>
                <a:latin typeface="Consolas"/>
              </a:rPr>
              <a:t>table_name</a:t>
            </a:r>
            <a:r>
              <a:rPr lang="en-US" dirty="0"/>
              <a:t/>
            </a:r>
            <a:br>
              <a:rPr lang="en-US" dirty="0"/>
            </a:br>
            <a:r>
              <a:rPr lang="en-US" dirty="0">
                <a:solidFill>
                  <a:srgbClr val="0000CD"/>
                </a:solidFill>
                <a:latin typeface="Consolas"/>
              </a:rPr>
              <a:t>WHERE</a:t>
            </a:r>
            <a:r>
              <a:rPr lang="en-US" dirty="0">
                <a:solidFill>
                  <a:srgbClr val="000000"/>
                </a:solidFill>
                <a:latin typeface="Consolas"/>
              </a:rPr>
              <a:t> </a:t>
            </a:r>
            <a:r>
              <a:rPr lang="en-US" dirty="0">
                <a:solidFill>
                  <a:srgbClr val="0000CD"/>
                </a:solidFill>
                <a:latin typeface="Consolas"/>
              </a:rPr>
              <a:t>NOT</a:t>
            </a:r>
            <a:r>
              <a:rPr lang="en-US" dirty="0">
                <a:solidFill>
                  <a:srgbClr val="000000"/>
                </a:solidFill>
                <a:latin typeface="Consolas"/>
              </a:rPr>
              <a:t> </a:t>
            </a:r>
            <a:r>
              <a:rPr lang="en-US" i="1" dirty="0">
                <a:solidFill>
                  <a:srgbClr val="000000"/>
                </a:solidFill>
                <a:latin typeface="Consolas"/>
              </a:rPr>
              <a:t>condition</a:t>
            </a:r>
            <a:r>
              <a:rPr lang="en-US" dirty="0">
                <a:solidFill>
                  <a:srgbClr val="000000"/>
                </a:solidFill>
                <a:latin typeface="Consolas"/>
              </a:rPr>
              <a:t>;</a:t>
            </a:r>
            <a:endParaRPr lang="en-US" dirty="0"/>
          </a:p>
        </p:txBody>
      </p:sp>
    </p:spTree>
    <p:extLst>
      <p:ext uri="{BB962C8B-B14F-4D97-AF65-F5344CB8AC3E}">
        <p14:creationId xmlns:p14="http://schemas.microsoft.com/office/powerpoint/2010/main" val="349968768"/>
      </p:ext>
    </p:extLst>
  </p:cSld>
  <p:clrMapOvr>
    <a:masterClrMapping/>
  </p:clrMapOvr>
  <p:transition spd="slow">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3600" b="1" dirty="0" smtClean="0">
                <a:latin typeface="Arial" panose="020B0604020202020204" pitchFamily="34" charset="0"/>
                <a:ea typeface="+mj-ea"/>
                <a:cs typeface="Arial" panose="020B0604020202020204" pitchFamily="34" charset="0"/>
              </a:rPr>
              <a:t>TABEL LOGIKA </a:t>
            </a:r>
          </a:p>
          <a:p>
            <a:pPr marL="0" marR="0" lvl="0" indent="0" algn="ctr" defTabSz="914400" rtl="0" eaLnBrk="1" fontAlgn="auto" latinLnBrk="0" hangingPunct="1">
              <a:lnSpc>
                <a:spcPct val="100000"/>
              </a:lnSpc>
              <a:spcBef>
                <a:spcPct val="0"/>
              </a:spcBef>
              <a:spcAft>
                <a:spcPts val="0"/>
              </a:spcAft>
              <a:buClrTx/>
              <a:buSzTx/>
              <a:buFontTx/>
              <a:buNone/>
              <a:tabLst/>
              <a:defRPr/>
            </a:pPr>
            <a:r>
              <a:rPr lang="en-US" sz="3600" b="1" noProof="0" dirty="0" smtClean="0">
                <a:latin typeface="Arial" panose="020B0604020202020204" pitchFamily="34" charset="0"/>
                <a:ea typeface="+mj-ea"/>
                <a:cs typeface="Arial" panose="020B0604020202020204" pitchFamily="34" charset="0"/>
              </a:rPr>
              <a:t>OPERATOR </a:t>
            </a:r>
            <a:r>
              <a:rPr lang="en-US" sz="3600" b="1" noProof="0" dirty="0" smtClean="0">
                <a:solidFill>
                  <a:srgbClr val="FF0000"/>
                </a:solidFill>
                <a:latin typeface="Arial" panose="020B0604020202020204" pitchFamily="34" charset="0"/>
                <a:ea typeface="+mj-ea"/>
                <a:cs typeface="Arial" panose="020B0604020202020204" pitchFamily="34" charset="0"/>
              </a:rPr>
              <a:t>NOT</a:t>
            </a:r>
            <a:endParaRPr kumimoji="0" lang="id-ID" sz="3600" b="1" i="1" u="none" strike="noStrike" kern="1200" cap="none" spc="0" normalizeH="0" baseline="0" noProof="0" dirty="0">
              <a:ln>
                <a:noFill/>
              </a:ln>
              <a:solidFill>
                <a:srgbClr val="FF0000"/>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844824"/>
            <a:ext cx="8229600" cy="4104456"/>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endParaRPr lang="en-US" dirty="0" smtClean="0">
              <a:solidFill>
                <a:schemeClr val="tx1"/>
              </a:solidFill>
              <a:latin typeface="Cambria" panose="02040503050406030204" pitchFamily="18" charset="0"/>
              <a:cs typeface="Arial" panose="020B060402020202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881623738"/>
              </p:ext>
            </p:extLst>
          </p:nvPr>
        </p:nvGraphicFramePr>
        <p:xfrm>
          <a:off x="1115616" y="2276872"/>
          <a:ext cx="5962650" cy="1143000"/>
        </p:xfrm>
        <a:graphic>
          <a:graphicData uri="http://schemas.openxmlformats.org/drawingml/2006/table">
            <a:tbl>
              <a:tblPr firstRow="1">
                <a:tableStyleId>{3C2FFA5D-87B4-456A-9821-1D502468CF0F}</a:tableStyleId>
              </a:tblPr>
              <a:tblGrid>
                <a:gridCol w="2981325"/>
                <a:gridCol w="2981325"/>
              </a:tblGrid>
              <a:tr h="0">
                <a:tc>
                  <a:txBody>
                    <a:bodyPr/>
                    <a:lstStyle/>
                    <a:p>
                      <a:pPr algn="l"/>
                      <a:r>
                        <a:rPr lang="en-US" cap="all">
                          <a:effectLst/>
                        </a:rPr>
                        <a:t>NILAI A</a:t>
                      </a:r>
                      <a:endParaRPr lang="en-US" b="1" cap="all">
                        <a:effectLst/>
                      </a:endParaRPr>
                    </a:p>
                  </a:txBody>
                  <a:tcPr anchor="ctr"/>
                </a:tc>
                <a:tc>
                  <a:txBody>
                    <a:bodyPr/>
                    <a:lstStyle/>
                    <a:p>
                      <a:pPr algn="l"/>
                      <a:r>
                        <a:rPr lang="en-US" cap="all">
                          <a:effectLst/>
                        </a:rPr>
                        <a:t>HASIL NOT NILAI A</a:t>
                      </a:r>
                      <a:endParaRPr lang="en-US" b="1" cap="all">
                        <a:effectLst/>
                      </a:endParaRPr>
                    </a:p>
                  </a:txBody>
                  <a:tcPr anchor="ctr"/>
                </a:tc>
              </a:tr>
              <a:tr h="0">
                <a:tc>
                  <a:txBody>
                    <a:bodyPr/>
                    <a:lstStyle/>
                    <a:p>
                      <a:pPr algn="l"/>
                      <a:r>
                        <a:rPr lang="en-US">
                          <a:effectLst/>
                        </a:rPr>
                        <a:t>TRUE</a:t>
                      </a:r>
                    </a:p>
                  </a:txBody>
                  <a:tcPr marL="114300" marR="114300" marT="57150" marB="57150" anchor="ctr"/>
                </a:tc>
                <a:tc>
                  <a:txBody>
                    <a:bodyPr/>
                    <a:lstStyle/>
                    <a:p>
                      <a:pPr algn="l"/>
                      <a:r>
                        <a:rPr lang="en-US">
                          <a:effectLst/>
                        </a:rPr>
                        <a:t>FALSE</a:t>
                      </a:r>
                    </a:p>
                  </a:txBody>
                  <a:tcPr marL="114300" marR="114300" marT="57150" marB="57150" anchor="ctr"/>
                </a:tc>
              </a:tr>
              <a:tr h="0">
                <a:tc>
                  <a:txBody>
                    <a:bodyPr/>
                    <a:lstStyle/>
                    <a:p>
                      <a:pPr algn="l"/>
                      <a:r>
                        <a:rPr lang="en-US">
                          <a:effectLst/>
                        </a:rPr>
                        <a:t>FALSE</a:t>
                      </a:r>
                    </a:p>
                  </a:txBody>
                  <a:tcPr marL="114300" marR="114300" marT="57150" marB="57150" anchor="ctr"/>
                </a:tc>
                <a:tc>
                  <a:txBody>
                    <a:bodyPr/>
                    <a:lstStyle/>
                    <a:p>
                      <a:pPr algn="l"/>
                      <a:r>
                        <a:rPr lang="en-US" dirty="0">
                          <a:effectLst/>
                        </a:rPr>
                        <a:t>TRUE</a:t>
                      </a:r>
                    </a:p>
                  </a:txBody>
                  <a:tcPr marL="114300" marR="114300" marT="57150" marB="57150" anchor="ctr"/>
                </a:tc>
              </a:tr>
            </a:tbl>
          </a:graphicData>
        </a:graphic>
      </p:graphicFrame>
    </p:spTree>
    <p:extLst>
      <p:ext uri="{BB962C8B-B14F-4D97-AF65-F5344CB8AC3E}">
        <p14:creationId xmlns:p14="http://schemas.microsoft.com/office/powerpoint/2010/main" val="4122086791"/>
      </p:ext>
    </p:extLst>
  </p:cSld>
  <p:clrMapOvr>
    <a:masterClrMapping/>
  </p:clrMapOvr>
  <p:transition spd="slow">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lvl="0" algn="ctr">
              <a:spcBef>
                <a:spcPct val="0"/>
              </a:spcBef>
              <a:defRPr/>
            </a:pPr>
            <a:r>
              <a:rPr lang="en-US" sz="3600" b="1" dirty="0" err="1" smtClean="0">
                <a:latin typeface="Arial" panose="020B0604020202020204" pitchFamily="34" charset="0"/>
                <a:cs typeface="Arial" panose="020B0604020202020204" pitchFamily="34" charset="0"/>
              </a:rPr>
              <a:t>Contoh</a:t>
            </a:r>
            <a:r>
              <a:rPr lang="en-US" sz="3600" b="1" dirty="0" smtClean="0">
                <a:latin typeface="Arial" panose="020B0604020202020204" pitchFamily="34" charset="0"/>
                <a:cs typeface="Arial" panose="020B0604020202020204" pitchFamily="34" charset="0"/>
              </a:rPr>
              <a:t> </a:t>
            </a:r>
            <a:r>
              <a:rPr lang="en-US" sz="3600" b="1" dirty="0" err="1" smtClean="0">
                <a:latin typeface="Arial" panose="020B0604020202020204" pitchFamily="34" charset="0"/>
                <a:cs typeface="Arial" panose="020B0604020202020204" pitchFamily="34" charset="0"/>
              </a:rPr>
              <a:t>Penggunaan</a:t>
            </a:r>
            <a:r>
              <a:rPr lang="en-US" sz="3600" b="1" dirty="0" smtClean="0">
                <a:latin typeface="Arial" panose="020B0604020202020204" pitchFamily="34" charset="0"/>
                <a:cs typeface="Arial" panose="020B0604020202020204" pitchFamily="34" charset="0"/>
              </a:rPr>
              <a:t> Operator </a:t>
            </a:r>
            <a:r>
              <a:rPr lang="en-US" sz="3600" b="1" dirty="0" err="1" smtClean="0">
                <a:latin typeface="Arial" panose="020B0604020202020204" pitchFamily="34" charset="0"/>
                <a:cs typeface="Arial" panose="020B0604020202020204" pitchFamily="34" charset="0"/>
              </a:rPr>
              <a:t>Logika</a:t>
            </a:r>
            <a:r>
              <a:rPr lang="en-US" sz="3600" b="1" dirty="0" smtClean="0">
                <a:latin typeface="Arial" panose="020B0604020202020204" pitchFamily="34" charset="0"/>
                <a:cs typeface="Arial" panose="020B0604020202020204" pitchFamily="34" charset="0"/>
              </a:rPr>
              <a:t>(1)</a:t>
            </a:r>
            <a:endParaRPr lang="en-US" sz="3600" b="1" dirty="0">
              <a:latin typeface="Arial" panose="020B0604020202020204" pitchFamily="34" charset="0"/>
              <a:cs typeface="Arial" panose="020B0604020202020204" pitchFamily="34" charset="0"/>
            </a:endParaRPr>
          </a:p>
        </p:txBody>
      </p:sp>
      <p:sp>
        <p:nvSpPr>
          <p:cNvPr id="4" name="Content Placeholder 2"/>
          <p:cNvSpPr txBox="1">
            <a:spLocks/>
          </p:cNvSpPr>
          <p:nvPr/>
        </p:nvSpPr>
        <p:spPr>
          <a:xfrm>
            <a:off x="457200" y="1600200"/>
            <a:ext cx="8507288"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defTabSz="268288"/>
            <a:endParaRPr lang="en-US" dirty="0" smtClean="0">
              <a:solidFill>
                <a:srgbClr val="0000CD"/>
              </a:solidFill>
              <a:latin typeface="Cambria" panose="02040503050406030204"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val="846151511"/>
              </p:ext>
            </p:extLst>
          </p:nvPr>
        </p:nvGraphicFramePr>
        <p:xfrm>
          <a:off x="457200" y="1700808"/>
          <a:ext cx="3682751" cy="2080886"/>
        </p:xfrm>
        <a:graphic>
          <a:graphicData uri="http://schemas.openxmlformats.org/drawingml/2006/table">
            <a:tbl>
              <a:tblPr/>
              <a:tblGrid>
                <a:gridCol w="514400"/>
                <a:gridCol w="864096"/>
                <a:gridCol w="2304255"/>
              </a:tblGrid>
              <a:tr h="413899">
                <a:tc gridSpan="3">
                  <a:txBody>
                    <a:bodyPr/>
                    <a:lstStyle/>
                    <a:p>
                      <a:pPr algn="l" fontAlgn="t"/>
                      <a:r>
                        <a:rPr lang="en-US" sz="1700" dirty="0" smtClean="0">
                          <a:effectLst/>
                        </a:rPr>
                        <a:t>Table Customers</a:t>
                      </a:r>
                      <a:endParaRPr lang="en-US" sz="1700" dirty="0">
                        <a:effectLst/>
                      </a:endParaRPr>
                    </a:p>
                  </a:txBody>
                  <a:tcPr marL="145015" marR="72507" marT="72507" marB="7250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hMerge="1">
                  <a:txBody>
                    <a:bodyPr/>
                    <a:lstStyle/>
                    <a:p>
                      <a:pPr algn="l" fontAlgn="t"/>
                      <a:endParaRPr lang="en-US" sz="1700" dirty="0">
                        <a:effectLst/>
                      </a:endParaRPr>
                    </a:p>
                  </a:txBody>
                  <a:tcPr marL="72507" marR="72507" marT="72507" marB="7250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hMerge="1">
                  <a:txBody>
                    <a:bodyPr/>
                    <a:lstStyle/>
                    <a:p>
                      <a:pPr algn="l" fontAlgn="t"/>
                      <a:endParaRPr lang="en-US" sz="1700" dirty="0">
                        <a:effectLst/>
                      </a:endParaRPr>
                    </a:p>
                  </a:txBody>
                  <a:tcPr marL="72507" marR="72507" marT="72507" marB="7250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398797">
                <a:tc>
                  <a:txBody>
                    <a:bodyPr/>
                    <a:lstStyle/>
                    <a:p>
                      <a:pPr algn="l" fontAlgn="t"/>
                      <a:r>
                        <a:rPr lang="en-US" sz="1700" dirty="0" smtClean="0">
                          <a:effectLst/>
                        </a:rPr>
                        <a:t>ID</a:t>
                      </a:r>
                      <a:endParaRPr lang="en-US" sz="1700" dirty="0">
                        <a:effectLst/>
                      </a:endParaRPr>
                    </a:p>
                  </a:txBody>
                  <a:tcPr marL="145015" marR="72507" marT="72507" marB="7250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1F1F1"/>
                    </a:solidFill>
                  </a:tcPr>
                </a:tc>
                <a:tc>
                  <a:txBody>
                    <a:bodyPr/>
                    <a:lstStyle/>
                    <a:p>
                      <a:pPr algn="l" fontAlgn="t"/>
                      <a:r>
                        <a:rPr lang="en-US" sz="1700" dirty="0" err="1" smtClean="0">
                          <a:effectLst/>
                        </a:rPr>
                        <a:t>nama</a:t>
                      </a:r>
                      <a:endParaRPr lang="en-US" sz="1700" dirty="0">
                        <a:effectLst/>
                      </a:endParaRPr>
                    </a:p>
                  </a:txBody>
                  <a:tcPr marL="72507" marR="72507" marT="72507" marB="7250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1F1F1"/>
                    </a:solidFill>
                  </a:tcPr>
                </a:tc>
                <a:tc>
                  <a:txBody>
                    <a:bodyPr/>
                    <a:lstStyle/>
                    <a:p>
                      <a:pPr algn="l" fontAlgn="t"/>
                      <a:r>
                        <a:rPr lang="en-US" sz="1700" dirty="0" err="1" smtClean="0">
                          <a:effectLst/>
                        </a:rPr>
                        <a:t>Alamat</a:t>
                      </a:r>
                      <a:r>
                        <a:rPr lang="en-US" sz="1700" dirty="0" smtClean="0">
                          <a:effectLst/>
                        </a:rPr>
                        <a:t> </a:t>
                      </a:r>
                      <a:endParaRPr lang="en-US" sz="1700" dirty="0">
                        <a:effectLst/>
                      </a:endParaRPr>
                    </a:p>
                  </a:txBody>
                  <a:tcPr marL="72507" marR="72507" marT="72507" marB="7250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1F1F1"/>
                    </a:solidFill>
                  </a:tcPr>
                </a:tc>
              </a:tr>
              <a:tr h="398797">
                <a:tc>
                  <a:txBody>
                    <a:bodyPr/>
                    <a:lstStyle/>
                    <a:p>
                      <a:pPr algn="l" fontAlgn="t"/>
                      <a:r>
                        <a:rPr lang="en-US" sz="1700" dirty="0" smtClean="0">
                          <a:effectLst/>
                        </a:rPr>
                        <a:t>1</a:t>
                      </a:r>
                      <a:endParaRPr lang="en-US" sz="1700" dirty="0">
                        <a:effectLst/>
                      </a:endParaRPr>
                    </a:p>
                  </a:txBody>
                  <a:tcPr marL="145015" marR="72507" marT="72507" marB="7250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1F1F1"/>
                    </a:solidFill>
                  </a:tcPr>
                </a:tc>
                <a:tc>
                  <a:txBody>
                    <a:bodyPr/>
                    <a:lstStyle/>
                    <a:p>
                      <a:pPr algn="l" fontAlgn="t"/>
                      <a:r>
                        <a:rPr lang="en-US" sz="1700" dirty="0" smtClean="0">
                          <a:effectLst/>
                        </a:rPr>
                        <a:t>Arman</a:t>
                      </a:r>
                      <a:endParaRPr lang="en-US" sz="1700" dirty="0">
                        <a:effectLst/>
                      </a:endParaRPr>
                    </a:p>
                  </a:txBody>
                  <a:tcPr marL="72507" marR="72507" marT="72507" marB="7250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1F1F1"/>
                    </a:solidFill>
                  </a:tcPr>
                </a:tc>
                <a:tc>
                  <a:txBody>
                    <a:bodyPr/>
                    <a:lstStyle/>
                    <a:p>
                      <a:pPr algn="l" fontAlgn="t"/>
                      <a:r>
                        <a:rPr lang="en-US" sz="1700" dirty="0" smtClean="0">
                          <a:effectLst/>
                        </a:rPr>
                        <a:t>Bandar Lampung</a:t>
                      </a:r>
                      <a:endParaRPr lang="en-US" sz="1700" dirty="0">
                        <a:effectLst/>
                      </a:endParaRPr>
                    </a:p>
                  </a:txBody>
                  <a:tcPr marL="72507" marR="72507" marT="72507" marB="7250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1F1F1"/>
                    </a:solidFill>
                  </a:tcPr>
                </a:tc>
              </a:tr>
              <a:tr h="398886">
                <a:tc>
                  <a:txBody>
                    <a:bodyPr/>
                    <a:lstStyle/>
                    <a:p>
                      <a:pPr algn="l" fontAlgn="t"/>
                      <a:r>
                        <a:rPr lang="en-US" sz="1700" dirty="0">
                          <a:effectLst/>
                        </a:rPr>
                        <a:t>2</a:t>
                      </a:r>
                    </a:p>
                  </a:txBody>
                  <a:tcPr marL="145015" marR="72507" marT="72507" marB="7250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t"/>
                      <a:r>
                        <a:rPr lang="es-ES" sz="1700" dirty="0" smtClean="0">
                          <a:effectLst/>
                        </a:rPr>
                        <a:t>Al </a:t>
                      </a:r>
                      <a:r>
                        <a:rPr lang="es-ES" sz="1700" dirty="0" err="1" smtClean="0">
                          <a:effectLst/>
                        </a:rPr>
                        <a:t>Fatih</a:t>
                      </a:r>
                      <a:endParaRPr lang="es-ES" sz="1700" dirty="0">
                        <a:effectLst/>
                      </a:endParaRPr>
                    </a:p>
                  </a:txBody>
                  <a:tcPr marL="72507" marR="72507" marT="72507" marB="7250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t"/>
                      <a:r>
                        <a:rPr lang="es-ES" sz="1700" dirty="0" err="1" smtClean="0">
                          <a:effectLst/>
                        </a:rPr>
                        <a:t>Sukabumi</a:t>
                      </a:r>
                      <a:endParaRPr lang="es-ES" sz="1700" dirty="0">
                        <a:effectLst/>
                      </a:endParaRPr>
                    </a:p>
                  </a:txBody>
                  <a:tcPr marL="72507" marR="72507" marT="72507" marB="7250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454705">
                <a:tc>
                  <a:txBody>
                    <a:bodyPr/>
                    <a:lstStyle/>
                    <a:p>
                      <a:pPr algn="l" fontAlgn="t"/>
                      <a:r>
                        <a:rPr lang="en-US" sz="1700">
                          <a:effectLst/>
                        </a:rPr>
                        <a:t>3</a:t>
                      </a:r>
                    </a:p>
                  </a:txBody>
                  <a:tcPr marL="145015" marR="72507" marT="72507" marB="7250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1F1F1"/>
                    </a:solidFill>
                  </a:tcPr>
                </a:tc>
                <a:tc>
                  <a:txBody>
                    <a:bodyPr/>
                    <a:lstStyle/>
                    <a:p>
                      <a:pPr algn="l" fontAlgn="t"/>
                      <a:r>
                        <a:rPr lang="en-US" sz="1700" dirty="0" smtClean="0">
                          <a:effectLst/>
                        </a:rPr>
                        <a:t>Tari</a:t>
                      </a:r>
                      <a:endParaRPr lang="en-US" sz="1700" dirty="0">
                        <a:effectLst/>
                      </a:endParaRPr>
                    </a:p>
                  </a:txBody>
                  <a:tcPr marL="72507" marR="72507" marT="72507" marB="7250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1F1F1"/>
                    </a:solidFill>
                  </a:tcPr>
                </a:tc>
                <a:tc>
                  <a:txBody>
                    <a:bodyPr/>
                    <a:lstStyle/>
                    <a:p>
                      <a:pPr algn="l" fontAlgn="t"/>
                      <a:r>
                        <a:rPr lang="en-US" sz="1700" dirty="0" err="1" smtClean="0">
                          <a:effectLst/>
                        </a:rPr>
                        <a:t>Tanjung</a:t>
                      </a:r>
                      <a:r>
                        <a:rPr lang="en-US" sz="1700" baseline="0" dirty="0" smtClean="0">
                          <a:effectLst/>
                        </a:rPr>
                        <a:t> </a:t>
                      </a:r>
                      <a:r>
                        <a:rPr lang="en-US" sz="1700" baseline="0" dirty="0" err="1" smtClean="0">
                          <a:effectLst/>
                        </a:rPr>
                        <a:t>Karang</a:t>
                      </a:r>
                      <a:endParaRPr lang="en-US" sz="1700" dirty="0">
                        <a:effectLst/>
                      </a:endParaRPr>
                    </a:p>
                  </a:txBody>
                  <a:tcPr marL="72507" marR="72507" marT="72507" marB="7250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1F1F1"/>
                    </a:solidFill>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1910959599"/>
              </p:ext>
            </p:extLst>
          </p:nvPr>
        </p:nvGraphicFramePr>
        <p:xfrm>
          <a:off x="4494820" y="1700808"/>
          <a:ext cx="3682751" cy="2030210"/>
        </p:xfrm>
        <a:graphic>
          <a:graphicData uri="http://schemas.openxmlformats.org/drawingml/2006/table">
            <a:tbl>
              <a:tblPr/>
              <a:tblGrid>
                <a:gridCol w="1232627"/>
                <a:gridCol w="577916"/>
                <a:gridCol w="1872208"/>
              </a:tblGrid>
              <a:tr h="406042">
                <a:tc gridSpan="3">
                  <a:txBody>
                    <a:bodyPr/>
                    <a:lstStyle/>
                    <a:p>
                      <a:pPr algn="l" fontAlgn="t"/>
                      <a:r>
                        <a:rPr lang="en-US" sz="1700" dirty="0" smtClean="0">
                          <a:effectLst/>
                        </a:rPr>
                        <a:t>Table Order</a:t>
                      </a:r>
                      <a:endParaRPr lang="en-US" sz="1700" dirty="0">
                        <a:effectLst/>
                      </a:endParaRPr>
                    </a:p>
                  </a:txBody>
                  <a:tcPr marL="145015" marR="72507" marT="72507" marB="7250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hMerge="1">
                  <a:txBody>
                    <a:bodyPr/>
                    <a:lstStyle/>
                    <a:p>
                      <a:pPr algn="l" fontAlgn="t"/>
                      <a:endParaRPr lang="en-US" sz="1700" dirty="0">
                        <a:effectLst/>
                      </a:endParaRPr>
                    </a:p>
                  </a:txBody>
                  <a:tcPr marL="72507" marR="72507" marT="72507" marB="7250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hMerge="1">
                  <a:txBody>
                    <a:bodyPr/>
                    <a:lstStyle/>
                    <a:p>
                      <a:pPr algn="l" fontAlgn="t"/>
                      <a:endParaRPr lang="en-US" sz="1700" dirty="0">
                        <a:effectLst/>
                      </a:endParaRPr>
                    </a:p>
                  </a:txBody>
                  <a:tcPr marL="72507" marR="72507" marT="72507" marB="7250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406042">
                <a:tc>
                  <a:txBody>
                    <a:bodyPr/>
                    <a:lstStyle/>
                    <a:p>
                      <a:pPr algn="l" fontAlgn="t"/>
                      <a:r>
                        <a:rPr lang="en-US" sz="1700" dirty="0" err="1" smtClean="0">
                          <a:effectLst/>
                        </a:rPr>
                        <a:t>No_Order</a:t>
                      </a:r>
                      <a:endParaRPr lang="en-US" sz="1700" dirty="0">
                        <a:effectLst/>
                      </a:endParaRPr>
                    </a:p>
                  </a:txBody>
                  <a:tcPr marL="145015" marR="72507" marT="72507" marB="7250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1F1F1"/>
                    </a:solidFill>
                  </a:tcPr>
                </a:tc>
                <a:tc>
                  <a:txBody>
                    <a:bodyPr/>
                    <a:lstStyle/>
                    <a:p>
                      <a:pPr algn="l" fontAlgn="t"/>
                      <a:r>
                        <a:rPr lang="en-US" sz="1700" dirty="0" smtClean="0">
                          <a:effectLst/>
                        </a:rPr>
                        <a:t>ID</a:t>
                      </a:r>
                      <a:endParaRPr lang="en-US" sz="1700" dirty="0">
                        <a:effectLst/>
                      </a:endParaRPr>
                    </a:p>
                  </a:txBody>
                  <a:tcPr marL="72507" marR="72507" marT="72507" marB="7250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1F1F1"/>
                    </a:solidFill>
                  </a:tcPr>
                </a:tc>
                <a:tc>
                  <a:txBody>
                    <a:bodyPr/>
                    <a:lstStyle/>
                    <a:p>
                      <a:pPr algn="l" fontAlgn="t"/>
                      <a:r>
                        <a:rPr lang="en-US" sz="1700" dirty="0" err="1">
                          <a:effectLst/>
                        </a:rPr>
                        <a:t>OrderDate</a:t>
                      </a:r>
                      <a:endParaRPr lang="en-US" sz="1700" dirty="0">
                        <a:effectLst/>
                      </a:endParaRPr>
                    </a:p>
                  </a:txBody>
                  <a:tcPr marL="72507" marR="72507" marT="72507" marB="7250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1F1F1"/>
                    </a:solidFill>
                  </a:tcPr>
                </a:tc>
              </a:tr>
              <a:tr h="406042">
                <a:tc>
                  <a:txBody>
                    <a:bodyPr/>
                    <a:lstStyle/>
                    <a:p>
                      <a:pPr algn="l" fontAlgn="t"/>
                      <a:r>
                        <a:rPr lang="en-US" sz="1700" dirty="0" smtClean="0">
                          <a:effectLst/>
                        </a:rPr>
                        <a:t>101</a:t>
                      </a:r>
                      <a:endParaRPr lang="en-US" sz="1700" dirty="0">
                        <a:effectLst/>
                      </a:endParaRPr>
                    </a:p>
                  </a:txBody>
                  <a:tcPr marL="145015" marR="72507" marT="72507" marB="7250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1F1F1"/>
                    </a:solidFill>
                  </a:tcPr>
                </a:tc>
                <a:tc>
                  <a:txBody>
                    <a:bodyPr/>
                    <a:lstStyle/>
                    <a:p>
                      <a:pPr algn="l" fontAlgn="t"/>
                      <a:r>
                        <a:rPr lang="en-US" sz="1700" dirty="0" smtClean="0">
                          <a:effectLst/>
                        </a:rPr>
                        <a:t>1</a:t>
                      </a:r>
                      <a:endParaRPr lang="en-US" sz="1700" dirty="0">
                        <a:effectLst/>
                      </a:endParaRPr>
                    </a:p>
                  </a:txBody>
                  <a:tcPr marL="72507" marR="72507" marT="72507" marB="7250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1F1F1"/>
                    </a:solidFill>
                  </a:tcPr>
                </a:tc>
                <a:tc>
                  <a:txBody>
                    <a:bodyPr/>
                    <a:lstStyle/>
                    <a:p>
                      <a:pPr algn="l" fontAlgn="t"/>
                      <a:r>
                        <a:rPr lang="en-US" sz="1700">
                          <a:effectLst/>
                        </a:rPr>
                        <a:t>1996-09-18</a:t>
                      </a:r>
                    </a:p>
                  </a:txBody>
                  <a:tcPr marL="72507" marR="72507" marT="72507" marB="7250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1F1F1"/>
                    </a:solidFill>
                  </a:tcPr>
                </a:tc>
              </a:tr>
              <a:tr h="406042">
                <a:tc>
                  <a:txBody>
                    <a:bodyPr/>
                    <a:lstStyle/>
                    <a:p>
                      <a:pPr algn="l" fontAlgn="t"/>
                      <a:r>
                        <a:rPr lang="en-US" sz="1700" dirty="0" smtClean="0">
                          <a:effectLst/>
                        </a:rPr>
                        <a:t>102</a:t>
                      </a:r>
                      <a:endParaRPr lang="en-US" sz="1700" dirty="0">
                        <a:effectLst/>
                      </a:endParaRPr>
                    </a:p>
                  </a:txBody>
                  <a:tcPr marL="145015" marR="72507" marT="72507" marB="7250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t"/>
                      <a:r>
                        <a:rPr lang="en-US" sz="1700" dirty="0" smtClean="0">
                          <a:effectLst/>
                        </a:rPr>
                        <a:t>3</a:t>
                      </a:r>
                      <a:endParaRPr lang="en-US" sz="1700" dirty="0">
                        <a:effectLst/>
                      </a:endParaRPr>
                    </a:p>
                  </a:txBody>
                  <a:tcPr marL="72507" marR="72507" marT="72507" marB="7250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l" fontAlgn="t"/>
                      <a:r>
                        <a:rPr lang="en-US" sz="1700">
                          <a:effectLst/>
                        </a:rPr>
                        <a:t>1996-09-19</a:t>
                      </a:r>
                    </a:p>
                  </a:txBody>
                  <a:tcPr marL="72507" marR="72507" marT="72507" marB="7250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r>
              <a:tr h="406042">
                <a:tc>
                  <a:txBody>
                    <a:bodyPr/>
                    <a:lstStyle/>
                    <a:p>
                      <a:pPr algn="l" fontAlgn="t"/>
                      <a:r>
                        <a:rPr lang="en-US" sz="1700" dirty="0" smtClean="0">
                          <a:effectLst/>
                        </a:rPr>
                        <a:t>103</a:t>
                      </a:r>
                      <a:endParaRPr lang="en-US" sz="1700" dirty="0">
                        <a:effectLst/>
                      </a:endParaRPr>
                    </a:p>
                  </a:txBody>
                  <a:tcPr marL="145015" marR="72507" marT="72507" marB="7250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1F1F1"/>
                    </a:solidFill>
                  </a:tcPr>
                </a:tc>
                <a:tc>
                  <a:txBody>
                    <a:bodyPr/>
                    <a:lstStyle/>
                    <a:p>
                      <a:pPr algn="l" fontAlgn="t"/>
                      <a:r>
                        <a:rPr lang="en-US" sz="1700" dirty="0" smtClean="0">
                          <a:effectLst/>
                        </a:rPr>
                        <a:t>9</a:t>
                      </a:r>
                      <a:endParaRPr lang="en-US" sz="1700" dirty="0">
                        <a:effectLst/>
                      </a:endParaRPr>
                    </a:p>
                  </a:txBody>
                  <a:tcPr marL="72507" marR="72507" marT="72507" marB="7250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1F1F1"/>
                    </a:solidFill>
                  </a:tcPr>
                </a:tc>
                <a:tc>
                  <a:txBody>
                    <a:bodyPr/>
                    <a:lstStyle/>
                    <a:p>
                      <a:pPr algn="l" fontAlgn="t"/>
                      <a:r>
                        <a:rPr lang="en-US" sz="1700" dirty="0">
                          <a:effectLst/>
                        </a:rPr>
                        <a:t>1996-09-20</a:t>
                      </a:r>
                    </a:p>
                  </a:txBody>
                  <a:tcPr marL="72507" marR="72507" marT="72507" marB="72507">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1F1F1"/>
                    </a:solidFill>
                  </a:tcPr>
                </a:tc>
              </a:tr>
            </a:tbl>
          </a:graphicData>
        </a:graphic>
      </p:graphicFrame>
      <p:sp>
        <p:nvSpPr>
          <p:cNvPr id="14" name="Rectangle 13"/>
          <p:cNvSpPr/>
          <p:nvPr/>
        </p:nvSpPr>
        <p:spPr>
          <a:xfrm>
            <a:off x="457200" y="3855378"/>
            <a:ext cx="8075240" cy="923330"/>
          </a:xfrm>
          <a:prstGeom prst="rect">
            <a:avLst/>
          </a:prstGeom>
        </p:spPr>
        <p:txBody>
          <a:bodyPr wrap="square">
            <a:spAutoFit/>
          </a:bodyPr>
          <a:lstStyle/>
          <a:p>
            <a:r>
              <a:rPr lang="en-US" dirty="0">
                <a:solidFill>
                  <a:srgbClr val="0000CD"/>
                </a:solidFill>
                <a:latin typeface="Consolas"/>
              </a:rPr>
              <a:t>SELECT</a:t>
            </a:r>
            <a:r>
              <a:rPr lang="en-US" dirty="0">
                <a:solidFill>
                  <a:srgbClr val="000000"/>
                </a:solidFill>
                <a:latin typeface="Consolas"/>
              </a:rPr>
              <a:t> </a:t>
            </a:r>
            <a:r>
              <a:rPr lang="en-US" dirty="0" smtClean="0"/>
              <a:t>Customers.ID</a:t>
            </a:r>
            <a:r>
              <a:rPr lang="en-US" dirty="0" smtClean="0">
                <a:solidFill>
                  <a:srgbClr val="000000"/>
                </a:solidFill>
                <a:latin typeface="Consolas"/>
              </a:rPr>
              <a:t>, </a:t>
            </a:r>
            <a:r>
              <a:rPr lang="en-US" dirty="0" err="1" smtClean="0">
                <a:solidFill>
                  <a:srgbClr val="000000"/>
                </a:solidFill>
                <a:latin typeface="Consolas"/>
              </a:rPr>
              <a:t>Customers.Nama</a:t>
            </a:r>
            <a:r>
              <a:rPr lang="en-US" dirty="0"/>
              <a:t/>
            </a:r>
            <a:br>
              <a:rPr lang="en-US" dirty="0"/>
            </a:br>
            <a:r>
              <a:rPr lang="en-US" dirty="0">
                <a:solidFill>
                  <a:srgbClr val="0000CD"/>
                </a:solidFill>
                <a:latin typeface="Consolas"/>
              </a:rPr>
              <a:t>FROM</a:t>
            </a:r>
            <a:r>
              <a:rPr lang="en-US" dirty="0">
                <a:solidFill>
                  <a:srgbClr val="000000"/>
                </a:solidFill>
                <a:latin typeface="Consolas"/>
              </a:rPr>
              <a:t> </a:t>
            </a:r>
            <a:r>
              <a:rPr lang="en-US" dirty="0" smtClean="0"/>
              <a:t>Customers</a:t>
            </a:r>
            <a:endParaRPr lang="en-US" dirty="0"/>
          </a:p>
          <a:p>
            <a:r>
              <a:rPr lang="en-US" dirty="0" smtClean="0">
                <a:solidFill>
                  <a:srgbClr val="0000CD"/>
                </a:solidFill>
                <a:latin typeface="Consolas"/>
              </a:rPr>
              <a:t>Where</a:t>
            </a:r>
            <a:r>
              <a:rPr lang="en-US" dirty="0">
                <a:solidFill>
                  <a:srgbClr val="000000"/>
                </a:solidFill>
                <a:latin typeface="Consolas"/>
              </a:rPr>
              <a:t> </a:t>
            </a:r>
            <a:r>
              <a:rPr lang="en-US" dirty="0" smtClean="0">
                <a:solidFill>
                  <a:srgbClr val="000000"/>
                </a:solidFill>
                <a:latin typeface="Consolas"/>
              </a:rPr>
              <a:t>Customers.ID=‘1’ </a:t>
            </a:r>
            <a:r>
              <a:rPr lang="en-US" dirty="0" smtClean="0">
                <a:solidFill>
                  <a:srgbClr val="0000CD"/>
                </a:solidFill>
                <a:latin typeface="Consolas"/>
              </a:rPr>
              <a:t>And </a:t>
            </a:r>
            <a:r>
              <a:rPr lang="en-US" dirty="0">
                <a:solidFill>
                  <a:srgbClr val="000000"/>
                </a:solidFill>
                <a:latin typeface="Consolas"/>
              </a:rPr>
              <a:t>Customers.ID</a:t>
            </a:r>
            <a:r>
              <a:rPr lang="en-US" dirty="0" smtClean="0">
                <a:solidFill>
                  <a:srgbClr val="000000"/>
                </a:solidFill>
                <a:latin typeface="Consolas"/>
              </a:rPr>
              <a:t>=‘2’ </a:t>
            </a:r>
            <a:endParaRPr lang="en-US" dirty="0"/>
          </a:p>
        </p:txBody>
      </p:sp>
      <p:sp>
        <p:nvSpPr>
          <p:cNvPr id="16" name="Rectangle 15"/>
          <p:cNvSpPr/>
          <p:nvPr/>
        </p:nvSpPr>
        <p:spPr>
          <a:xfrm>
            <a:off x="513511" y="4869160"/>
            <a:ext cx="8075240" cy="923330"/>
          </a:xfrm>
          <a:prstGeom prst="rect">
            <a:avLst/>
          </a:prstGeom>
        </p:spPr>
        <p:txBody>
          <a:bodyPr wrap="square">
            <a:spAutoFit/>
          </a:bodyPr>
          <a:lstStyle/>
          <a:p>
            <a:r>
              <a:rPr lang="en-US" dirty="0">
                <a:solidFill>
                  <a:srgbClr val="0000CD"/>
                </a:solidFill>
                <a:latin typeface="Consolas"/>
              </a:rPr>
              <a:t>SELECT</a:t>
            </a:r>
            <a:r>
              <a:rPr lang="en-US" dirty="0">
                <a:solidFill>
                  <a:srgbClr val="000000"/>
                </a:solidFill>
                <a:latin typeface="Consolas"/>
              </a:rPr>
              <a:t> </a:t>
            </a:r>
            <a:r>
              <a:rPr lang="en-US" dirty="0" smtClean="0"/>
              <a:t>Customers.ID</a:t>
            </a:r>
            <a:r>
              <a:rPr lang="en-US" dirty="0" smtClean="0">
                <a:solidFill>
                  <a:srgbClr val="000000"/>
                </a:solidFill>
                <a:latin typeface="Consolas"/>
              </a:rPr>
              <a:t>, </a:t>
            </a:r>
            <a:r>
              <a:rPr lang="en-US" dirty="0" err="1" smtClean="0">
                <a:solidFill>
                  <a:srgbClr val="000000"/>
                </a:solidFill>
                <a:latin typeface="Consolas"/>
              </a:rPr>
              <a:t>Customers.Nama</a:t>
            </a:r>
            <a:r>
              <a:rPr lang="en-US" dirty="0"/>
              <a:t/>
            </a:r>
            <a:br>
              <a:rPr lang="en-US" dirty="0"/>
            </a:br>
            <a:r>
              <a:rPr lang="en-US" dirty="0">
                <a:solidFill>
                  <a:srgbClr val="0000CD"/>
                </a:solidFill>
                <a:latin typeface="Consolas"/>
              </a:rPr>
              <a:t>FROM</a:t>
            </a:r>
            <a:r>
              <a:rPr lang="en-US" dirty="0">
                <a:solidFill>
                  <a:srgbClr val="000000"/>
                </a:solidFill>
                <a:latin typeface="Consolas"/>
              </a:rPr>
              <a:t> </a:t>
            </a:r>
            <a:r>
              <a:rPr lang="en-US" dirty="0" smtClean="0"/>
              <a:t>Customers</a:t>
            </a:r>
            <a:endParaRPr lang="en-US" dirty="0"/>
          </a:p>
          <a:p>
            <a:r>
              <a:rPr lang="en-US" dirty="0" smtClean="0">
                <a:solidFill>
                  <a:srgbClr val="0000CD"/>
                </a:solidFill>
                <a:latin typeface="Consolas"/>
              </a:rPr>
              <a:t>Where</a:t>
            </a:r>
            <a:r>
              <a:rPr lang="en-US" dirty="0">
                <a:solidFill>
                  <a:srgbClr val="000000"/>
                </a:solidFill>
                <a:latin typeface="Consolas"/>
              </a:rPr>
              <a:t> </a:t>
            </a:r>
            <a:r>
              <a:rPr lang="en-US" dirty="0" smtClean="0">
                <a:solidFill>
                  <a:srgbClr val="000000"/>
                </a:solidFill>
                <a:latin typeface="Consolas"/>
              </a:rPr>
              <a:t>Customers.ID=‘1’ </a:t>
            </a:r>
            <a:r>
              <a:rPr lang="en-US" dirty="0">
                <a:solidFill>
                  <a:srgbClr val="0000CD"/>
                </a:solidFill>
                <a:latin typeface="Consolas"/>
              </a:rPr>
              <a:t>And </a:t>
            </a:r>
            <a:r>
              <a:rPr lang="en-US" dirty="0" err="1" smtClean="0">
                <a:solidFill>
                  <a:srgbClr val="000000"/>
                </a:solidFill>
                <a:latin typeface="Consolas"/>
              </a:rPr>
              <a:t>Customers.Nama</a:t>
            </a:r>
            <a:r>
              <a:rPr lang="en-US" dirty="0" smtClean="0">
                <a:solidFill>
                  <a:srgbClr val="000000"/>
                </a:solidFill>
                <a:latin typeface="Consolas"/>
              </a:rPr>
              <a:t>=‘Arman’ </a:t>
            </a:r>
            <a:endParaRPr lang="en-US" dirty="0"/>
          </a:p>
        </p:txBody>
      </p:sp>
    </p:spTree>
    <p:extLst>
      <p:ext uri="{BB962C8B-B14F-4D97-AF65-F5344CB8AC3E}">
        <p14:creationId xmlns:p14="http://schemas.microsoft.com/office/powerpoint/2010/main" val="3470292947"/>
      </p:ext>
    </p:extLst>
  </p:cSld>
  <p:clrMapOvr>
    <a:masterClrMapping/>
  </p:clrMapOvr>
  <p:transition spd="slow">
    <p:fade thruBlk="1"/>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3517</TotalTime>
  <Words>275</Words>
  <Application>Microsoft Office PowerPoint</Application>
  <PresentationFormat>On-screen Show (4:3)</PresentationFormat>
  <Paragraphs>102</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Windows User</cp:lastModifiedBy>
  <cp:revision>505</cp:revision>
  <cp:lastPrinted>2017-08-29T02:54:51Z</cp:lastPrinted>
  <dcterms:created xsi:type="dcterms:W3CDTF">2010-04-18T12:06:30Z</dcterms:created>
  <dcterms:modified xsi:type="dcterms:W3CDTF">2018-03-13T05:58:46Z</dcterms:modified>
</cp:coreProperties>
</file>