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2" r:id="rId3"/>
    <p:sldId id="276" r:id="rId4"/>
    <p:sldId id="277" r:id="rId5"/>
    <p:sldId id="280" r:id="rId6"/>
    <p:sldId id="281" r:id="rId7"/>
    <p:sldId id="282" r:id="rId8"/>
    <p:sldId id="293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1762125"/>
            <a:ext cx="914400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ke-3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NEGARA DAN KONSTITUSI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( 1 )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8" name="Rectangle 7"/>
          <p:cNvSpPr/>
          <p:nvPr/>
        </p:nvSpPr>
        <p:spPr>
          <a:xfrm>
            <a:off x="920239" y="4844489"/>
            <a:ext cx="70807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Pentingnya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Konstitusi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bagi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Negara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NEGARA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N</a:t>
            </a:r>
            <a:r>
              <a:rPr lang="id-ID" b="1" dirty="0" smtClean="0">
                <a:solidFill>
                  <a:srgbClr val="002060"/>
                </a:solidFill>
              </a:rPr>
              <a:t>egara  adalah  organisasi  masyarakat  yang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id-ID" b="1" dirty="0" smtClean="0">
                <a:solidFill>
                  <a:srgbClr val="002060"/>
                </a:solidFill>
              </a:rPr>
              <a:t>memiliki wilayah  tertentu  dan berada  di bawah pemerintahan  yang  berdaulat    yang mengatur kehidupan  masyarakat tersebut.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err="1" smtClean="0">
                <a:solidFill>
                  <a:srgbClr val="002060"/>
                </a:solidFill>
              </a:rPr>
              <a:t>Unsur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negara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2060"/>
                </a:solidFill>
              </a:rPr>
              <a:t>Rakyat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2060"/>
                </a:solidFill>
              </a:rPr>
              <a:t>Wilayah </a:t>
            </a:r>
            <a:r>
              <a:rPr lang="en-US" b="1" dirty="0" err="1" smtClean="0">
                <a:solidFill>
                  <a:srgbClr val="002060"/>
                </a:solidFill>
              </a:rPr>
              <a:t>dengan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batas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teritori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tertentu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err="1" smtClean="0">
                <a:solidFill>
                  <a:srgbClr val="002060"/>
                </a:solidFill>
              </a:rPr>
              <a:t>Pemerintahan</a:t>
            </a:r>
            <a:r>
              <a:rPr lang="en-US" b="1" dirty="0" smtClean="0">
                <a:solidFill>
                  <a:srgbClr val="002060"/>
                </a:solidFill>
              </a:rPr>
              <a:t> yang </a:t>
            </a:r>
            <a:r>
              <a:rPr lang="en-US" b="1" dirty="0" err="1" smtClean="0">
                <a:solidFill>
                  <a:srgbClr val="002060"/>
                </a:solidFill>
              </a:rPr>
              <a:t>berdaulat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428604"/>
            <a:ext cx="5572164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KONSTITUSI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1000" y="1357298"/>
            <a:ext cx="8458200" cy="444737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Konsensus mayoritas rakyat tentang bangunan ideal suatu negara</a:t>
            </a:r>
            <a:r>
              <a:rPr lang="en-US" sz="3200" b="1" dirty="0">
                <a:solidFill>
                  <a:srgbClr val="FFFF66"/>
                </a:solidFill>
                <a:latin typeface="Cambria" pitchFamily="18" charset="0"/>
              </a:rPr>
              <a:t>,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 </a:t>
            </a:r>
            <a:r>
              <a:rPr lang="en-US" sz="3200" b="1" dirty="0">
                <a:solidFill>
                  <a:srgbClr val="FFFF66"/>
                </a:solidFill>
                <a:latin typeface="Cambria" pitchFamily="18" charset="0"/>
              </a:rPr>
              <a:t>b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erisi: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 Tujuan (</a:t>
            </a: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general goal)</a:t>
            </a:r>
            <a:endParaRPr lang="id-ID" sz="3200" b="1" dirty="0">
              <a:solidFill>
                <a:srgbClr val="FFFF66"/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 Bangun dan sistem organisasi (</a:t>
            </a: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the form of </a:t>
            </a:r>
          </a:p>
          <a:p>
            <a:pPr>
              <a:spcBef>
                <a:spcPct val="50000"/>
              </a:spcBef>
              <a:defRPr/>
            </a:pP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  institution and procedures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- Aturan hukum (</a:t>
            </a: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rule of law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)</a:t>
            </a:r>
            <a:endParaRPr lang="id-ID" sz="3200" b="1" i="1" dirty="0">
              <a:solidFill>
                <a:srgbClr val="FFFF66"/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b="1" dirty="0">
              <a:solidFill>
                <a:srgbClr val="FFFF66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D138D-A9D5-4647-A7D3-A67891D8562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267E591-E05F-4921-9006-D197A0F79BA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04800" y="1830679"/>
            <a:ext cx="8382000" cy="21698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dirty="0">
                <a:solidFill>
                  <a:srgbClr val="FFFF66"/>
                </a:solidFill>
              </a:rPr>
              <a:t> </a:t>
            </a: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Hukum positif yang mengikat</a:t>
            </a:r>
          </a:p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 Singkat dan supel</a:t>
            </a:r>
          </a:p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 Memuat norma dan aturan yang harus </a:t>
            </a:r>
            <a:r>
              <a:rPr lang="id-ID" sz="2400" b="1" dirty="0" smtClean="0">
                <a:solidFill>
                  <a:srgbClr val="FFFF66"/>
                </a:solidFill>
                <a:latin typeface="Cambria" pitchFamily="18" charset="0"/>
              </a:rPr>
              <a:t>dit</a:t>
            </a:r>
            <a:r>
              <a:rPr lang="en-US" sz="2400" b="1" dirty="0" smtClean="0">
                <a:solidFill>
                  <a:srgbClr val="FFFF66"/>
                </a:solidFill>
                <a:latin typeface="Cambria" pitchFamily="18" charset="0"/>
              </a:rPr>
              <a:t>a</a:t>
            </a:r>
            <a:r>
              <a:rPr lang="id-ID" sz="2400" b="1" dirty="0" smtClean="0">
                <a:solidFill>
                  <a:srgbClr val="FFFF66"/>
                </a:solidFill>
                <a:latin typeface="Cambria" pitchFamily="18" charset="0"/>
              </a:rPr>
              <a:t>ati</a:t>
            </a:r>
            <a:endParaRPr lang="id-ID" sz="2400" b="1" dirty="0">
              <a:solidFill>
                <a:srgbClr val="FFFF66"/>
              </a:solidFill>
              <a:latin typeface="Cambria" pitchFamily="18" charset="0"/>
            </a:endParaRPr>
          </a:p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 Sebagai peraturan hukum tertinggi yang berfungsi mengontrol norma di bawahnya.</a:t>
            </a:r>
            <a:endParaRPr lang="en-US" sz="24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4800" y="5000636"/>
            <a:ext cx="853440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Kebiasaan yang berulang, tidak bertentangan dengan UUD, diterima seluruh rakyat, berkedudukan sebagai pelengkap.</a:t>
            </a:r>
            <a:endParaRPr lang="en-US" sz="24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50" y="1201738"/>
            <a:ext cx="5643563" cy="584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Cambria" pitchFamily="18" charset="0"/>
              </a:rPr>
              <a:t>Hukum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Dasar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Tertulis</a:t>
            </a:r>
            <a:r>
              <a:rPr lang="en-US" sz="3200" dirty="0">
                <a:latin typeface="Cambria" pitchFamily="18" charset="0"/>
              </a:rPr>
              <a:t> (UUD)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7158" y="214290"/>
            <a:ext cx="8786842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>
                <a:latin typeface="Cambria" pitchFamily="18" charset="0"/>
              </a:rPr>
              <a:t>BENTUK KONSTITUSI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5750" y="4429125"/>
            <a:ext cx="7143750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Cambria" pitchFamily="18" charset="0"/>
              </a:rPr>
              <a:t>Hukum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Dasar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Tidak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Tertulis</a:t>
            </a:r>
            <a:r>
              <a:rPr lang="en-US" sz="3200" dirty="0">
                <a:latin typeface="Cambria" pitchFamily="18" charset="0"/>
              </a:rPr>
              <a:t> (</a:t>
            </a:r>
            <a:r>
              <a:rPr lang="en-US" sz="3200" dirty="0" err="1">
                <a:latin typeface="Cambria" pitchFamily="18" charset="0"/>
              </a:rPr>
              <a:t>Konvensi</a:t>
            </a:r>
            <a:r>
              <a:rPr lang="en-US" sz="3200" dirty="0">
                <a:latin typeface="Cambria" pitchFamily="18" charset="0"/>
              </a:rPr>
              <a:t>)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3FEDE0-F3BD-4030-962F-1A6F874F969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499225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5E99C26-483B-4A22-87DF-D95076A6E64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428604"/>
            <a:ext cx="8072494" cy="107721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KONSTITUSI BERSIFAT LUWES DAN DINAMIS</a:t>
            </a:r>
          </a:p>
        </p:txBody>
      </p:sp>
      <p:sp>
        <p:nvSpPr>
          <p:cNvPr id="9" name="Text Box 26"/>
          <p:cNvSpPr txBox="1">
            <a:spLocks noChangeArrowheads="1"/>
          </p:cNvSpPr>
          <p:nvPr/>
        </p:nvSpPr>
        <p:spPr bwMode="auto">
          <a:xfrm>
            <a:off x="2971800" y="1900230"/>
            <a:ext cx="3429000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3300"/>
                </a:solidFill>
                <a:latin typeface="Cambria" pitchFamily="18" charset="0"/>
              </a:rPr>
              <a:t>PERATURAN</a:t>
            </a:r>
            <a:endParaRPr lang="en-US" sz="2800" b="1" dirty="0">
              <a:solidFill>
                <a:srgbClr val="FF3300"/>
              </a:solidFill>
              <a:latin typeface="Cambria" pitchFamily="18" charset="0"/>
            </a:endParaRPr>
          </a:p>
        </p:txBody>
      </p:sp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5562600" y="4257676"/>
            <a:ext cx="3124200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66"/>
                </a:solidFill>
                <a:latin typeface="Cambria" pitchFamily="18" charset="0"/>
              </a:rPr>
              <a:t>MASYARAKAT</a:t>
            </a:r>
            <a:endParaRPr lang="en-US" sz="28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1" name="Text Box 30"/>
          <p:cNvSpPr txBox="1">
            <a:spLocks noChangeArrowheads="1"/>
          </p:cNvSpPr>
          <p:nvPr/>
        </p:nvSpPr>
        <p:spPr bwMode="auto">
          <a:xfrm>
            <a:off x="642910" y="4105276"/>
            <a:ext cx="3090890" cy="95410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66"/>
                </a:solidFill>
                <a:latin typeface="Cambria" pitchFamily="18" charset="0"/>
              </a:rPr>
              <a:t>PERKEMBANGAN SITUASI</a:t>
            </a:r>
            <a:endParaRPr lang="en-US" sz="28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2" name="AutoShape 32"/>
          <p:cNvSpPr>
            <a:spLocks noChangeArrowheads="1"/>
          </p:cNvSpPr>
          <p:nvPr/>
        </p:nvSpPr>
        <p:spPr bwMode="auto">
          <a:xfrm flipH="1">
            <a:off x="3838575" y="4105275"/>
            <a:ext cx="1447800" cy="914400"/>
          </a:xfrm>
          <a:prstGeom prst="rightArrow">
            <a:avLst>
              <a:gd name="adj1" fmla="val 46815"/>
              <a:gd name="adj2" fmla="val 73808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33"/>
          <p:cNvSpPr>
            <a:spLocks noChangeArrowheads="1"/>
          </p:cNvSpPr>
          <p:nvPr/>
        </p:nvSpPr>
        <p:spPr bwMode="auto">
          <a:xfrm rot="7341856" flipH="1">
            <a:off x="2514600" y="2687638"/>
            <a:ext cx="1447800" cy="914400"/>
          </a:xfrm>
          <a:prstGeom prst="rightArrow">
            <a:avLst>
              <a:gd name="adj1" fmla="val 46815"/>
              <a:gd name="adj2" fmla="val 73808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34"/>
          <p:cNvSpPr>
            <a:spLocks noChangeArrowheads="1"/>
          </p:cNvSpPr>
          <p:nvPr/>
        </p:nvSpPr>
        <p:spPr bwMode="auto">
          <a:xfrm rot="14291052" flipH="1">
            <a:off x="5219700" y="2830513"/>
            <a:ext cx="1447800" cy="914400"/>
          </a:xfrm>
          <a:prstGeom prst="rightArrow">
            <a:avLst>
              <a:gd name="adj1" fmla="val 46815"/>
              <a:gd name="adj2" fmla="val 73808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146DE8-B263-4EEA-AC1D-F98AD5033ED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34F4D9D-EF35-4008-88C4-88F9765F961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85786" y="428604"/>
            <a:ext cx="7429552" cy="64294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>
                <a:latin typeface="Cambria" pitchFamily="18" charset="0"/>
              </a:rPr>
              <a:t>Rule of Law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14313" y="1214438"/>
            <a:ext cx="8358187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Negara / </a:t>
            </a:r>
            <a:r>
              <a:rPr lang="en-US" sz="2000" b="1" dirty="0" err="1"/>
              <a:t>kekuasaan</a:t>
            </a:r>
            <a:r>
              <a:rPr lang="en-US" sz="2000" b="1" dirty="0"/>
              <a:t> </a:t>
            </a:r>
            <a:r>
              <a:rPr lang="en-US" sz="2000" b="1" dirty="0" err="1"/>
              <a:t>politik</a:t>
            </a:r>
            <a:r>
              <a:rPr lang="en-US" sz="2000" b="1" dirty="0"/>
              <a:t> </a:t>
            </a:r>
            <a:r>
              <a:rPr lang="en-US" sz="2000" b="1" dirty="0" err="1"/>
              <a:t>diatur</a:t>
            </a:r>
            <a:r>
              <a:rPr lang="en-US" sz="2000" b="1" dirty="0"/>
              <a:t> </a:t>
            </a:r>
            <a:r>
              <a:rPr lang="en-US" sz="2000" b="1" dirty="0" err="1"/>
              <a:t>secara</a:t>
            </a:r>
            <a:r>
              <a:rPr lang="en-US" sz="2000" b="1" dirty="0"/>
              <a:t> legal (</a:t>
            </a:r>
            <a:r>
              <a:rPr lang="en-US" sz="2000" b="1" dirty="0" err="1"/>
              <a:t>berdasar</a:t>
            </a:r>
            <a:r>
              <a:rPr lang="en-US" sz="2000" b="1" dirty="0"/>
              <a:t> </a:t>
            </a:r>
            <a:r>
              <a:rPr lang="en-US" sz="2000" b="1" dirty="0" err="1"/>
              <a:t>aturan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).</a:t>
            </a:r>
          </a:p>
          <a:p>
            <a:pPr algn="ctr">
              <a:defRPr/>
            </a:pPr>
            <a:r>
              <a:rPr lang="en-US" sz="2000" b="1" dirty="0"/>
              <a:t>Negara </a:t>
            </a:r>
            <a:r>
              <a:rPr lang="en-US" sz="2000" b="1" dirty="0" err="1"/>
              <a:t>berdasarkan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 (</a:t>
            </a:r>
            <a:r>
              <a:rPr lang="en-US" sz="2000" b="1" i="1" dirty="0" err="1"/>
              <a:t>rechtsstaat</a:t>
            </a:r>
            <a:r>
              <a:rPr lang="en-US" sz="2000" b="1" dirty="0"/>
              <a:t>) </a:t>
            </a:r>
            <a:r>
              <a:rPr lang="en-US" sz="2000" b="1" dirty="0" err="1"/>
              <a:t>bukan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 </a:t>
            </a:r>
            <a:r>
              <a:rPr lang="en-US" sz="2000" b="1" dirty="0" err="1"/>
              <a:t>kekuasaan</a:t>
            </a:r>
            <a:r>
              <a:rPr lang="en-US" sz="2000" b="1" dirty="0"/>
              <a:t> </a:t>
            </a:r>
            <a:r>
              <a:rPr lang="en-US" sz="2000" b="1" dirty="0" err="1"/>
              <a:t>belaka</a:t>
            </a:r>
            <a:r>
              <a:rPr lang="en-US" sz="2000" b="1" dirty="0"/>
              <a:t> (</a:t>
            </a:r>
            <a:r>
              <a:rPr lang="en-US" sz="2000" b="1" i="1" dirty="0" err="1"/>
              <a:t>machtsstaat</a:t>
            </a:r>
            <a:r>
              <a:rPr lang="en-US" sz="2000" b="1" dirty="0"/>
              <a:t>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4313" y="2500313"/>
            <a:ext cx="80724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Cambria" pitchFamily="18" charset="0"/>
              </a:rPr>
              <a:t>Muncul karena pemerintahan tak sesuai kehendak rakyat.</a:t>
            </a:r>
          </a:p>
        </p:txBody>
      </p:sp>
      <p:pic>
        <p:nvPicPr>
          <p:cNvPr id="10250" name="Picture 4" descr="Demo-korup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5" y="3786188"/>
            <a:ext cx="3500438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WordArt 9"/>
          <p:cNvSpPr>
            <a:spLocks noChangeArrowheads="1" noChangeShapeType="1" noTextEdit="1"/>
          </p:cNvSpPr>
          <p:nvPr/>
        </p:nvSpPr>
        <p:spPr bwMode="auto">
          <a:xfrm>
            <a:off x="6475413" y="3143250"/>
            <a:ext cx="2382837" cy="7858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nepotis</a:t>
            </a:r>
          </a:p>
        </p:txBody>
      </p:sp>
      <p:sp>
        <p:nvSpPr>
          <p:cNvPr id="10252" name="WordArt 7"/>
          <p:cNvSpPr>
            <a:spLocks noChangeArrowheads="1" noChangeShapeType="1" noTextEdit="1"/>
          </p:cNvSpPr>
          <p:nvPr/>
        </p:nvSpPr>
        <p:spPr bwMode="auto">
          <a:xfrm>
            <a:off x="3336925" y="3571875"/>
            <a:ext cx="2235200" cy="7858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otoriter</a:t>
            </a:r>
          </a:p>
        </p:txBody>
      </p:sp>
      <p:sp>
        <p:nvSpPr>
          <p:cNvPr id="10253" name="WordArt 8" descr="Narrow vertical"/>
          <p:cNvSpPr>
            <a:spLocks noChangeArrowheads="1" noChangeShapeType="1" noTextEdit="1"/>
          </p:cNvSpPr>
          <p:nvPr/>
        </p:nvSpPr>
        <p:spPr bwMode="auto">
          <a:xfrm>
            <a:off x="2857500" y="5072063"/>
            <a:ext cx="2643188" cy="78581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korup</a:t>
            </a: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09B91-E511-4D8F-B1F0-1D1AF04AC38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2D11401-DC2D-403A-829B-7FFF2A9B591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618061" y="1142984"/>
            <a:ext cx="3311525" cy="457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FF00"/>
                </a:solidFill>
                <a:latin typeface="Cambria" pitchFamily="18" charset="0"/>
              </a:rPr>
              <a:t>( Albert Venn Dicey )</a:t>
            </a:r>
            <a:endParaRPr lang="en-US" sz="24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11188" y="2214554"/>
            <a:ext cx="56896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00"/>
                </a:solidFill>
                <a:latin typeface="Cambria" pitchFamily="18" charset="0"/>
              </a:rPr>
              <a:t>1. Supremasi hukum</a:t>
            </a:r>
            <a:endParaRPr lang="en-US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11188" y="3357562"/>
            <a:ext cx="8175654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00"/>
                </a:solidFill>
                <a:latin typeface="Cambria" pitchFamily="18" charset="0"/>
              </a:rPr>
              <a:t>2. </a:t>
            </a:r>
            <a:r>
              <a:rPr lang="id-ID" sz="3200" b="1" dirty="0">
                <a:solidFill>
                  <a:srgbClr val="FFFF00"/>
                </a:solidFill>
                <a:latin typeface="Cambria" pitchFamily="18" charset="0"/>
              </a:rPr>
              <a:t>Kedudukan yang sama di muka hukum</a:t>
            </a:r>
            <a:endParaRPr lang="en-US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11188" y="4357694"/>
            <a:ext cx="7343775" cy="946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C00000"/>
                </a:solidFill>
                <a:latin typeface="Cambria" pitchFamily="18" charset="0"/>
              </a:rPr>
              <a:t>3. Terjaminnya hak azasi oleh UU dan putusan pengadilan</a:t>
            </a:r>
            <a:endParaRPr lang="en-US" sz="28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428604"/>
            <a:ext cx="7929618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latin typeface="Cambria" pitchFamily="18" charset="0"/>
              </a:rPr>
              <a:t>Prinsip</a:t>
            </a:r>
            <a:r>
              <a:rPr lang="en-US" sz="4000" b="1" dirty="0">
                <a:latin typeface="Cambria" pitchFamily="18" charset="0"/>
              </a:rPr>
              <a:t> </a:t>
            </a:r>
            <a:r>
              <a:rPr lang="en-US" sz="4000" b="1" dirty="0" smtClean="0">
                <a:latin typeface="Cambria" pitchFamily="18" charset="0"/>
              </a:rPr>
              <a:t>Rule </a:t>
            </a:r>
            <a:r>
              <a:rPr lang="en-US" sz="4000" b="1" dirty="0">
                <a:latin typeface="Cambria" pitchFamily="18" charset="0"/>
              </a:rPr>
              <a:t>of Law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6D39D-C59D-423B-B054-025B4787C17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85786" y="2071678"/>
            <a:ext cx="753283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Untuk Pertemuan Minggu ini tidak ada tugas di LMS</a:t>
            </a:r>
          </a:p>
          <a:p>
            <a:pPr algn="ctr"/>
            <a:endParaRPr lang="en-US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0CB29-FF30-4DD6-A91E-C4D691F914DA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291</Words>
  <Application>Microsoft Office PowerPoint</Application>
  <PresentationFormat>On-screen Show (4:3)</PresentationFormat>
  <Paragraphs>75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NEGARA</vt:lpstr>
      <vt:lpstr>Slide 3</vt:lpstr>
      <vt:lpstr>Slide 4</vt:lpstr>
      <vt:lpstr>Slide 5</vt:lpstr>
      <vt:lpstr>Slide 6</vt:lpstr>
      <vt:lpstr>Slide 7</vt:lpstr>
      <vt:lpstr>Slide 8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95</cp:revision>
  <dcterms:created xsi:type="dcterms:W3CDTF">2010-04-18T12:06:30Z</dcterms:created>
  <dcterms:modified xsi:type="dcterms:W3CDTF">2021-03-30T04:48:03Z</dcterms:modified>
</cp:coreProperties>
</file>