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2" r:id="rId3"/>
    <p:sldId id="276" r:id="rId4"/>
    <p:sldId id="277" r:id="rId5"/>
    <p:sldId id="280" r:id="rId6"/>
    <p:sldId id="281" r:id="rId7"/>
    <p:sldId id="282" r:id="rId8"/>
    <p:sldId id="293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ke-3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DAN KONSTITUSI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( 1 )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920239" y="4844489"/>
            <a:ext cx="70807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Pentingnya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bagi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N</a:t>
            </a:r>
            <a:r>
              <a:rPr lang="id-ID" b="1" dirty="0" smtClean="0">
                <a:solidFill>
                  <a:srgbClr val="002060"/>
                </a:solidFill>
              </a:rPr>
              <a:t>egara  adalah  organisasi  masyarakat  yang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memiliki wilayah  tertentu  dan berada  di bawah pemerintahan  yang  berdaulat    yang mengatur kehidupan  masyarakat tersebut.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Unsur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negara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Rakyat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Wilayah </a:t>
            </a:r>
            <a:r>
              <a:rPr lang="en-US" b="1" dirty="0" err="1" smtClean="0">
                <a:solidFill>
                  <a:srgbClr val="002060"/>
                </a:solidFill>
              </a:rPr>
              <a:t>dengan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batas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teritori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tertentu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</a:rPr>
              <a:t>Pemerintahan</a:t>
            </a:r>
            <a:r>
              <a:rPr lang="en-US" b="1" dirty="0" smtClean="0">
                <a:solidFill>
                  <a:srgbClr val="002060"/>
                </a:solidFill>
              </a:rPr>
              <a:t> yang </a:t>
            </a:r>
            <a:r>
              <a:rPr lang="en-US" b="1" dirty="0" err="1" smtClean="0">
                <a:solidFill>
                  <a:srgbClr val="002060"/>
                </a:solidFill>
              </a:rPr>
              <a:t>berdaulat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428604"/>
            <a:ext cx="557216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357298"/>
            <a:ext cx="8458200" cy="444737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Konsensus mayoritas rakyat tentang bangunan ideal suatu negara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,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b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erisi: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Tujuan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general goal)</a:t>
            </a:r>
            <a:endParaRPr lang="id-ID" sz="32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Bangun dan sistem organisasi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the form of 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  institution and procedures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- Aturan hukum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rule of law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  <a:endParaRPr lang="id-ID" sz="3200" b="1" i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830679"/>
            <a:ext cx="8382000" cy="21698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dirty="0">
                <a:solidFill>
                  <a:srgbClr val="FFFF66"/>
                </a:solidFill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Hukum positif yang mengikat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Singkat dan supel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Memuat norma dan aturan yang harus 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dit</a:t>
            </a:r>
            <a:r>
              <a:rPr lang="en-US" sz="2400" b="1" dirty="0" smtClean="0">
                <a:solidFill>
                  <a:srgbClr val="FFFF66"/>
                </a:solidFill>
                <a:latin typeface="Cambria" pitchFamily="18" charset="0"/>
              </a:rPr>
              <a:t>a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ati</a:t>
            </a:r>
            <a:endParaRPr lang="id-ID" sz="24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Sebagai peraturan hukum tertinggi yang berfungsi mengontrol norma di bawahnya.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5000636"/>
            <a:ext cx="85344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Kebiasaan yang berulang, tidak bertentangan dengan UUD, diterima seluruh rakyat, berkedudukan sebagai pelengkap.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1201738"/>
            <a:ext cx="564356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(UUD)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214290"/>
            <a:ext cx="878684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latin typeface="Cambria" pitchFamily="18" charset="0"/>
              </a:rPr>
              <a:t>BENTUK KONSTITUSI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50" y="4429125"/>
            <a:ext cx="714375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Tidak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Konvensi</a:t>
            </a:r>
            <a:r>
              <a:rPr lang="en-US" sz="3200" dirty="0"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FEDE0-F3BD-4030-962F-1A6F874F969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4992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E99C26-483B-4A22-87DF-D95076A6E6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KONSTITUSI BERSIFAT LUWES DAN DINAMIS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971800" y="1900230"/>
            <a:ext cx="34290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3300"/>
                </a:solidFill>
                <a:latin typeface="Cambria" pitchFamily="18" charset="0"/>
              </a:rPr>
              <a:t>PERATURAN</a:t>
            </a:r>
            <a:endParaRPr lang="en-US" sz="2800" b="1" dirty="0">
              <a:solidFill>
                <a:srgbClr val="FF3300"/>
              </a:solidFill>
              <a:latin typeface="Cambria" pitchFamily="18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5562600" y="4257676"/>
            <a:ext cx="31242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MASYARAKAT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642910" y="4105276"/>
            <a:ext cx="3090890" cy="95410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PERKEMBANGAN SITUASI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flipH="1">
            <a:off x="3838575" y="4105275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33"/>
          <p:cNvSpPr>
            <a:spLocks noChangeArrowheads="1"/>
          </p:cNvSpPr>
          <p:nvPr/>
        </p:nvSpPr>
        <p:spPr bwMode="auto">
          <a:xfrm rot="7341856" flipH="1">
            <a:off x="2514600" y="2687638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auto">
          <a:xfrm rot="14291052" flipH="1">
            <a:off x="5219700" y="2830513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46DE8-B263-4EEA-AC1D-F98AD5033E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4F4D9D-EF35-4008-88C4-88F9765F961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5786" y="428604"/>
            <a:ext cx="7429552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atin typeface="Cambria" pitchFamily="18" charset="0"/>
              </a:rPr>
              <a:t>Rule of Law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4313" y="1214438"/>
            <a:ext cx="8358187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Negara /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 </a:t>
            </a:r>
            <a:r>
              <a:rPr lang="en-US" sz="2000" b="1" dirty="0" err="1"/>
              <a:t>diatur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legal (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aturan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).</a:t>
            </a:r>
          </a:p>
          <a:p>
            <a:pPr algn="ctr">
              <a:defRPr/>
            </a:pPr>
            <a:r>
              <a:rPr lang="en-US" sz="2000" b="1" dirty="0"/>
              <a:t>Negara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(</a:t>
            </a:r>
            <a:r>
              <a:rPr lang="en-US" sz="2000" b="1" i="1" dirty="0" err="1"/>
              <a:t>rechtsstaat</a:t>
            </a:r>
            <a:r>
              <a:rPr lang="en-US" sz="2000" b="1" dirty="0"/>
              <a:t>)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belaka</a:t>
            </a:r>
            <a:r>
              <a:rPr lang="en-US" sz="2000" b="1" dirty="0"/>
              <a:t> (</a:t>
            </a:r>
            <a:r>
              <a:rPr lang="en-US" sz="2000" b="1" i="1" dirty="0" err="1"/>
              <a:t>machtsstaat</a:t>
            </a:r>
            <a:r>
              <a:rPr lang="en-US" sz="2000" b="1" dirty="0"/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4313" y="2500313"/>
            <a:ext cx="8072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C00000"/>
                </a:solidFill>
                <a:latin typeface="Cambria" pitchFamily="18" charset="0"/>
              </a:rPr>
              <a:t>Muncul karena pemerintahan tak sesuai kehendak rakyat.</a:t>
            </a:r>
          </a:p>
        </p:txBody>
      </p:sp>
      <p:pic>
        <p:nvPicPr>
          <p:cNvPr id="10250" name="Picture 4" descr="Demo-korup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3786188"/>
            <a:ext cx="350043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WordArt 9"/>
          <p:cNvSpPr>
            <a:spLocks noChangeArrowheads="1" noChangeShapeType="1" noTextEdit="1"/>
          </p:cNvSpPr>
          <p:nvPr/>
        </p:nvSpPr>
        <p:spPr bwMode="auto">
          <a:xfrm>
            <a:off x="6475413" y="3143250"/>
            <a:ext cx="2382837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nepotis</a:t>
            </a:r>
          </a:p>
        </p:txBody>
      </p:sp>
      <p:sp>
        <p:nvSpPr>
          <p:cNvPr id="10252" name="WordArt 7"/>
          <p:cNvSpPr>
            <a:spLocks noChangeArrowheads="1" noChangeShapeType="1" noTextEdit="1"/>
          </p:cNvSpPr>
          <p:nvPr/>
        </p:nvSpPr>
        <p:spPr bwMode="auto">
          <a:xfrm>
            <a:off x="3336925" y="3571875"/>
            <a:ext cx="2235200" cy="785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otoriter</a:t>
            </a:r>
          </a:p>
        </p:txBody>
      </p:sp>
      <p:sp>
        <p:nvSpPr>
          <p:cNvPr id="10253" name="WordArt 8" descr="Narrow vertical"/>
          <p:cNvSpPr>
            <a:spLocks noChangeArrowheads="1" noChangeShapeType="1" noTextEdit="1"/>
          </p:cNvSpPr>
          <p:nvPr/>
        </p:nvSpPr>
        <p:spPr bwMode="auto">
          <a:xfrm>
            <a:off x="2857500" y="5072063"/>
            <a:ext cx="2643188" cy="7858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korup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409B91-E511-4D8F-B1F0-1D1AF04AC38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2D11401-DC2D-403A-829B-7FFF2A9B591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18061" y="1142984"/>
            <a:ext cx="3311525" cy="4572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( Albert Venn Dicey )</a:t>
            </a:r>
            <a:endParaRPr lang="en-US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188" y="2214554"/>
            <a:ext cx="56896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1. Supremasi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11188" y="3357562"/>
            <a:ext cx="817565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2. </a:t>
            </a: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Kedudukan yang sama di muka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11188" y="4357694"/>
            <a:ext cx="7343775" cy="9461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C00000"/>
                </a:solidFill>
                <a:latin typeface="Cambria" pitchFamily="18" charset="0"/>
              </a:rPr>
              <a:t>3. Terjaminnya hak azasi oleh UU dan putusan pengadilan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428604"/>
            <a:ext cx="792961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Prinsip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smtClean="0">
                <a:latin typeface="Cambria" pitchFamily="18" charset="0"/>
              </a:rPr>
              <a:t>Rule </a:t>
            </a:r>
            <a:r>
              <a:rPr lang="en-US" sz="4000" b="1" dirty="0">
                <a:latin typeface="Cambria" pitchFamily="18" charset="0"/>
              </a:rPr>
              <a:t>of Law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5786" y="2071678"/>
            <a:ext cx="75328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Untuk Pertemuan Minggu ini tidak ada tugas di LMS</a:t>
            </a:r>
          </a:p>
          <a:p>
            <a:pPr algn="ctr"/>
            <a:endParaRPr lang="en-US" sz="3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291</Words>
  <Application>Microsoft Office PowerPoint</Application>
  <PresentationFormat>On-screen Show (4:3)</PresentationFormat>
  <Paragraphs>75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NEGARA</vt:lpstr>
      <vt:lpstr>Slide 3</vt:lpstr>
      <vt:lpstr>Slide 4</vt:lpstr>
      <vt:lpstr>Slide 5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95</cp:revision>
  <dcterms:created xsi:type="dcterms:W3CDTF">2010-04-18T12:06:30Z</dcterms:created>
  <dcterms:modified xsi:type="dcterms:W3CDTF">2021-03-30T04:48:03Z</dcterms:modified>
</cp:coreProperties>
</file>