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8" r:id="rId20"/>
    <p:sldId id="317" r:id="rId21"/>
    <p:sldId id="319" r:id="rId22"/>
    <p:sldId id="320" r:id="rId23"/>
    <p:sldId id="321" r:id="rId24"/>
    <p:sldId id="322" r:id="rId25"/>
    <p:sldId id="323" r:id="rId26"/>
    <p:sldId id="324" r:id="rId27"/>
    <p:sldId id="300" r:id="rId28"/>
  </p:sldIdLst>
  <p:sldSz cx="9144000" cy="6858000" type="screen4x3"/>
  <p:notesSz cx="7045325" cy="9345613"/>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7273" autoAdjust="0"/>
  </p:normalViewPr>
  <p:slideViewPr>
    <p:cSldViewPr>
      <p:cViewPr varScale="1">
        <p:scale>
          <a:sx n="49" d="100"/>
          <a:sy n="49" d="100"/>
        </p:scale>
        <p:origin x="1688" y="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E4F91-2D08-9316-2052-4A0B59F90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83ECB-5DD9-4DC4-AF00-BE50EF2F3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A2B4C-AF52-F462-0C3C-F2A99162379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E899022-8701-413A-BB49-24353C88FF5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4072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E365A-D3DC-0C99-6320-3045A574B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95303-107D-57C3-432F-31EE84220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B34B7-DFEB-C831-9345-1E9ACECF609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86FC6CF-6FE2-6963-AEEB-21603CF99D0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715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BA2B5-6AC3-B3DA-A61F-CEC93E143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B8E99-DB65-CA8C-CE62-DBA8F57EC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1BFCC-6F15-D2A4-024E-D81C9E59347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DEA302A-F6BA-0B66-DE0F-2FBE9134076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0323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BB9A9-9DD8-1792-CFF7-DAF8A4F59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B30C5-66A5-52CA-469A-868A03820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470EE-69F8-6C40-0EE4-0B3DDD4D7E5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9360667-3776-346C-45E4-F717E7BB197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5322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8BE4-F7E5-9292-5AF7-16EB63419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14847-71AD-CAD1-DDAD-7912E7DB6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AA450-4A40-A2E2-2715-535EC8CFDE1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DA84760-8868-3E35-AEF8-AE02801F42E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37501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6BFF-DDFD-65CC-0EF0-92569EA86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DC8D7-F2EE-F763-7364-9C8E09AC4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CF6035-BA16-D3F2-8B45-615A93B4E42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71B5A42-4960-A774-2E49-83DADFBA4A5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13649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8B81D-3516-E463-A2AE-A35FFA8BF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E8110-43F9-E85C-21DE-7098F9259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EC96C9-0D60-0665-D147-3328DFEAA37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58D2F60-3CEE-1807-8DD0-898CF20EEA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2969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472E-E23A-9DA7-B277-73EAE79A2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6EA00-EBFE-B22B-9F84-9EDA7A401B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F68BB-6649-4713-7BD3-7429F2FB2E3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DFE9ABC-E9E3-36C7-9104-4F0CCA11E9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6507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C94E7-AF80-A4A1-95BB-38C3BCDED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96CB1-6016-6D16-9880-5EF1A59F4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EDD32-3ED7-99EB-931F-7286C39BA32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3A7481D-B887-6E70-3175-9020D5EB3FE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16462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3B54F-D9F0-DD1A-1AED-C2FE4D151D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7E1EB-6D23-E4C3-8397-95032340C9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F4186-C7E4-6F3B-0A5E-6403447E3D3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8C613A2-F222-9344-E3B9-DCA4D072A2E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22729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Dalam dunia pariwisata yang kompetitif, ide brilian saja tidak cukup untuk mewujudkan sebuah proyek. Diperlukan sebuah </a:t>
            </a:r>
            <a:r>
              <a:rPr lang="id-ID" b="1" dirty="0"/>
              <a:t>proposal proyek wisata</a:t>
            </a:r>
            <a:r>
              <a:rPr lang="id-ID" dirty="0"/>
              <a:t> yang kuat, meyakinkan, dan terstruktur dengan baik. </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43254-02E7-A6B3-8281-110519F16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3C196-90E2-3814-3D7B-92843F551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51F4D-A3E9-71B7-D96C-1580B3C8CEB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818DA3C-5B98-34EF-4840-D7E560FD2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06043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7BE-6C06-1F59-D87B-638B14A31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7563D-C93A-1980-F230-3830BE9FE7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156124-6D15-1925-1483-3D3FEC7CD6E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69264B9-7F79-928C-51AB-20D815AC2C9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80999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8A610-A991-6FB1-DCBE-7DA928059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F1FB3-31BC-9485-8283-D18647F5B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11AC7-32C7-87F8-B8C8-171830D9D2B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88B2F16-7689-7ADB-F11F-76AA8EB0174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92821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18D43-45B4-3692-AD41-248F73353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363D4-9483-7EB4-94C0-286CAA6E9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1C210-5983-A6F1-125C-083837BAE5D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2AD3858-6044-80C5-1555-51B0BBCA94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966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C29AB-E13D-6E35-883E-63162EC3D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2A5AB-CE23-98BF-F9A2-565083587B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DB5FB-A7B1-E0E6-87F4-0C1C07C0BD1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19F332E-D5E6-E6D1-6CE1-29114049580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798966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1914-D17D-B29E-C1A8-8BD7C6828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12D54-B324-A19D-6F15-DAFD1BB20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EC668-85E3-5112-74C6-917EB8759A3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DF00564-60D7-B147-DE09-3AEAA420EE6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54453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B5633-0090-728F-40D0-ED6C7DFBA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CEB29-CD0F-7130-2C8C-70464A442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AE6BDB-CB2F-2B68-23C1-B44AC746AB52}"/>
              </a:ext>
            </a:extLst>
          </p:cNvPr>
          <p:cNvSpPr>
            <a:spLocks noGrp="1"/>
          </p:cNvSpPr>
          <p:nvPr>
            <p:ph type="body" idx="1"/>
          </p:nvPr>
        </p:nvSpPr>
        <p:spPr/>
        <p:txBody>
          <a:bodyPr/>
          <a:lstStyle/>
          <a:p>
            <a:r>
              <a:rPr lang="id-ID" sz="1200">
                <a:solidFill>
                  <a:schemeClr val="tx1"/>
                </a:solidFill>
                <a:latin typeface="Cambria" panose="02040503050406030204" pitchFamily="18" charset="0"/>
                <a:cs typeface="Arial" panose="020B0604020202020204" pitchFamily="34" charset="0"/>
              </a:rPr>
              <a:t>Proposal berbasis data adalah cerminan dari pemikiran strategis dan pemahaman yang mendalam tentang potensi dan tantangan di sektor pariwisata.</a:t>
            </a:r>
            <a:endParaRPr lang="id-ID" dirty="0"/>
          </a:p>
        </p:txBody>
      </p:sp>
      <p:sp>
        <p:nvSpPr>
          <p:cNvPr id="4" name="Date Placeholder 3">
            <a:extLst>
              <a:ext uri="{FF2B5EF4-FFF2-40B4-BE49-F238E27FC236}">
                <a16:creationId xmlns:a16="http://schemas.microsoft.com/office/drawing/2014/main" id="{91168308-F40F-5EDA-CE77-AFC4A61E34B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38152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6E63-8BD1-BB37-7213-EF768B9DC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2B0B25-3846-5A76-31C0-F5586803F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97A59-237F-0AA1-73CF-147A32C41AB8}"/>
              </a:ext>
            </a:extLst>
          </p:cNvPr>
          <p:cNvSpPr>
            <a:spLocks noGrp="1"/>
          </p:cNvSpPr>
          <p:nvPr>
            <p:ph type="body" idx="1"/>
          </p:nvPr>
        </p:nvSpPr>
        <p:spPr/>
        <p:txBody>
          <a:bodyPr/>
          <a:lstStyle/>
          <a:p>
            <a:r>
              <a:rPr lang="en-US" dirty="0"/>
              <a:t>m</a:t>
            </a:r>
            <a:r>
              <a:rPr lang="id-ID" dirty="0"/>
              <a:t>engapa data menjadi begitu </a:t>
            </a:r>
            <a:r>
              <a:rPr lang="en-US" dirty="0" err="1"/>
              <a:t>penting</a:t>
            </a:r>
            <a:r>
              <a:rPr lang="id-ID" dirty="0"/>
              <a:t> dalam menyusun proposal proyek wisata?</a:t>
            </a:r>
          </a:p>
        </p:txBody>
      </p:sp>
      <p:sp>
        <p:nvSpPr>
          <p:cNvPr id="4" name="Date Placeholder 3">
            <a:extLst>
              <a:ext uri="{FF2B5EF4-FFF2-40B4-BE49-F238E27FC236}">
                <a16:creationId xmlns:a16="http://schemas.microsoft.com/office/drawing/2014/main" id="{34048BD0-371F-BF2E-B691-D7AF778D376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01422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98E14-AB52-CB8D-458F-55503C550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37609-61C9-D67B-9CC1-33E156F9E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AF176-5320-F5C8-C975-4A8C4B917EB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508B7F5-BC91-D2EE-FEB1-1D521EFE7CE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84735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33B1-B487-E265-3E01-FB45FA6F7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7EFA9A-595B-B88C-CB56-F1F0E5D31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2D96B-2821-7833-7B57-4B9C496AFDF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C7644A7-18F8-A567-289E-176357740A3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61255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AC3FD-C59F-1209-14BD-D5AADE18E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D59D4-1EEE-BCBF-197F-1D7DDA76C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202A6-55F2-BBB2-DFDF-EEE5FF3D62F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37CCDB0-E468-54AA-1898-D0AA0713D92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55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9C3BB-55F7-AE1B-A2E6-BB2F970DF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615A4-3F59-0F7A-9B7A-9ACC96339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8E1B9-889E-72B4-2657-B1146F90451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F8A028E-0D9D-4616-157C-5D686E6FAC8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86901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28E90-23F1-1C39-4C04-474136D3D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0178D-2F18-A834-EFD9-250472633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FB3E6-16FA-EBDE-5139-FF2327BCDE1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19C2362-456D-A5BA-80EC-570585EB8E0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09131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FDA45-FFB0-7F90-8CFF-AA8DC8926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52C7B-5C6D-0E44-B159-40AC466099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6D471-9BEB-3388-45FA-86C52797CF6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B295718-E422-B250-B61F-E48ABED2A32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84855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09FCF-DDBB-E387-426A-4BB5AFD4A49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1CD10F3-27CD-EBA6-B3B3-09D16891CD6F}"/>
              </a:ext>
            </a:extLst>
          </p:cNvPr>
          <p:cNvSpPr txBox="1">
            <a:spLocks/>
          </p:cNvSpPr>
          <p:nvPr/>
        </p:nvSpPr>
        <p:spPr>
          <a:xfrm>
            <a:off x="457200" y="692696"/>
            <a:ext cx="8229600" cy="5433467"/>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5. Analisis Situasi</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Evaluasi mendalam terhadap lingkungan internal dan eksternal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574675" indent="-457200" algn="just">
              <a:buFontTx/>
              <a:buChar char="-"/>
            </a:pPr>
            <a:r>
              <a:rPr lang="id-ID" sz="2600" dirty="0">
                <a:solidFill>
                  <a:schemeClr val="tx1"/>
                </a:solidFill>
                <a:latin typeface="Cambria" panose="02040503050406030204" pitchFamily="18" charset="0"/>
                <a:cs typeface="Arial" panose="020B0604020202020204" pitchFamily="34" charset="0"/>
              </a:rPr>
              <a:t>Analisis SWOT:</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Strength (Kekuatan): Sumber daya internal yang unggul (misal, keunikan alam, budaya lokal yang kuat) - didukung data inventarisasi.</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Weakness (Kelemahan): Kekurangan internal (misal, infrastruktur kurang, SDM belum terlatih) - didukung data survei/evaluasi.</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Opportunity (Peluang): Faktor eksternal yang dapat dimanfaatkan (misal, dukungan pemerintah, tren pasar) - didukung data kebijakan, riset pasar.</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Threat (Ancaman): Faktor eksternal yang berpotensi merugikan (misal, kompetisi tinggi, bencana alam) - didukung data kompetitor, data geografi.</a:t>
            </a:r>
          </a:p>
        </p:txBody>
      </p:sp>
    </p:spTree>
    <p:extLst>
      <p:ext uri="{BB962C8B-B14F-4D97-AF65-F5344CB8AC3E}">
        <p14:creationId xmlns:p14="http://schemas.microsoft.com/office/powerpoint/2010/main" val="88302775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16CFF-C074-4A36-E859-F27B4BFD93C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F559959-A5B7-AA5C-08CD-147360B7AC2F}"/>
              </a:ext>
            </a:extLst>
          </p:cNvPr>
          <p:cNvSpPr txBox="1">
            <a:spLocks/>
          </p:cNvSpPr>
          <p:nvPr/>
        </p:nvSpPr>
        <p:spPr>
          <a:xfrm>
            <a:off x="457200" y="692696"/>
            <a:ext cx="8229600" cy="5433467"/>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5. Analisis Situasi</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Evaluasi mendalam terhadap lingkungan internal dan eksternal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574675" indent="-457200" algn="just">
              <a:buFontTx/>
              <a:buChar char="-"/>
            </a:pPr>
            <a:r>
              <a:rPr lang="id-ID" sz="2600" dirty="0">
                <a:solidFill>
                  <a:schemeClr val="tx1"/>
                </a:solidFill>
                <a:latin typeface="Cambria" panose="02040503050406030204" pitchFamily="18" charset="0"/>
                <a:cs typeface="Arial" panose="020B0604020202020204" pitchFamily="34" charset="0"/>
              </a:rPr>
              <a:t>Analisis SWOT:</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Strength (Kekuatan): Sumber daya internal yang unggul (misal, keunikan alam, budaya lokal yang kuat) - didukung data inventarisasi.</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Weakness (Kelemahan): Kekurangan internal (misal, infrastruktur kurang, SDM belum terlatih) - didukung data survei/evaluasi.</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Opportunity (Peluang): Faktor eksternal yang dapat dimanfaatkan (misal, dukungan pemerintah, tren pasar) - didukung data kebijakan, riset pasar.</a:t>
            </a:r>
            <a:endParaRPr lang="en-US" sz="2600" dirty="0">
              <a:solidFill>
                <a:schemeClr val="tx1"/>
              </a:solidFill>
              <a:latin typeface="Cambria" panose="02040503050406030204" pitchFamily="18" charset="0"/>
              <a:cs typeface="Arial" panose="020B0604020202020204" pitchFamily="34" charset="0"/>
            </a:endParaRPr>
          </a:p>
          <a:p>
            <a:pPr marL="796925" indent="-287338" algn="just">
              <a:buFontTx/>
              <a:buChar char="-"/>
            </a:pPr>
            <a:r>
              <a:rPr lang="id-ID" sz="2600" dirty="0">
                <a:solidFill>
                  <a:schemeClr val="tx1"/>
                </a:solidFill>
                <a:latin typeface="Cambria" panose="02040503050406030204" pitchFamily="18" charset="0"/>
                <a:cs typeface="Arial" panose="020B0604020202020204" pitchFamily="34" charset="0"/>
              </a:rPr>
              <a:t>Threat (Ancaman): Faktor eksternal yang berpotensi merugikan (misal, kompetisi tinggi, bencana alam) - didukung data kompetitor, data geografi.</a:t>
            </a:r>
          </a:p>
        </p:txBody>
      </p:sp>
    </p:spTree>
    <p:extLst>
      <p:ext uri="{BB962C8B-B14F-4D97-AF65-F5344CB8AC3E}">
        <p14:creationId xmlns:p14="http://schemas.microsoft.com/office/powerpoint/2010/main" val="723517429"/>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D294E-B0FF-E600-6BC0-0985DED115E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A40AF5D-1D8E-D80D-A7CD-30086F3854F0}"/>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Analisis PESTEL (Political, Economic, Social, Technological, Environmental, Legal): </a:t>
            </a:r>
            <a:r>
              <a:rPr lang="id-ID" sz="2600" dirty="0">
                <a:solidFill>
                  <a:schemeClr val="tx1"/>
                </a:solidFill>
                <a:latin typeface="Cambria" panose="02040503050406030204" pitchFamily="18" charset="0"/>
                <a:cs typeface="Arial" panose="020B0604020202020204" pitchFamily="34" charset="0"/>
              </a:rPr>
              <a:t>Menjelaskan faktor-faktor makroekonomi yang relevan dengan data kebijakan pemerintah, pertumbuhan ekonomi, data demografi, adopsi teknologi, peraturan lingkungan.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Analisis Pesaing: </a:t>
            </a:r>
            <a:r>
              <a:rPr lang="id-ID" sz="2600" dirty="0">
                <a:solidFill>
                  <a:schemeClr val="tx1"/>
                </a:solidFill>
                <a:latin typeface="Cambria" panose="02040503050406030204" pitchFamily="18" charset="0"/>
                <a:cs typeface="Arial" panose="020B0604020202020204" pitchFamily="34" charset="0"/>
              </a:rPr>
              <a:t>Data tentang jumlah pesaing, keunggulan/kelemahan mereka, strategi harga, dan pangsa pasar.</a:t>
            </a:r>
          </a:p>
        </p:txBody>
      </p:sp>
    </p:spTree>
    <p:extLst>
      <p:ext uri="{BB962C8B-B14F-4D97-AF65-F5344CB8AC3E}">
        <p14:creationId xmlns:p14="http://schemas.microsoft.com/office/powerpoint/2010/main" val="182531597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BB91-4121-5957-AE30-35AFC86A6F1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C682136-9544-B7B7-A60B-00A77922E173}"/>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6. Konsep dan Strategi Proyek</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Menjelaskan ide inti proyek, pengalaman yang ditawarkan, dan bagaimana proyek akan bersaing. Termasuk target pasar yang dituju.</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914400" indent="-457200" algn="just">
              <a:buFontTx/>
              <a:buChar char="-"/>
            </a:pPr>
            <a:r>
              <a:rPr lang="id-ID" sz="2600" dirty="0">
                <a:solidFill>
                  <a:schemeClr val="tx1"/>
                </a:solidFill>
                <a:latin typeface="Cambria" panose="02040503050406030204" pitchFamily="18" charset="0"/>
                <a:cs typeface="Arial" panose="020B0604020202020204" pitchFamily="34" charset="0"/>
              </a:rPr>
              <a:t>Segmentasi pasar: Berdasarkan data demografi, psikografi, geografi, dan perilaku wisatawan.</a:t>
            </a:r>
            <a:endParaRPr lang="en-US" sz="2600" dirty="0">
              <a:solidFill>
                <a:schemeClr val="tx1"/>
              </a:solidFill>
              <a:latin typeface="Cambria" panose="02040503050406030204" pitchFamily="18" charset="0"/>
              <a:cs typeface="Arial" panose="020B0604020202020204" pitchFamily="34" charset="0"/>
            </a:endParaRPr>
          </a:p>
          <a:p>
            <a:pPr marL="914400" indent="-457200" algn="just">
              <a:buFontTx/>
              <a:buChar char="-"/>
            </a:pPr>
            <a:r>
              <a:rPr lang="id-ID" sz="2600" dirty="0">
                <a:solidFill>
                  <a:schemeClr val="tx1"/>
                </a:solidFill>
                <a:latin typeface="Cambria" panose="02040503050406030204" pitchFamily="18" charset="0"/>
                <a:cs typeface="Arial" panose="020B0604020202020204" pitchFamily="34" charset="0"/>
              </a:rPr>
              <a:t>Strategi produk: Berdasarkan analisis gap pasar dan kebutuhan wisatawan.</a:t>
            </a:r>
            <a:endParaRPr lang="en-US" sz="2600" dirty="0">
              <a:solidFill>
                <a:schemeClr val="tx1"/>
              </a:solidFill>
              <a:latin typeface="Cambria" panose="02040503050406030204" pitchFamily="18" charset="0"/>
              <a:cs typeface="Arial" panose="020B0604020202020204" pitchFamily="34" charset="0"/>
            </a:endParaRPr>
          </a:p>
          <a:p>
            <a:pPr marL="914400" indent="-457200" algn="just">
              <a:buFontTx/>
              <a:buChar char="-"/>
            </a:pPr>
            <a:r>
              <a:rPr lang="id-ID" sz="2600" dirty="0">
                <a:solidFill>
                  <a:schemeClr val="tx1"/>
                </a:solidFill>
                <a:latin typeface="Cambria" panose="02040503050406030204" pitchFamily="18" charset="0"/>
                <a:cs typeface="Arial" panose="020B0604020202020204" pitchFamily="34" charset="0"/>
              </a:rPr>
              <a:t>Strategi harga: Berdasarkan analisis biaya, nilai, dan harga pesaing.</a:t>
            </a:r>
          </a:p>
        </p:txBody>
      </p:sp>
    </p:spTree>
    <p:extLst>
      <p:ext uri="{BB962C8B-B14F-4D97-AF65-F5344CB8AC3E}">
        <p14:creationId xmlns:p14="http://schemas.microsoft.com/office/powerpoint/2010/main" val="36967651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EAE77-5F58-40A8-D2D6-93A6E4C532C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B6C5525-A99F-A684-7EB9-36BC2E5F805B}"/>
              </a:ext>
            </a:extLst>
          </p:cNvPr>
          <p:cNvSpPr txBox="1">
            <a:spLocks/>
          </p:cNvSpPr>
          <p:nvPr/>
        </p:nvSpPr>
        <p:spPr>
          <a:xfrm>
            <a:off x="457200" y="692696"/>
            <a:ext cx="8229600"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7. Rencana Operasional</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Menjelaskan bagaimana proyek akan diimplementasikan dari hari ke hari. Meliputi tahapan proyek, jadwal kerja (misalnya dengan Gantt Chart), sumber daya yang dibutuhkan (SDM, peralatan, bahan baku), dan proses operasional.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Estimasi kebutuhan SDM: Berdasarkan proyeksi kunjungan dan standar operasional.</a:t>
            </a:r>
            <a:endParaRPr lang="en-US" sz="2600"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Estimasi kebutuhan peralatan: Berdasarkan kapasitas dan jenis layanan.</a:t>
            </a:r>
            <a:endParaRPr lang="en-US" sz="2600"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Jadwal: Realistis berdasarkan data pengalaman proyek serupa.</a:t>
            </a:r>
          </a:p>
        </p:txBody>
      </p:sp>
    </p:spTree>
    <p:extLst>
      <p:ext uri="{BB962C8B-B14F-4D97-AF65-F5344CB8AC3E}">
        <p14:creationId xmlns:p14="http://schemas.microsoft.com/office/powerpoint/2010/main" val="292405241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E326-71AA-95D2-E2A1-6C16C654AB8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87354F7-000B-987A-681D-DA0E47B4E38C}"/>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8. Rencana Pemasaran</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Menjelaskan bagaimana produk atau destinasi akan dipromosikan kepada target pasar. Meliputi strategi 4P (Product, Price, Place, Promotion) atau 7P (ditambah People, Process, Physical Evidence).</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796925" indent="-339725" algn="just">
              <a:buFontTx/>
              <a:buChar char="-"/>
            </a:pPr>
            <a:r>
              <a:rPr lang="id-ID" sz="2600" dirty="0">
                <a:solidFill>
                  <a:schemeClr val="tx1"/>
                </a:solidFill>
                <a:latin typeface="Cambria" panose="02040503050406030204" pitchFamily="18" charset="0"/>
                <a:cs typeface="Arial" panose="020B0604020202020204" pitchFamily="34" charset="0"/>
              </a:rPr>
              <a:t>Data preferensi channel pemasaran: Bagaimana target pasar mencari informasi wisata.</a:t>
            </a:r>
            <a:endParaRPr lang="en-US" sz="2600" dirty="0">
              <a:solidFill>
                <a:schemeClr val="tx1"/>
              </a:solidFill>
              <a:latin typeface="Cambria" panose="02040503050406030204" pitchFamily="18" charset="0"/>
              <a:cs typeface="Arial" panose="020B0604020202020204" pitchFamily="34" charset="0"/>
            </a:endParaRPr>
          </a:p>
          <a:p>
            <a:pPr marL="796925" indent="-339725" algn="just">
              <a:buFontTx/>
              <a:buChar char="-"/>
            </a:pPr>
            <a:r>
              <a:rPr lang="id-ID" sz="2600" dirty="0">
                <a:solidFill>
                  <a:schemeClr val="tx1"/>
                </a:solidFill>
                <a:latin typeface="Cambria" panose="02040503050406030204" pitchFamily="18" charset="0"/>
                <a:cs typeface="Arial" panose="020B0604020202020204" pitchFamily="34" charset="0"/>
              </a:rPr>
              <a:t>Efektivitas kampanye sebelumnya: Jika ada data historis.</a:t>
            </a:r>
            <a:endParaRPr lang="en-US" sz="2600" dirty="0">
              <a:solidFill>
                <a:schemeClr val="tx1"/>
              </a:solidFill>
              <a:latin typeface="Cambria" panose="02040503050406030204" pitchFamily="18" charset="0"/>
              <a:cs typeface="Arial" panose="020B0604020202020204" pitchFamily="34" charset="0"/>
            </a:endParaRPr>
          </a:p>
          <a:p>
            <a:pPr marL="796925" indent="-339725" algn="just">
              <a:buFontTx/>
              <a:buChar char="-"/>
            </a:pPr>
            <a:r>
              <a:rPr lang="id-ID" sz="2600" dirty="0">
                <a:solidFill>
                  <a:schemeClr val="tx1"/>
                </a:solidFill>
                <a:latin typeface="Cambria" panose="02040503050406030204" pitchFamily="18" charset="0"/>
                <a:cs typeface="Arial" panose="020B0604020202020204" pitchFamily="34" charset="0"/>
              </a:rPr>
              <a:t>Anggaran pemasaran: Berdasarkan proyeksi pendapatan dan biaya.</a:t>
            </a:r>
          </a:p>
        </p:txBody>
      </p:sp>
    </p:spTree>
    <p:extLst>
      <p:ext uri="{BB962C8B-B14F-4D97-AF65-F5344CB8AC3E}">
        <p14:creationId xmlns:p14="http://schemas.microsoft.com/office/powerpoint/2010/main" val="411244120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11644-A793-DB50-B1ED-4748D5B98B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0D9E50C-4DF9-80A9-1050-9F7C4CAD20DB}"/>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9. Analisis Keuangan</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Bagian paling krusial bagi investor. Meliputi estimasi biaya investasi (CAPEX), estimasi biaya operasional (OPEX), proyeksi pendapatan, proyeksi arus kas, serta analisis kelayakan finansial.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Data historis pendapatan: Dari proyek serupa atau destinasi sejenis.</a:t>
            </a:r>
            <a:endParaRPr lang="en-US" sz="2600"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Proyeksi biaya: Berdasarkan harga pasar, estimasi konsumsi.</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9805527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0E238-A6EE-B24F-8093-CBCD5EDBEEF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0BCFA3B-7768-0480-E686-786214B7E475}"/>
              </a:ext>
            </a:extLst>
          </p:cNvPr>
          <p:cNvSpPr txBox="1">
            <a:spLocks/>
          </p:cNvSpPr>
          <p:nvPr/>
        </p:nvSpPr>
        <p:spPr>
          <a:xfrm>
            <a:off x="457200" y="692696"/>
            <a:ext cx="8229600"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Studi kelayakan ekonomi: Menghitung indikator seperti:</a:t>
            </a:r>
            <a:endParaRPr lang="en-US" sz="2600"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Return on Investment (ROI): Persentase pengembalian investasi.</a:t>
            </a:r>
            <a:endParaRPr lang="en-US" sz="2600"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Payback Period: Waktu yang dibutuhkan untuk mengembalikan modal.</a:t>
            </a:r>
            <a:endParaRPr lang="en-US" sz="2600"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Net Present Value (NPV): Nilai bersih proyek di masa depan.</a:t>
            </a:r>
            <a:endParaRPr lang="en-US" sz="2600"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Internal Rate of Return (IRR): Tingkat diskonto yang membuat NPV nol.</a:t>
            </a:r>
            <a:endParaRPr lang="en-US" sz="2600" dirty="0">
              <a:solidFill>
                <a:schemeClr val="tx1"/>
              </a:solidFill>
              <a:latin typeface="Cambria" panose="02040503050406030204" pitchFamily="18" charset="0"/>
              <a:cs typeface="Arial" panose="020B0604020202020204" pitchFamily="34" charset="0"/>
            </a:endParaRPr>
          </a:p>
          <a:p>
            <a:pPr marL="744538" indent="-457200" algn="just">
              <a:buFontTx/>
              <a:buChar char="-"/>
            </a:pPr>
            <a:r>
              <a:rPr lang="id-ID" sz="2600" dirty="0">
                <a:solidFill>
                  <a:schemeClr val="tx1"/>
                </a:solidFill>
                <a:latin typeface="Cambria" panose="02040503050406030204" pitchFamily="18" charset="0"/>
                <a:cs typeface="Arial" panose="020B0604020202020204" pitchFamily="34" charset="0"/>
              </a:rPr>
              <a:t>Analisis Sensitivitas: Menguji bagaimana perubahan variabel (misal, jumlah wisatawan, harga tiket) memengaruhi kelayakan finansial.</a:t>
            </a:r>
          </a:p>
        </p:txBody>
      </p:sp>
    </p:spTree>
    <p:extLst>
      <p:ext uri="{BB962C8B-B14F-4D97-AF65-F5344CB8AC3E}">
        <p14:creationId xmlns:p14="http://schemas.microsoft.com/office/powerpoint/2010/main" val="391014522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57461-D774-1ACB-C33E-1D6F8000DB3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1CA9B8C-5B26-8D63-BEE5-A878A511C172}"/>
              </a:ext>
            </a:extLst>
          </p:cNvPr>
          <p:cNvSpPr txBox="1">
            <a:spLocks/>
          </p:cNvSpPr>
          <p:nvPr/>
        </p:nvSpPr>
        <p:spPr>
          <a:xfrm>
            <a:off x="457200" y="692696"/>
            <a:ext cx="8229600"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2388" algn="just"/>
            <a:r>
              <a:rPr lang="id-ID" sz="2600" b="1" dirty="0">
                <a:solidFill>
                  <a:schemeClr val="tx1"/>
                </a:solidFill>
                <a:latin typeface="Cambria" panose="02040503050406030204" pitchFamily="18" charset="0"/>
                <a:cs typeface="Arial" panose="020B0604020202020204" pitchFamily="34" charset="0"/>
              </a:rPr>
              <a:t>10. Analisis Dampak</a:t>
            </a:r>
            <a:endParaRPr lang="en-US" sz="2600" b="1"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Membahas potensi dampak proyek terhadap aspek ekonomi, sosial-budaya, dan lingkungan, baik positif maupun negatif. Serta rencana mitigasi untuk dampak negatif.</a:t>
            </a:r>
            <a:endParaRPr lang="en-US" sz="2600"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Baseline data lingkungan, sosial, ekonomi: Kondisi sebelum proyek dimulai.</a:t>
            </a:r>
            <a:endParaRPr lang="en-US" sz="2600"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Prediksi dampak: Menggunakan model proyeksi atau studi kasus serupa.</a:t>
            </a:r>
            <a:endParaRPr lang="en-US" sz="2600"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Indikator dampak: Yang dapat diukur pasca-proyek (misal, penurunan volume sampah, peningkatan partisipasi masyarakat).</a:t>
            </a:r>
          </a:p>
        </p:txBody>
      </p:sp>
    </p:spTree>
    <p:extLst>
      <p:ext uri="{BB962C8B-B14F-4D97-AF65-F5344CB8AC3E}">
        <p14:creationId xmlns:p14="http://schemas.microsoft.com/office/powerpoint/2010/main" val="2277823652"/>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B40A7-11A5-1B79-3279-BF3FF8BF5D0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D34F4BF-FEF6-2EBA-D222-CA54EF357D20}"/>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2388" algn="just"/>
            <a:r>
              <a:rPr lang="id-ID" sz="2600" b="1" dirty="0">
                <a:solidFill>
                  <a:schemeClr val="tx1"/>
                </a:solidFill>
                <a:latin typeface="Cambria" panose="02040503050406030204" pitchFamily="18" charset="0"/>
                <a:cs typeface="Arial" panose="020B0604020202020204" pitchFamily="34" charset="0"/>
              </a:rPr>
              <a:t>11. Rencana Pemantauan dan Evaluasi</a:t>
            </a:r>
            <a:endParaRPr lang="en-US" sz="2600" b="1"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Menjelaskan bagaimana keberhasilan proyek akan diukur setelah diimplementasikan. Meliputi indikator kinerja utama (KPIs), metode pengumpulan data, frekuensi evaluasi, dan pihak yang bertanggung jawab.</a:t>
            </a:r>
            <a:endParaRPr lang="en-US" sz="2600"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Penentuan KPI yang terukur: Seperti yang dibahas di bahan ajar sebelumnya.</a:t>
            </a:r>
            <a:endParaRPr lang="en-US" sz="2600"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Metode evaluasi: Survei, observasi, analisis data sekunder.</a:t>
            </a:r>
            <a:endParaRPr lang="en-US" sz="2600" dirty="0">
              <a:solidFill>
                <a:schemeClr val="tx1"/>
              </a:solidFill>
              <a:latin typeface="Cambria" panose="02040503050406030204" pitchFamily="18" charset="0"/>
              <a:cs typeface="Arial" panose="020B0604020202020204" pitchFamily="34" charset="0"/>
            </a:endParaRPr>
          </a:p>
          <a:p>
            <a:pPr marL="862013" indent="-457200" algn="just">
              <a:buFontTx/>
              <a:buChar char="-"/>
            </a:pPr>
            <a:r>
              <a:rPr lang="id-ID" sz="2600" dirty="0">
                <a:solidFill>
                  <a:schemeClr val="tx1"/>
                </a:solidFill>
                <a:latin typeface="Cambria" panose="02040503050406030204" pitchFamily="18" charset="0"/>
                <a:cs typeface="Arial" panose="020B0604020202020204" pitchFamily="34" charset="0"/>
              </a:rPr>
              <a:t>Sistem pelaporan: Frekuensi dan format laporan.</a:t>
            </a:r>
          </a:p>
        </p:txBody>
      </p:sp>
    </p:spTree>
    <p:extLst>
      <p:ext uri="{BB962C8B-B14F-4D97-AF65-F5344CB8AC3E}">
        <p14:creationId xmlns:p14="http://schemas.microsoft.com/office/powerpoint/2010/main" val="2286155840"/>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Penyusunan Proposal Proyek Wisata</a:t>
            </a:r>
          </a:p>
        </p:txBody>
      </p:sp>
      <p:sp>
        <p:nvSpPr>
          <p:cNvPr id="4" name="Content Placeholder 2"/>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Proposal ini tidak hanya berfungsi sebagai "dokumen penawaran" kepada calon investor atau pemberi dana, tetapi juga sebagai peta jalan bagi tim proyek itu sendiri. Lebih dari itu, proposal proyek wisata modern haruslah berbasis data, artinya setiap klaim, estimasi, dan strategi harus didukung oleh fakta dan angka yang relevan.</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3F788-8CE8-11BE-41BE-4D9BA13E2A2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033257B-874D-48F3-F5BB-3D2288891161}"/>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2388" algn="just"/>
            <a:r>
              <a:rPr lang="id-ID" sz="2600" b="1" dirty="0">
                <a:solidFill>
                  <a:schemeClr val="tx1"/>
                </a:solidFill>
                <a:latin typeface="Cambria" panose="02040503050406030204" pitchFamily="18" charset="0"/>
                <a:cs typeface="Arial" panose="020B0604020202020204" pitchFamily="34" charset="0"/>
              </a:rPr>
              <a:t>12. Lampiran (Appendices)</a:t>
            </a:r>
            <a:endParaRPr lang="en-US" sz="2600" b="1" dirty="0">
              <a:solidFill>
                <a:schemeClr val="tx1"/>
              </a:solidFill>
              <a:latin typeface="Cambria" panose="02040503050406030204" pitchFamily="18" charset="0"/>
              <a:cs typeface="Arial" panose="020B0604020202020204" pitchFamily="34" charset="0"/>
            </a:endParaRPr>
          </a:p>
          <a:p>
            <a:pPr marL="52388" algn="just"/>
            <a:endParaRPr lang="en-US" sz="2600" b="1"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dirty="0">
                <a:solidFill>
                  <a:schemeClr val="tx1"/>
                </a:solidFill>
                <a:latin typeface="Cambria" panose="02040503050406030204" pitchFamily="18" charset="0"/>
                <a:cs typeface="Arial" panose="020B0604020202020204" pitchFamily="34" charset="0"/>
              </a:rPr>
              <a:t>Isi: Dokumen pendukung yang tidak perlu ada di tubuh proposal utama tetapi relevan. </a:t>
            </a:r>
            <a:endParaRPr lang="en-US" sz="2600" dirty="0">
              <a:solidFill>
                <a:schemeClr val="tx1"/>
              </a:solidFill>
              <a:latin typeface="Cambria" panose="02040503050406030204" pitchFamily="18" charset="0"/>
              <a:cs typeface="Arial" panose="020B0604020202020204" pitchFamily="34" charset="0"/>
            </a:endParaRPr>
          </a:p>
          <a:p>
            <a:pPr marL="52388" algn="just"/>
            <a:r>
              <a:rPr lang="id-ID" sz="2600" b="1" dirty="0">
                <a:solidFill>
                  <a:schemeClr val="tx1"/>
                </a:solidFill>
                <a:latin typeface="Cambria" panose="02040503050406030204" pitchFamily="18" charset="0"/>
                <a:cs typeface="Arial" panose="020B0604020202020204" pitchFamily="34" charset="0"/>
              </a:rPr>
              <a:t>Contoh: </a:t>
            </a:r>
            <a:r>
              <a:rPr lang="id-ID" sz="2600" dirty="0">
                <a:solidFill>
                  <a:schemeClr val="tx1"/>
                </a:solidFill>
                <a:latin typeface="Cambria" panose="02040503050406030204" pitchFamily="18" charset="0"/>
                <a:cs typeface="Arial" panose="020B0604020202020204" pitchFamily="34" charset="0"/>
              </a:rPr>
              <a:t>surat dukungan dari pemerintah/masyarakat, CV tim inti, hasil survei lengkap, peta detail, gambar desain arsitektur, laporan keuangan audit.</a:t>
            </a:r>
            <a:endParaRPr lang="en-US" sz="2600" dirty="0">
              <a:solidFill>
                <a:schemeClr val="tx1"/>
              </a:solidFill>
              <a:latin typeface="Cambria" panose="02040503050406030204" pitchFamily="18" charset="0"/>
              <a:cs typeface="Arial" panose="020B0604020202020204" pitchFamily="34" charset="0"/>
            </a:endParaRPr>
          </a:p>
          <a:p>
            <a:pPr marL="52388" algn="just"/>
            <a:endParaRPr lang="en-US" sz="2600" dirty="0">
              <a:solidFill>
                <a:schemeClr val="tx1"/>
              </a:solidFill>
              <a:latin typeface="Cambria" panose="02040503050406030204" pitchFamily="18" charset="0"/>
              <a:cs typeface="Arial" panose="020B0604020202020204" pitchFamily="34" charset="0"/>
            </a:endParaRPr>
          </a:p>
          <a:p>
            <a:pPr marL="509588" indent="-457200" algn="just">
              <a:buFontTx/>
              <a:buChar char="-"/>
            </a:pPr>
            <a:r>
              <a:rPr lang="id-ID" sz="2600" dirty="0">
                <a:solidFill>
                  <a:schemeClr val="tx1"/>
                </a:solidFill>
                <a:latin typeface="Cambria" panose="02040503050406030204" pitchFamily="18" charset="0"/>
                <a:cs typeface="Arial" panose="020B0604020202020204" pitchFamily="34" charset="0"/>
              </a:rPr>
              <a:t>Basis Data: Semua data mentah atau laporan detail yang mendukung argumen Anda.</a:t>
            </a:r>
          </a:p>
        </p:txBody>
      </p:sp>
    </p:spTree>
    <p:extLst>
      <p:ext uri="{BB962C8B-B14F-4D97-AF65-F5344CB8AC3E}">
        <p14:creationId xmlns:p14="http://schemas.microsoft.com/office/powerpoint/2010/main" val="4157055309"/>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2C48E-4D54-9BF2-E9B8-6B9E0631F85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9BD5BC3-5F96-BF4E-6053-6AD68E5204A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Langkah-langkah Menyusun Proposal Berbasis Data</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7EF1D013-F3DD-8F02-CF24-DE9C5A330DE6}"/>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Identifikasi Ide Proyek dan Masalah/Peluang: </a:t>
            </a:r>
            <a:r>
              <a:rPr lang="id-ID" sz="2600" dirty="0">
                <a:solidFill>
                  <a:schemeClr val="tx1"/>
                </a:solidFill>
                <a:latin typeface="Cambria" panose="02040503050406030204" pitchFamily="18" charset="0"/>
                <a:cs typeface="Arial" panose="020B0604020202020204" pitchFamily="34" charset="0"/>
              </a:rPr>
              <a:t>Dimulai dengan pemahaman mendalam tentang apa yang ingin Anda capai atau masalah apa yang ingin Anda selesaikan.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Lakukan Riset Data Awal: </a:t>
            </a:r>
            <a:r>
              <a:rPr lang="id-ID" sz="2600" dirty="0">
                <a:solidFill>
                  <a:schemeClr val="tx1"/>
                </a:solidFill>
                <a:latin typeface="Cambria" panose="02040503050406030204" pitchFamily="18" charset="0"/>
                <a:cs typeface="Arial" panose="020B0604020202020204" pitchFamily="34" charset="0"/>
              </a:rPr>
              <a:t>Kumpulkan data primer (survei, wawancara) dan sekunder (statistik, laporan) yang relevan untuk mendukung ide Anda.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Definisikan Tujuan SMART Berbasis Data: </a:t>
            </a:r>
            <a:r>
              <a:rPr lang="id-ID" sz="2600" dirty="0">
                <a:solidFill>
                  <a:schemeClr val="tx1"/>
                </a:solidFill>
                <a:latin typeface="Cambria" panose="02040503050406030204" pitchFamily="18" charset="0"/>
                <a:cs typeface="Arial" panose="020B0604020202020204" pitchFamily="34" charset="0"/>
              </a:rPr>
              <a:t>Pastikan tujuan proyek Anda terukur dan dapat diverifikasi dengan data.</a:t>
            </a:r>
          </a:p>
        </p:txBody>
      </p:sp>
    </p:spTree>
    <p:extLst>
      <p:ext uri="{BB962C8B-B14F-4D97-AF65-F5344CB8AC3E}">
        <p14:creationId xmlns:p14="http://schemas.microsoft.com/office/powerpoint/2010/main" val="1290452060"/>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4DBD7-0963-ED9B-9FD7-3E92B1645B9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09B1BA7-75D0-28B2-D4ED-4752AE6B31C2}"/>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Lakukan Analisis Mendalam: </a:t>
            </a:r>
            <a:r>
              <a:rPr lang="id-ID" sz="2600" dirty="0">
                <a:solidFill>
                  <a:schemeClr val="tx1"/>
                </a:solidFill>
                <a:latin typeface="Cambria" panose="02040503050406030204" pitchFamily="18" charset="0"/>
                <a:cs typeface="Arial" panose="020B0604020202020204" pitchFamily="34" charset="0"/>
              </a:rPr>
              <a:t>Gunakan data untuk melakukan analisis SWOT, PESTEL, analisis pesaing, dan analisis kebutuhan pasar.</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Kembangkan Konsep dan Strategi yang Didukung Data:</a:t>
            </a:r>
            <a:r>
              <a:rPr lang="id-ID" sz="2600" dirty="0">
                <a:solidFill>
                  <a:schemeClr val="tx1"/>
                </a:solidFill>
                <a:latin typeface="Cambria" panose="02040503050406030204" pitchFamily="18" charset="0"/>
                <a:cs typeface="Arial" panose="020B0604020202020204" pitchFamily="34" charset="0"/>
              </a:rPr>
              <a:t> Rancang konsep produk, target pasar, dan strategi pemasaran berdasarkan insight dari data.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Susun Rencana Operasional, Pemasaran, dan Keuangan:</a:t>
            </a:r>
            <a:r>
              <a:rPr lang="id-ID" sz="2600" dirty="0">
                <a:solidFill>
                  <a:schemeClr val="tx1"/>
                </a:solidFill>
                <a:latin typeface="Cambria" panose="02040503050406030204" pitchFamily="18" charset="0"/>
                <a:cs typeface="Arial" panose="020B0604020202020204" pitchFamily="34" charset="0"/>
              </a:rPr>
              <a:t> Detilkan semua aspek operasional, pemasaran, dan keuangan dengan proyeksi dan estimasi berbasis data.</a:t>
            </a:r>
          </a:p>
        </p:txBody>
      </p:sp>
    </p:spTree>
    <p:extLst>
      <p:ext uri="{BB962C8B-B14F-4D97-AF65-F5344CB8AC3E}">
        <p14:creationId xmlns:p14="http://schemas.microsoft.com/office/powerpoint/2010/main" val="1414516281"/>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D8DD4-83C7-1B6C-1BA2-2B3831A813E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5443EAE-44B8-92E9-A30D-EA21E79953A4}"/>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7"/>
            </a:pPr>
            <a:r>
              <a:rPr lang="id-ID" sz="2600" b="1" dirty="0">
                <a:solidFill>
                  <a:schemeClr val="tx1"/>
                </a:solidFill>
                <a:latin typeface="Cambria" panose="02040503050406030204" pitchFamily="18" charset="0"/>
                <a:cs typeface="Arial" panose="020B0604020202020204" pitchFamily="34" charset="0"/>
              </a:rPr>
              <a:t>Integrasikan Mitigasi Dampak dan Rencana Evaluasi Berbasis Data: </a:t>
            </a:r>
            <a:r>
              <a:rPr lang="id-ID" sz="2600" dirty="0">
                <a:solidFill>
                  <a:schemeClr val="tx1"/>
                </a:solidFill>
                <a:latin typeface="Cambria" panose="02040503050406030204" pitchFamily="18" charset="0"/>
                <a:cs typeface="Arial" panose="020B0604020202020204" pitchFamily="34" charset="0"/>
              </a:rPr>
              <a:t>Pastikan proposal Anda menunjukkan kesadaran akan dampak dan bagaimana proyek akan dievaluasi secara berkelanjutan.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7"/>
            </a:pPr>
            <a:r>
              <a:rPr lang="id-ID" sz="2600" b="1" dirty="0">
                <a:solidFill>
                  <a:schemeClr val="tx1"/>
                </a:solidFill>
                <a:latin typeface="Cambria" panose="02040503050406030204" pitchFamily="18" charset="0"/>
                <a:cs typeface="Arial" panose="020B0604020202020204" pitchFamily="34" charset="0"/>
              </a:rPr>
              <a:t>Reviu dan Revisi: </a:t>
            </a:r>
            <a:r>
              <a:rPr lang="id-ID" sz="2600" dirty="0">
                <a:solidFill>
                  <a:schemeClr val="tx1"/>
                </a:solidFill>
                <a:latin typeface="Cambria" panose="02040503050406030204" pitchFamily="18" charset="0"/>
                <a:cs typeface="Arial" panose="020B0604020202020204" pitchFamily="34" charset="0"/>
              </a:rPr>
              <a:t>Minta masukan dari pihak lain, periksa kembali semua data, dan pastikan proposal Anda logis, koheren, dan persuasif.</a:t>
            </a:r>
          </a:p>
        </p:txBody>
      </p:sp>
    </p:spTree>
    <p:extLst>
      <p:ext uri="{BB962C8B-B14F-4D97-AF65-F5344CB8AC3E}">
        <p14:creationId xmlns:p14="http://schemas.microsoft.com/office/powerpoint/2010/main" val="2990623865"/>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DE445-5A25-0001-E277-7E467D4C58C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13E837B-67B7-4036-D8D0-03E01E2094C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Tips Penting dalam Penyusunan Proposal Berbasis Data</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3B1C14CE-87B0-F334-FDE7-FCD09A83B74E}"/>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Visualisasi Data: </a:t>
            </a:r>
            <a:r>
              <a:rPr lang="id-ID" sz="2600" dirty="0">
                <a:solidFill>
                  <a:schemeClr val="tx1"/>
                </a:solidFill>
                <a:latin typeface="Cambria" panose="02040503050406030204" pitchFamily="18" charset="0"/>
                <a:cs typeface="Arial" panose="020B0604020202020204" pitchFamily="34" charset="0"/>
              </a:rPr>
              <a:t>Gunakan grafik, tabel, dan infografis untuk menyajikan data kompleks agar lebih mudah dipahami dan menarik secara visual.</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Kesesuaian Data: </a:t>
            </a:r>
            <a:r>
              <a:rPr lang="id-ID" sz="2600" dirty="0">
                <a:solidFill>
                  <a:schemeClr val="tx1"/>
                </a:solidFill>
                <a:latin typeface="Cambria" panose="02040503050406030204" pitchFamily="18" charset="0"/>
                <a:cs typeface="Arial" panose="020B0604020202020204" pitchFamily="34" charset="0"/>
              </a:rPr>
              <a:t>Pastikan setiap data yang Anda gunakan relevan dan mendukung argumen yang sedang Anda bangun.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Sumber Data Kredibel: </a:t>
            </a:r>
            <a:r>
              <a:rPr lang="id-ID" sz="2600" dirty="0">
                <a:solidFill>
                  <a:schemeClr val="tx1"/>
                </a:solidFill>
                <a:latin typeface="Cambria" panose="02040503050406030204" pitchFamily="18" charset="0"/>
                <a:cs typeface="Arial" panose="020B0604020202020204" pitchFamily="34" charset="0"/>
              </a:rPr>
              <a:t>Selalu cantumkan sumber data Anda (misalnya, BPS, Kementerian Pariwisata, lembaga riset terkemuka) untuk membangun kepercayaan.</a:t>
            </a:r>
          </a:p>
        </p:txBody>
      </p:sp>
    </p:spTree>
    <p:extLst>
      <p:ext uri="{BB962C8B-B14F-4D97-AF65-F5344CB8AC3E}">
        <p14:creationId xmlns:p14="http://schemas.microsoft.com/office/powerpoint/2010/main" val="1537519815"/>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9DD9B-F456-E0D4-4F20-C83F83D4AAB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829F2B9-038E-E4E4-9B0C-984E5E03A378}"/>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Ringkas dan Jelas: </a:t>
            </a:r>
            <a:r>
              <a:rPr lang="id-ID" sz="2600" dirty="0">
                <a:solidFill>
                  <a:schemeClr val="tx1"/>
                </a:solidFill>
                <a:latin typeface="Cambria" panose="02040503050406030204" pitchFamily="18" charset="0"/>
                <a:cs typeface="Arial" panose="020B0604020202020204" pitchFamily="34" charset="0"/>
              </a:rPr>
              <a:t>Meskipun berbasis data, hindari menyajikan data mentah terlalu banyak. Sajikan intinya dan fokus pada insight yang bisa ditarik dari data tersebut.</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Bahasa Persuasif: </a:t>
            </a:r>
            <a:r>
              <a:rPr lang="id-ID" sz="2600" dirty="0">
                <a:solidFill>
                  <a:schemeClr val="tx1"/>
                </a:solidFill>
                <a:latin typeface="Cambria" panose="02040503050406030204" pitchFamily="18" charset="0"/>
                <a:cs typeface="Arial" panose="020B0604020202020204" pitchFamily="34" charset="0"/>
              </a:rPr>
              <a:t>Gunakan bahasa yang meyakinkan namun tetap profesional.</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Perhatikan Audiens: </a:t>
            </a:r>
            <a:r>
              <a:rPr lang="id-ID" sz="2600" dirty="0">
                <a:solidFill>
                  <a:schemeClr val="tx1"/>
                </a:solidFill>
                <a:latin typeface="Cambria" panose="02040503050406030204" pitchFamily="18" charset="0"/>
                <a:cs typeface="Arial" panose="020B0604020202020204" pitchFamily="34" charset="0"/>
              </a:rPr>
              <a:t>Sesuaikan gaya dan kedalaman proposal dengan siapa Anda akan mengajukan proposal tersebut (investor, pemerintah, masyarakat).</a:t>
            </a:r>
          </a:p>
        </p:txBody>
      </p:sp>
    </p:spTree>
    <p:extLst>
      <p:ext uri="{BB962C8B-B14F-4D97-AF65-F5344CB8AC3E}">
        <p14:creationId xmlns:p14="http://schemas.microsoft.com/office/powerpoint/2010/main" val="3132880906"/>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3E4AC-71AB-1E46-A45C-D3BCB435919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5A538A3-5471-8EFC-A0BC-B77C10D11A0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Refleksi</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18EC74B7-3C54-E9E1-54FC-9D4CE75BA85A}"/>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Menyusun proposal proyek wisata yang efektif adalah keterampilan krusial bagi setiap profesional pariwisata. Dengan mengintegrasikan data ke dalam setiap aspek proposal, Anda tidak hanya meningkatkan kredibilitas dan kelayakan proyek, tetapi juga membangun fondasi yang kuat untuk perencanaan, implementasi, dan keberlanjutan. </a:t>
            </a:r>
          </a:p>
        </p:txBody>
      </p:sp>
    </p:spTree>
    <p:extLst>
      <p:ext uri="{BB962C8B-B14F-4D97-AF65-F5344CB8AC3E}">
        <p14:creationId xmlns:p14="http://schemas.microsoft.com/office/powerpoint/2010/main" val="1865669202"/>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210FD-39C0-5A26-C37B-B11E6363CA6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B537836-AD31-9846-6237-204E38FD72E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Proposal Proyek Wisata Berbasis Data</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948F6AFF-EA77-FBAD-EF03-0235770BF88D}"/>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Meningkatkan Kredibilitas: </a:t>
            </a:r>
            <a:r>
              <a:rPr lang="id-ID" sz="2600" dirty="0">
                <a:solidFill>
                  <a:schemeClr val="tx1"/>
                </a:solidFill>
                <a:latin typeface="Cambria" panose="02040503050406030204" pitchFamily="18" charset="0"/>
                <a:cs typeface="Arial" panose="020B0604020202020204" pitchFamily="34" charset="0"/>
              </a:rPr>
              <a:t>Data memberikan bukti konkret dan objektif yang mendukung argumen serta klaim dalam proposal Anda, sehingga meningkatkan kepercayaan dari pembaca (investor, pemerintah, stakeholder lainnya).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Mengurangi Risiko: </a:t>
            </a:r>
            <a:r>
              <a:rPr lang="id-ID" sz="2600" dirty="0">
                <a:solidFill>
                  <a:schemeClr val="tx1"/>
                </a:solidFill>
                <a:latin typeface="Cambria" panose="02040503050406030204" pitchFamily="18" charset="0"/>
                <a:cs typeface="Arial" panose="020B0604020202020204" pitchFamily="34" charset="0"/>
              </a:rPr>
              <a:t>Dengan analisis data yang cermat (misalnya, riset pasar, proyeksi keuangan), Anda dapat mengidentifikasi potensi risiko dan merumuskan strategi mitigasi yang lebih efektif.</a:t>
            </a:r>
          </a:p>
        </p:txBody>
      </p:sp>
    </p:spTree>
    <p:extLst>
      <p:ext uri="{BB962C8B-B14F-4D97-AF65-F5344CB8AC3E}">
        <p14:creationId xmlns:p14="http://schemas.microsoft.com/office/powerpoint/2010/main" val="20013732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FD830-1680-C0FF-87B0-80CDF4C0213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F58CEC-F842-EC47-D3B3-3ED862479DB0}"/>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Mendefinisikan Tujuan yang Jelas dan Terukur: </a:t>
            </a:r>
            <a:r>
              <a:rPr lang="id-ID" sz="2600" dirty="0">
                <a:solidFill>
                  <a:schemeClr val="tx1"/>
                </a:solidFill>
                <a:latin typeface="Cambria" panose="02040503050406030204" pitchFamily="18" charset="0"/>
                <a:cs typeface="Arial" panose="020B0604020202020204" pitchFamily="34" charset="0"/>
              </a:rPr>
              <a:t>Data memungkinkan Anda menetapkan tujuan proyek yang spesifik, terukur, dapat dicapai, relevan, dan terikat waktu (SMART), seperti "meningkatkan kunjungan wisatawan sebesar 20% dalam 2 tahun".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Memperkuat Justifikasi Proyek: </a:t>
            </a:r>
            <a:r>
              <a:rPr lang="id-ID" sz="2600" dirty="0">
                <a:solidFill>
                  <a:schemeClr val="tx1"/>
                </a:solidFill>
                <a:latin typeface="Cambria" panose="02040503050406030204" pitchFamily="18" charset="0"/>
                <a:cs typeface="Arial" panose="020B0604020202020204" pitchFamily="34" charset="0"/>
              </a:rPr>
              <a:t>Data membantu menjelaskan mengapa proyek ini dibutuhkan, peluang apa yang bisa dimanfaatkan, dan masalah apa yang bisa dipecahkan.</a:t>
            </a:r>
          </a:p>
        </p:txBody>
      </p:sp>
    </p:spTree>
    <p:extLst>
      <p:ext uri="{BB962C8B-B14F-4D97-AF65-F5344CB8AC3E}">
        <p14:creationId xmlns:p14="http://schemas.microsoft.com/office/powerpoint/2010/main" val="234648092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94E6F-E37D-1B18-F7F5-1D15FAAAFE8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FF0BAF2-1B6F-E07D-4ADD-AC07AD60B66B}"/>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5"/>
            </a:pPr>
            <a:r>
              <a:rPr lang="id-ID" sz="2600" b="1" dirty="0">
                <a:solidFill>
                  <a:schemeClr val="tx1"/>
                </a:solidFill>
                <a:latin typeface="Cambria" panose="02040503050406030204" pitchFamily="18" charset="0"/>
                <a:cs typeface="Arial" panose="020B0604020202020204" pitchFamily="34" charset="0"/>
              </a:rPr>
              <a:t>Menarik Investasi: </a:t>
            </a:r>
            <a:r>
              <a:rPr lang="id-ID" sz="2600" dirty="0">
                <a:solidFill>
                  <a:schemeClr val="tx1"/>
                </a:solidFill>
                <a:latin typeface="Cambria" panose="02040503050406030204" pitchFamily="18" charset="0"/>
                <a:cs typeface="Arial" panose="020B0604020202020204" pitchFamily="34" charset="0"/>
              </a:rPr>
              <a:t>Investor cenderung tertarik pada proposal yang menunjukkan potensi keuntungan jelas yang didukung oleh analisis pasar dan proyeksi keuangan berbasis data.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5"/>
            </a:pPr>
            <a:r>
              <a:rPr lang="id-ID" sz="2600" b="1" dirty="0">
                <a:solidFill>
                  <a:schemeClr val="tx1"/>
                </a:solidFill>
                <a:latin typeface="Cambria" panose="02040503050406030204" pitchFamily="18" charset="0"/>
                <a:cs typeface="Arial" panose="020B0604020202020204" pitchFamily="34" charset="0"/>
              </a:rPr>
              <a:t>Optimalisasi Strategi: </a:t>
            </a:r>
            <a:r>
              <a:rPr lang="id-ID" sz="2600" dirty="0">
                <a:solidFill>
                  <a:schemeClr val="tx1"/>
                </a:solidFill>
                <a:latin typeface="Cambria" panose="02040503050406030204" pitchFamily="18" charset="0"/>
                <a:cs typeface="Arial" panose="020B0604020202020204" pitchFamily="34" charset="0"/>
              </a:rPr>
              <a:t>Dengan data, Anda dapat merumuskan strategi pemasaran, operasional, dan pengembangan produk yang lebih tepat sasaran dan efisien.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5"/>
            </a:pPr>
            <a:r>
              <a:rPr lang="id-ID" sz="2600" b="1" dirty="0">
                <a:solidFill>
                  <a:schemeClr val="tx1"/>
                </a:solidFill>
                <a:latin typeface="Cambria" panose="02040503050406030204" pitchFamily="18" charset="0"/>
                <a:cs typeface="Arial" panose="020B0604020202020204" pitchFamily="34" charset="0"/>
              </a:rPr>
              <a:t>Dasar Pengambilan Keputusan: </a:t>
            </a:r>
            <a:r>
              <a:rPr lang="id-ID" sz="2600" dirty="0">
                <a:solidFill>
                  <a:schemeClr val="tx1"/>
                </a:solidFill>
                <a:latin typeface="Cambria" panose="02040503050406030204" pitchFamily="18" charset="0"/>
                <a:cs typeface="Arial" panose="020B0604020202020204" pitchFamily="34" charset="0"/>
              </a:rPr>
              <a:t>Proposal berbasis data menjadi panduan yang solid bagi pengambil keputusan sepanjang siklus hidup proyek.</a:t>
            </a:r>
          </a:p>
        </p:txBody>
      </p:sp>
    </p:spTree>
    <p:extLst>
      <p:ext uri="{BB962C8B-B14F-4D97-AF65-F5344CB8AC3E}">
        <p14:creationId xmlns:p14="http://schemas.microsoft.com/office/powerpoint/2010/main" val="54269862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4F6B3-04A2-8CA5-A513-3E9C0875237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DAE27D3-80AB-0E83-6815-94D3AB07425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Struktur Umum Proposal Proyek Wisata</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D6BDAC4-0EB4-2459-E021-92BE28750E2F}"/>
              </a:ext>
            </a:extLst>
          </p:cNvPr>
          <p:cNvSpPr txBox="1">
            <a:spLocks/>
          </p:cNvSpPr>
          <p:nvPr/>
        </p:nvSpPr>
        <p:spPr>
          <a:xfrm>
            <a:off x="457200" y="1844824"/>
            <a:ext cx="8229600" cy="428133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Berikut adalah komponen-komponen utama yang wajib ada dalam proposal proyek wisata, beserta penjelasannya dan bagaimana data terintegrasi di dalamnya: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Judul Proyek</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Nama proyek yang singkat, jelas, dan menarik, mencerminkan esensi dan nilai jual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 </a:t>
            </a:r>
            <a:r>
              <a:rPr lang="id-ID" sz="2600" dirty="0">
                <a:solidFill>
                  <a:schemeClr val="tx1"/>
                </a:solidFill>
                <a:latin typeface="Cambria" panose="02040503050406030204" pitchFamily="18" charset="0"/>
                <a:cs typeface="Arial" panose="020B0604020202020204" pitchFamily="34" charset="0"/>
              </a:rPr>
              <a:t>Tidak langsung menggunakan data, tetapi harus relevan dengan peluang atau masalah yang diidentifikasi dari data.</a:t>
            </a:r>
          </a:p>
        </p:txBody>
      </p:sp>
    </p:spTree>
    <p:extLst>
      <p:ext uri="{BB962C8B-B14F-4D97-AF65-F5344CB8AC3E}">
        <p14:creationId xmlns:p14="http://schemas.microsoft.com/office/powerpoint/2010/main" val="256646193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153E-356C-5EE6-BC6F-697399C0581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D6AB6E3-074A-F8AB-4F73-F4EE6D119E11}"/>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2. Ringkasan Eksekutif (Executive Summary)</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Gambaran singkat namun komprehensif dari keseluruhan proposal, mencakup ide proyek, tujuan, target pasar, perkiraan biaya, proyeksi keuntungan, dan dampak utama. Ini adalah bagian terpenting karena seringkali menjadi penentu apakah pembaca akan melanjutkan membaca proposal Anda.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 </a:t>
            </a:r>
            <a:r>
              <a:rPr lang="id-ID" sz="2600" dirty="0">
                <a:solidFill>
                  <a:schemeClr val="tx1"/>
                </a:solidFill>
                <a:latin typeface="Cambria" panose="02040503050406030204" pitchFamily="18" charset="0"/>
                <a:cs typeface="Arial" panose="020B0604020202020204" pitchFamily="34" charset="0"/>
              </a:rPr>
              <a:t>Harus menyoroti angka-angka kunci (misal, potensi pasar, ROI yang diproyeksikan, estimasi dampak) yang diambil dari bagian detail proposal.</a:t>
            </a:r>
          </a:p>
        </p:txBody>
      </p:sp>
    </p:spTree>
    <p:extLst>
      <p:ext uri="{BB962C8B-B14F-4D97-AF65-F5344CB8AC3E}">
        <p14:creationId xmlns:p14="http://schemas.microsoft.com/office/powerpoint/2010/main" val="252365306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D4612-8E3E-01FB-C9EF-DB876E06348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509DEE6-B75D-82F6-F685-459DD7CE9352}"/>
              </a:ext>
            </a:extLst>
          </p:cNvPr>
          <p:cNvSpPr txBox="1">
            <a:spLocks/>
          </p:cNvSpPr>
          <p:nvPr/>
        </p:nvSpPr>
        <p:spPr>
          <a:xfrm>
            <a:off x="457200" y="692696"/>
            <a:ext cx="8229600" cy="5433467"/>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3. Latar Belakang</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b="1" dirty="0">
                <a:solidFill>
                  <a:schemeClr val="tx1"/>
                </a:solidFill>
                <a:latin typeface="Cambria" panose="02040503050406030204" pitchFamily="18" charset="0"/>
                <a:cs typeface="Arial" panose="020B0604020202020204" pitchFamily="34" charset="0"/>
              </a:rPr>
              <a:t>Isi : </a:t>
            </a:r>
            <a:r>
              <a:rPr lang="id-ID" sz="2600" dirty="0">
                <a:solidFill>
                  <a:schemeClr val="tx1"/>
                </a:solidFill>
                <a:latin typeface="Cambria" panose="02040503050406030204" pitchFamily="18" charset="0"/>
                <a:cs typeface="Arial" panose="020B0604020202020204" pitchFamily="34" charset="0"/>
              </a:rPr>
              <a:t>Menjelaskan permasalahan atau peluang yang melatarbelakangi ide proyek. Gambarkan kondisi eksisting destinasi atau objek wisata yang akan dikembangkan.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509588" indent="-117475" algn="just">
              <a:buFontTx/>
              <a:buChar char="-"/>
            </a:pPr>
            <a:r>
              <a:rPr lang="id-ID" sz="2600" b="1" dirty="0">
                <a:solidFill>
                  <a:schemeClr val="tx1"/>
                </a:solidFill>
                <a:latin typeface="Cambria" panose="02040503050406030204" pitchFamily="18" charset="0"/>
                <a:cs typeface="Arial" panose="020B0604020202020204" pitchFamily="34" charset="0"/>
              </a:rPr>
              <a:t>Statistik kunjungan: </a:t>
            </a:r>
            <a:r>
              <a:rPr lang="id-ID" sz="2600" dirty="0">
                <a:solidFill>
                  <a:schemeClr val="tx1"/>
                </a:solidFill>
                <a:latin typeface="Cambria" panose="02040503050406030204" pitchFamily="18" charset="0"/>
                <a:cs typeface="Arial" panose="020B0604020202020204" pitchFamily="34" charset="0"/>
              </a:rPr>
              <a:t>Data historis jumlah wisatawan, lama tinggal, pengeluaran.</a:t>
            </a:r>
            <a:endParaRPr lang="en-US" sz="2600" dirty="0">
              <a:solidFill>
                <a:schemeClr val="tx1"/>
              </a:solidFill>
              <a:latin typeface="Cambria" panose="02040503050406030204" pitchFamily="18" charset="0"/>
              <a:cs typeface="Arial" panose="020B0604020202020204" pitchFamily="34" charset="0"/>
            </a:endParaRPr>
          </a:p>
          <a:p>
            <a:pPr marL="509588" indent="-117475" algn="just">
              <a:buFontTx/>
              <a:buChar char="-"/>
            </a:pPr>
            <a:r>
              <a:rPr lang="id-ID" sz="2600" b="1" dirty="0">
                <a:solidFill>
                  <a:schemeClr val="tx1"/>
                </a:solidFill>
                <a:latin typeface="Cambria" panose="02040503050406030204" pitchFamily="18" charset="0"/>
                <a:cs typeface="Arial" panose="020B0604020202020204" pitchFamily="34" charset="0"/>
              </a:rPr>
              <a:t>Potensi pasar: </a:t>
            </a:r>
            <a:r>
              <a:rPr lang="id-ID" sz="2600" dirty="0">
                <a:solidFill>
                  <a:schemeClr val="tx1"/>
                </a:solidFill>
                <a:latin typeface="Cambria" panose="02040503050406030204" pitchFamily="18" charset="0"/>
                <a:cs typeface="Arial" panose="020B0604020202020204" pitchFamily="34" charset="0"/>
              </a:rPr>
              <a:t>Ukuran pasar, segmen yang belum tergarap.</a:t>
            </a:r>
            <a:endParaRPr lang="en-US" sz="2600" dirty="0">
              <a:solidFill>
                <a:schemeClr val="tx1"/>
              </a:solidFill>
              <a:latin typeface="Cambria" panose="02040503050406030204" pitchFamily="18" charset="0"/>
              <a:cs typeface="Arial" panose="020B0604020202020204" pitchFamily="34" charset="0"/>
            </a:endParaRPr>
          </a:p>
          <a:p>
            <a:pPr marL="509588" indent="-117475" algn="just">
              <a:buFontTx/>
              <a:buChar char="-"/>
            </a:pPr>
            <a:r>
              <a:rPr lang="id-ID" sz="2600" b="1" dirty="0">
                <a:solidFill>
                  <a:schemeClr val="tx1"/>
                </a:solidFill>
                <a:latin typeface="Cambria" panose="02040503050406030204" pitchFamily="18" charset="0"/>
                <a:cs typeface="Arial" panose="020B0604020202020204" pitchFamily="34" charset="0"/>
              </a:rPr>
              <a:t>Hasil survei: </a:t>
            </a:r>
            <a:r>
              <a:rPr lang="id-ID" sz="2600" dirty="0">
                <a:solidFill>
                  <a:schemeClr val="tx1"/>
                </a:solidFill>
                <a:latin typeface="Cambria" panose="02040503050406030204" pitchFamily="18" charset="0"/>
                <a:cs typeface="Arial" panose="020B0604020202020204" pitchFamily="34" charset="0"/>
              </a:rPr>
              <a:t>Kebutuhan dan preferensi wisatawan, masalah yang dihadapi pengunjung/masyarakat.</a:t>
            </a:r>
            <a:endParaRPr lang="en-US" sz="2600" dirty="0">
              <a:solidFill>
                <a:schemeClr val="tx1"/>
              </a:solidFill>
              <a:latin typeface="Cambria" panose="02040503050406030204" pitchFamily="18" charset="0"/>
              <a:cs typeface="Arial" panose="020B0604020202020204" pitchFamily="34" charset="0"/>
            </a:endParaRPr>
          </a:p>
          <a:p>
            <a:pPr marL="509588" indent="-117475" algn="just">
              <a:buFontTx/>
              <a:buChar char="-"/>
            </a:pPr>
            <a:r>
              <a:rPr lang="id-ID" sz="2600" b="1" dirty="0">
                <a:solidFill>
                  <a:schemeClr val="tx1"/>
                </a:solidFill>
                <a:latin typeface="Cambria" panose="02040503050406030204" pitchFamily="18" charset="0"/>
                <a:cs typeface="Arial" panose="020B0604020202020204" pitchFamily="34" charset="0"/>
              </a:rPr>
              <a:t>Tren pariwisata: </a:t>
            </a:r>
            <a:r>
              <a:rPr lang="id-ID" sz="2600" dirty="0">
                <a:solidFill>
                  <a:schemeClr val="tx1"/>
                </a:solidFill>
                <a:latin typeface="Cambria" panose="02040503050406030204" pitchFamily="18" charset="0"/>
                <a:cs typeface="Arial" panose="020B0604020202020204" pitchFamily="34" charset="0"/>
              </a:rPr>
              <a:t>Analisis tren global dan nasional yang mendukung ide proyek.</a:t>
            </a:r>
          </a:p>
        </p:txBody>
      </p:sp>
    </p:spTree>
    <p:extLst>
      <p:ext uri="{BB962C8B-B14F-4D97-AF65-F5344CB8AC3E}">
        <p14:creationId xmlns:p14="http://schemas.microsoft.com/office/powerpoint/2010/main" val="417990336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FD49-B26E-FBE9-16E0-9338BD8CFFA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9826090-D2AC-AC03-EFD8-4DB74DAE7F05}"/>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4. Tujuan Proyek</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Isi: </a:t>
            </a:r>
            <a:r>
              <a:rPr lang="id-ID" sz="2600" dirty="0">
                <a:solidFill>
                  <a:schemeClr val="tx1"/>
                </a:solidFill>
                <a:latin typeface="Cambria" panose="02040503050406030204" pitchFamily="18" charset="0"/>
                <a:cs typeface="Arial" panose="020B0604020202020204" pitchFamily="34" charset="0"/>
              </a:rPr>
              <a:t>Menyatakan secara jelas apa yang ingin dicapai melalui proyek ini. Tujuan harus spesifik, terukur, dapat dicapai, relevan, dan terikat waktu (SMART).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Basis Data:</a:t>
            </a:r>
            <a:endParaRPr lang="en-US" sz="2600" b="1"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Tujuan harus terukur dengan data: Contoh: "Meningkatkan jumlah kunjungan wisatawan domestik sebesar 15% per tahun selama 3 tahun pertama.“</a:t>
            </a:r>
            <a:endParaRPr lang="en-US" sz="2600" dirty="0">
              <a:solidFill>
                <a:schemeClr val="tx1"/>
              </a:solidFill>
              <a:latin typeface="Cambria" panose="02040503050406030204" pitchFamily="18" charset="0"/>
              <a:cs typeface="Arial" panose="020B0604020202020204" pitchFamily="34" charset="0"/>
            </a:endParaRPr>
          </a:p>
          <a:p>
            <a:pPr marL="966788" indent="-457200" algn="just">
              <a:buFontTx/>
              <a:buChar char="-"/>
            </a:pPr>
            <a:r>
              <a:rPr lang="id-ID" sz="2600" dirty="0">
                <a:solidFill>
                  <a:schemeClr val="tx1"/>
                </a:solidFill>
                <a:latin typeface="Cambria" panose="02040503050406030204" pitchFamily="18" charset="0"/>
                <a:cs typeface="Arial" panose="020B0604020202020204" pitchFamily="34" charset="0"/>
              </a:rPr>
              <a:t>"Menciptakan 50 lapangan kerja baru bagi masyarakat lokal dalam 2 tahun pertama operasi."</a:t>
            </a:r>
          </a:p>
        </p:txBody>
      </p:sp>
    </p:spTree>
    <p:extLst>
      <p:ext uri="{BB962C8B-B14F-4D97-AF65-F5344CB8AC3E}">
        <p14:creationId xmlns:p14="http://schemas.microsoft.com/office/powerpoint/2010/main" val="241182933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4184</TotalTime>
  <Words>1880</Words>
  <Application>Microsoft Office PowerPoint</Application>
  <PresentationFormat>On-screen Show (4:3)</PresentationFormat>
  <Paragraphs>122</Paragraphs>
  <Slides>27</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516</cp:revision>
  <cp:lastPrinted>2017-08-29T02:54:51Z</cp:lastPrinted>
  <dcterms:created xsi:type="dcterms:W3CDTF">2010-04-18T12:06:30Z</dcterms:created>
  <dcterms:modified xsi:type="dcterms:W3CDTF">2025-06-05T08:37:21Z</dcterms:modified>
</cp:coreProperties>
</file>