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9" r:id="rId3"/>
    <p:sldId id="301" r:id="rId4"/>
    <p:sldId id="318" r:id="rId5"/>
    <p:sldId id="311" r:id="rId6"/>
    <p:sldId id="302" r:id="rId7"/>
    <p:sldId id="320" r:id="rId8"/>
    <p:sldId id="321" r:id="rId9"/>
    <p:sldId id="329" r:id="rId10"/>
    <p:sldId id="319" r:id="rId11"/>
    <p:sldId id="328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55" autoAdjust="0"/>
    <p:restoredTop sz="94729" autoAdjust="0"/>
  </p:normalViewPr>
  <p:slideViewPr>
    <p:cSldViewPr>
      <p:cViewPr varScale="1">
        <p:scale>
          <a:sx n="105" d="100"/>
          <a:sy n="105" d="100"/>
        </p:scale>
        <p:origin x="191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Baloo Bhaijaan" panose="03080902040302020200" pitchFamily="66" charset="-78"/>
                <a:cs typeface="Baloo Bhaijaan" panose="03080902040302020200" pitchFamily="66" charset="-78"/>
              </a:rPr>
              <a:t>PUTUSAN PENGADILAN/PUTUSAN HAKIM DALAM PERPAJAKAN     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Baloo Bhaijaan" panose="03080902040302020200" pitchFamily="66" charset="-78"/>
                <a:cs typeface="Baloo Bhaijaan" panose="03080902040302020200" pitchFamily="66" charset="-78"/>
              </a:rPr>
              <a:t>PERTEMUAN </a:t>
            </a:r>
            <a:r>
              <a:rPr lang="id-ID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Baloo Bhaijaan" panose="03080902040302020200" pitchFamily="66" charset="-78"/>
                <a:cs typeface="Baloo Bhaijaan" panose="03080902040302020200" pitchFamily="66" charset="-78"/>
              </a:rPr>
              <a:t>KE </a:t>
            </a:r>
            <a:r>
              <a:rPr lang="en-US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Baloo Bhaijaan" panose="03080902040302020200" pitchFamily="66" charset="-78"/>
                <a:cs typeface="Baloo Bhaijaan" panose="03080902040302020200" pitchFamily="66" charset="-78"/>
              </a:rPr>
              <a:t>14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Baloo Bhaijaan" panose="03080902040302020200" pitchFamily="66" charset="-78"/>
              <a:cs typeface="Baloo Bhaijaan" panose="03080902040302020200" pitchFamily="66" charset="-78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harm" pitchFamily="2" charset="-34"/>
                <a:cs typeface="Charm" pitchFamily="2" charset="-34"/>
              </a:rPr>
              <a:t>Dewi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harm" pitchFamily="2" charset="-34"/>
                <a:cs typeface="Charm" pitchFamily="2" charset="-34"/>
              </a:rPr>
              <a:t>Noviyanti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harm" pitchFamily="2" charset="-34"/>
                <a:cs typeface="Charm" pitchFamily="2" charset="-34"/>
              </a:rPr>
              <a:t>, S.H., M.H.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harm" pitchFamily="2" charset="-34"/>
              <a:cs typeface="Charm" pitchFamily="2" charset="-34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rsegi Lengkung 1">
            <a:extLst>
              <a:ext uri="{FF2B5EF4-FFF2-40B4-BE49-F238E27FC236}">
                <a16:creationId xmlns:a16="http://schemas.microsoft.com/office/drawing/2014/main" id="{0113BC47-27C2-84BC-D4B1-EB961ECECCB4}"/>
              </a:ext>
            </a:extLst>
          </p:cNvPr>
          <p:cNvSpPr/>
          <p:nvPr/>
        </p:nvSpPr>
        <p:spPr>
          <a:xfrm>
            <a:off x="467544" y="260648"/>
            <a:ext cx="8136904" cy="64807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PUTUSAN </a:t>
            </a:r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19E1AE6D-9616-C8F9-376F-45F5D0DF984A}"/>
              </a:ext>
            </a:extLst>
          </p:cNvPr>
          <p:cNvSpPr/>
          <p:nvPr/>
        </p:nvSpPr>
        <p:spPr>
          <a:xfrm>
            <a:off x="476074" y="1700808"/>
            <a:ext cx="7704856" cy="136815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id-ID" dirty="0"/>
              <a:t>PUTUSAN PENGADILAN PAJAK BERDASARKAN HASIL PENILAIAN PEMBUKTIAN, PERATURAN PERUNDANG-UNDANGAN, DAN KEYAKINAN HAKIM (PASAL 78 UU Nomor 14 Tahun 2002) </a:t>
            </a:r>
          </a:p>
        </p:txBody>
      </p:sp>
      <p:sp>
        <p:nvSpPr>
          <p:cNvPr id="4" name="Persegi Lengkung 3">
            <a:extLst>
              <a:ext uri="{FF2B5EF4-FFF2-40B4-BE49-F238E27FC236}">
                <a16:creationId xmlns:a16="http://schemas.microsoft.com/office/drawing/2014/main" id="{C3B8A8D9-1CF9-EAA5-CCB8-3864E923A25C}"/>
              </a:ext>
            </a:extLst>
          </p:cNvPr>
          <p:cNvSpPr/>
          <p:nvPr/>
        </p:nvSpPr>
        <p:spPr>
          <a:xfrm>
            <a:off x="323528" y="3284984"/>
            <a:ext cx="8280920" cy="345638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d-ID" dirty="0">
                <a:solidFill>
                  <a:schemeClr val="tx1"/>
                </a:solidFill>
              </a:rPr>
              <a:t>PUTUSAN PENGADILAN PAJAK DAPAT BERUPA: 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id-ID" dirty="0">
                <a:solidFill>
                  <a:schemeClr val="tx1"/>
                </a:solidFill>
              </a:rPr>
              <a:t>MENOLAK; 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id-ID" dirty="0">
                <a:solidFill>
                  <a:schemeClr val="tx1"/>
                </a:solidFill>
              </a:rPr>
              <a:t>MENGABULKAN SEBAGIAN ATAU SELURUHNYA;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id-ID" dirty="0">
                <a:solidFill>
                  <a:schemeClr val="tx1"/>
                </a:solidFill>
              </a:rPr>
              <a:t>MENAMBAH PAJAK YANG SEHARUSNYA DIBAYAR; 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id-ID" dirty="0">
                <a:solidFill>
                  <a:schemeClr val="tx1"/>
                </a:solidFill>
              </a:rPr>
              <a:t>TIDAK DAPAT DI TERIMA;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id-ID" dirty="0">
                <a:solidFill>
                  <a:schemeClr val="tx1"/>
                </a:solidFill>
              </a:rPr>
              <a:t>MEMBETULKAN KESALAHAN TULIS DAN/ATAU KESALAHAN HITUNG; DAN/ATAU 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id-ID" dirty="0">
                <a:solidFill>
                  <a:schemeClr val="tx1"/>
                </a:solidFill>
              </a:rPr>
              <a:t>MEMBATALKAN</a:t>
            </a:r>
          </a:p>
        </p:txBody>
      </p:sp>
    </p:spTree>
    <p:extLst>
      <p:ext uri="{BB962C8B-B14F-4D97-AF65-F5344CB8AC3E}">
        <p14:creationId xmlns:p14="http://schemas.microsoft.com/office/powerpoint/2010/main" val="278722129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0DA3078-103B-DE1A-EE2A-009287FF26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340768"/>
            <a:ext cx="6400800" cy="4298032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chemeClr val="tx1"/>
                </a:solidFill>
              </a:rPr>
              <a:t>THANK YOU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826419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>
                <a:latin typeface="Baloo Bhaijaan" panose="03080902040302020200" pitchFamily="66" charset="-78"/>
                <a:ea typeface="+mj-ea"/>
                <a:cs typeface="Baloo Bhaijaan" panose="03080902040302020200" pitchFamily="66" charset="-78"/>
              </a:rPr>
              <a:t>Definisi</a:t>
            </a:r>
            <a:r>
              <a:rPr lang="en-US" sz="3600" b="1" dirty="0">
                <a:latin typeface="Baloo Bhaijaan" panose="03080902040302020200" pitchFamily="66" charset="-78"/>
                <a:ea typeface="+mj-ea"/>
                <a:cs typeface="Baloo Bhaijaan" panose="03080902040302020200" pitchFamily="66" charset="-78"/>
              </a:rPr>
              <a:t> </a:t>
            </a:r>
            <a:r>
              <a:rPr lang="en-US" sz="3600" b="1" dirty="0" err="1">
                <a:latin typeface="Baloo Bhaijaan" panose="03080902040302020200" pitchFamily="66" charset="-78"/>
                <a:ea typeface="+mj-ea"/>
                <a:cs typeface="Baloo Bhaijaan" panose="03080902040302020200" pitchFamily="66" charset="-78"/>
              </a:rPr>
              <a:t>Putusan</a:t>
            </a:r>
            <a:r>
              <a:rPr lang="en-US" sz="3600" b="1" dirty="0">
                <a:latin typeface="Baloo Bhaijaan" panose="03080902040302020200" pitchFamily="66" charset="-78"/>
                <a:ea typeface="+mj-ea"/>
                <a:cs typeface="Baloo Bhaijaan" panose="03080902040302020200" pitchFamily="66" charset="-78"/>
              </a:rPr>
              <a:t> Hakim  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aloo Bhaijaan" panose="03080902040302020200" pitchFamily="66" charset="-78"/>
                <a:ea typeface="+mj-ea"/>
                <a:cs typeface="Baloo Bhaijaan" panose="03080902040302020200" pitchFamily="66" charset="-78"/>
              </a:rPr>
              <a:t> 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aloo Bhaijaan" panose="03080902040302020200" pitchFamily="66" charset="-78"/>
              <a:ea typeface="+mj-ea"/>
              <a:cs typeface="Baloo Bhaijaan" panose="03080902040302020200" pitchFamily="66" charset="-78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400" dirty="0" err="1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UU </a:t>
            </a:r>
            <a:r>
              <a:rPr lang="en-US" sz="2400" dirty="0" err="1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Nomor</a:t>
            </a:r>
            <a:r>
              <a:rPr lang="en-US" sz="2400" dirty="0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48 </a:t>
            </a:r>
            <a:r>
              <a:rPr lang="en-US" sz="2400" dirty="0" err="1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Tahun</a:t>
            </a:r>
            <a:r>
              <a:rPr lang="en-US" sz="2400" dirty="0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2009 Pasal 1 </a:t>
            </a:r>
            <a:r>
              <a:rPr lang="en-US" sz="2400" dirty="0" err="1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angka</a:t>
            </a:r>
            <a:r>
              <a:rPr lang="en-US" sz="2400" dirty="0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(1) </a:t>
            </a:r>
            <a:r>
              <a:rPr lang="en-US" sz="2400" dirty="0" err="1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menyebutkan</a:t>
            </a:r>
            <a:r>
              <a:rPr lang="en-US" sz="2400" dirty="0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putusan</a:t>
            </a:r>
            <a:r>
              <a:rPr lang="en-US" sz="2400" dirty="0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hakim </a:t>
            </a:r>
            <a:r>
              <a:rPr lang="en-US" sz="2400" dirty="0" err="1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“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Kekuasaan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negara yang Merdeka 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untuk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menyelenggarakan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peradilan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guna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menegakan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hukum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dan 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keadilan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berdasarkan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Pancasila dan 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Undang-Undang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Dasar Negara Republik Indonesia 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Tahun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1945, demi </a:t>
            </a:r>
            <a:r>
              <a:rPr lang="en-US" sz="2400" b="1" dirty="0" err="1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Terselenggaranya</a:t>
            </a:r>
            <a:r>
              <a:rPr lang="en-US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 Negara Hukum Republik Indonesia. 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836712"/>
            <a:ext cx="8733656" cy="4997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itchFamily="2" charset="2"/>
              <a:buChar char="q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89326CE6-B32A-2982-ED19-C4049CB3596C}"/>
              </a:ext>
            </a:extLst>
          </p:cNvPr>
          <p:cNvSpPr/>
          <p:nvPr/>
        </p:nvSpPr>
        <p:spPr>
          <a:xfrm>
            <a:off x="899592" y="188640"/>
            <a:ext cx="7704856" cy="79208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Asas Putusan Hakim/Pengadilan  </a:t>
            </a:r>
          </a:p>
        </p:txBody>
      </p:sp>
      <p:sp>
        <p:nvSpPr>
          <p:cNvPr id="7" name="Kotak Teks 6">
            <a:extLst>
              <a:ext uri="{FF2B5EF4-FFF2-40B4-BE49-F238E27FC236}">
                <a16:creationId xmlns:a16="http://schemas.microsoft.com/office/drawing/2014/main" id="{E24FB382-93C8-82C6-E0CD-2A5BD05CAD3F}"/>
              </a:ext>
            </a:extLst>
          </p:cNvPr>
          <p:cNvSpPr txBox="1"/>
          <p:nvPr/>
        </p:nvSpPr>
        <p:spPr>
          <a:xfrm>
            <a:off x="1043608" y="2688957"/>
            <a:ext cx="7416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2400" dirty="0">
                <a:latin typeface="Baloo Bhaijaan" panose="03080902040302020200" pitchFamily="66" charset="-78"/>
                <a:cs typeface="Baloo Bhaijaan" panose="03080902040302020200" pitchFamily="66" charset="-78"/>
              </a:rPr>
              <a:t>Pasal 2 ayat (4) UU Kekuasaan Kehakiman menyebutkan bahwa </a:t>
            </a:r>
            <a:r>
              <a:rPr lang="id-ID" sz="2400" b="1" dirty="0">
                <a:solidFill>
                  <a:srgbClr val="FF0000"/>
                </a:solidFill>
                <a:latin typeface="Baloo Bhaijaan" panose="03080902040302020200" pitchFamily="66" charset="-78"/>
                <a:cs typeface="Baloo Bhaijaan" panose="03080902040302020200" pitchFamily="66" charset="-78"/>
              </a:rPr>
              <a:t>“Peradilan dilakukan dengan sederhana, cepat, dan biaya yang ringan” </a:t>
            </a: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D86D707-1DD6-12FD-BAA4-1EEF4DFD5D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908720"/>
            <a:ext cx="8568952" cy="5328592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F9153F5-B2A6-B8E6-6EF2-582D827A92C5}"/>
              </a:ext>
            </a:extLst>
          </p:cNvPr>
          <p:cNvSpPr/>
          <p:nvPr/>
        </p:nvSpPr>
        <p:spPr>
          <a:xfrm>
            <a:off x="2231025" y="921356"/>
            <a:ext cx="4681949" cy="66132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Putusan</a:t>
            </a:r>
            <a:r>
              <a:rPr lang="en-US" dirty="0"/>
              <a:t> Hakim </a:t>
            </a:r>
            <a:endParaRPr lang="en-ID" dirty="0"/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1A1914CE-D671-FC5E-1B67-AA88EFB6DBC8}"/>
              </a:ext>
            </a:extLst>
          </p:cNvPr>
          <p:cNvSpPr txBox="1"/>
          <p:nvPr/>
        </p:nvSpPr>
        <p:spPr>
          <a:xfrm>
            <a:off x="251520" y="2690336"/>
            <a:ext cx="84249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id-ID" dirty="0">
                <a:cs typeface="Baloo Bhaijaan" panose="03080902040302020200" pitchFamily="66" charset="-78"/>
              </a:rPr>
              <a:t>Pasal 5 ayat (1) menyebutkan bahwa “Hakim dan hakim konstitusi wajib </a:t>
            </a:r>
            <a:r>
              <a:rPr lang="id-ID" b="1" u="sng" dirty="0">
                <a:cs typeface="Baloo Bhaijaan" panose="03080902040302020200" pitchFamily="66" charset="-78"/>
              </a:rPr>
              <a:t>menggali, mengikuti, dan memahami nilai-nilai hukum</a:t>
            </a:r>
            <a:r>
              <a:rPr lang="id-ID" b="1" dirty="0">
                <a:cs typeface="Baloo Bhaijaan" panose="03080902040302020200" pitchFamily="66" charset="-78"/>
              </a:rPr>
              <a:t> </a:t>
            </a:r>
            <a:r>
              <a:rPr lang="id-ID" dirty="0">
                <a:cs typeface="Baloo Bhaijaan" panose="03080902040302020200" pitchFamily="66" charset="-78"/>
              </a:rPr>
              <a:t>dan </a:t>
            </a:r>
            <a:r>
              <a:rPr lang="id-ID" b="1" u="sng" dirty="0">
                <a:cs typeface="Baloo Bhaijaan" panose="03080902040302020200" pitchFamily="66" charset="-78"/>
              </a:rPr>
              <a:t>rasa keadilan yang hidup dalam masyarakat</a:t>
            </a:r>
            <a:br>
              <a:rPr lang="id-ID" b="1" u="sng" dirty="0">
                <a:effectLst/>
              </a:rPr>
            </a:br>
            <a:endParaRPr lang="id-ID" b="1" u="sng" dirty="0">
              <a:effectLst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9695069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11663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Persegi Lengkung 1">
            <a:extLst>
              <a:ext uri="{FF2B5EF4-FFF2-40B4-BE49-F238E27FC236}">
                <a16:creationId xmlns:a16="http://schemas.microsoft.com/office/drawing/2014/main" id="{C70CA1DF-3676-179B-54C4-C0518863CA92}"/>
              </a:ext>
            </a:extLst>
          </p:cNvPr>
          <p:cNvSpPr/>
          <p:nvPr/>
        </p:nvSpPr>
        <p:spPr>
          <a:xfrm>
            <a:off x="1115616" y="1700808"/>
            <a:ext cx="7200800" cy="381642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Pasal 8 ayat (1) UU Kekuasaan Kehakiman menyatakan bahwa: </a:t>
            </a:r>
          </a:p>
          <a:p>
            <a:pPr algn="ctr"/>
            <a:r>
              <a:rPr lang="id-ID" b="1" dirty="0">
                <a:solidFill>
                  <a:schemeClr val="tx1"/>
                </a:solidFill>
              </a:rPr>
              <a:t>“setiap orang yang ditahan, ditangkap, dituntut </a:t>
            </a:r>
            <a:r>
              <a:rPr lang="id-ID" b="1" dirty="0" err="1">
                <a:solidFill>
                  <a:schemeClr val="tx1"/>
                </a:solidFill>
              </a:rPr>
              <a:t>dihadapan</a:t>
            </a:r>
            <a:r>
              <a:rPr lang="id-ID" b="1" dirty="0">
                <a:solidFill>
                  <a:schemeClr val="tx1"/>
                </a:solidFill>
              </a:rPr>
              <a:t> Pengadilan wajib dianggap tidak bersalah sampai ada putusan hakim yang menyatakan kesalahannya dan telah memperoleh hukum tetap”</a:t>
            </a:r>
          </a:p>
        </p:txBody>
      </p:sp>
    </p:spTree>
    <p:extLst>
      <p:ext uri="{BB962C8B-B14F-4D97-AF65-F5344CB8AC3E}">
        <p14:creationId xmlns:p14="http://schemas.microsoft.com/office/powerpoint/2010/main" val="410702533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78410" y="16361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 algn="l"/>
            <a:endParaRPr lang="id-ID" dirty="0">
              <a:latin typeface="Cambria" panose="02040503050406030204" pitchFamily="18" charset="0"/>
            </a:endParaRPr>
          </a:p>
        </p:txBody>
      </p:sp>
      <p:sp>
        <p:nvSpPr>
          <p:cNvPr id="7" name="Persegi Lengkung 6">
            <a:extLst>
              <a:ext uri="{FF2B5EF4-FFF2-40B4-BE49-F238E27FC236}">
                <a16:creationId xmlns:a16="http://schemas.microsoft.com/office/drawing/2014/main" id="{ED8684C1-48D8-BAC3-A590-627ED9A4BE7E}"/>
              </a:ext>
            </a:extLst>
          </p:cNvPr>
          <p:cNvSpPr/>
          <p:nvPr/>
        </p:nvSpPr>
        <p:spPr>
          <a:xfrm>
            <a:off x="611560" y="260648"/>
            <a:ext cx="7848872" cy="100811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mbria" panose="02040503050406030204" pitchFamily="18" charset="0"/>
              </a:rPr>
              <a:t>  </a:t>
            </a:r>
            <a:r>
              <a:rPr lang="en-US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mbria" panose="02040503050406030204" pitchFamily="18" charset="0"/>
              </a:rPr>
              <a:t>Pengadilan</a:t>
            </a:r>
            <a:r>
              <a:rPr 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mbria" panose="02040503050406030204" pitchFamily="18" charset="0"/>
              </a:rPr>
              <a:t> Pajak  </a:t>
            </a:r>
            <a:endParaRPr lang="id-ID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8" name="Persegi Lengkung 7">
            <a:extLst>
              <a:ext uri="{FF2B5EF4-FFF2-40B4-BE49-F238E27FC236}">
                <a16:creationId xmlns:a16="http://schemas.microsoft.com/office/drawing/2014/main" id="{C02B5CBF-3457-3AE3-0E9E-0C2440CE560C}"/>
              </a:ext>
            </a:extLst>
          </p:cNvPr>
          <p:cNvSpPr/>
          <p:nvPr/>
        </p:nvSpPr>
        <p:spPr>
          <a:xfrm>
            <a:off x="3203848" y="1628800"/>
            <a:ext cx="2088232" cy="151216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PENGADILAN PAJAK </a:t>
            </a:r>
          </a:p>
        </p:txBody>
      </p:sp>
      <p:sp>
        <p:nvSpPr>
          <p:cNvPr id="17" name="Persegi Panjang 16">
            <a:extLst>
              <a:ext uri="{FF2B5EF4-FFF2-40B4-BE49-F238E27FC236}">
                <a16:creationId xmlns:a16="http://schemas.microsoft.com/office/drawing/2014/main" id="{47B35393-B7D1-8269-D05E-86E1E95E30D6}"/>
              </a:ext>
            </a:extLst>
          </p:cNvPr>
          <p:cNvSpPr/>
          <p:nvPr/>
        </p:nvSpPr>
        <p:spPr>
          <a:xfrm>
            <a:off x="667791" y="4293096"/>
            <a:ext cx="7736410" cy="17281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PENGADILAN PAJAK: Badan peradilan yang melaksanakan kekuasaan kehakiman bagi Wajib Pajak atau penanggung pajak yang mencari keadilan terhadap Sengketa Pajak </a:t>
            </a:r>
          </a:p>
        </p:txBody>
      </p:sp>
      <p:sp>
        <p:nvSpPr>
          <p:cNvPr id="2" name="Panah Bawah 1">
            <a:extLst>
              <a:ext uri="{FF2B5EF4-FFF2-40B4-BE49-F238E27FC236}">
                <a16:creationId xmlns:a16="http://schemas.microsoft.com/office/drawing/2014/main" id="{42EA315B-E614-3831-C4A4-B7F3A98D92BA}"/>
              </a:ext>
            </a:extLst>
          </p:cNvPr>
          <p:cNvSpPr/>
          <p:nvPr/>
        </p:nvSpPr>
        <p:spPr>
          <a:xfrm>
            <a:off x="3959932" y="3320988"/>
            <a:ext cx="576064" cy="792088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5423167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2B98107-304B-F6F0-A646-50A3162812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600" y="195784"/>
            <a:ext cx="7344816" cy="57606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OBJEK DALAM PENGADILAN PAJAK </a:t>
            </a: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5" name="Persegi Lengkung 4">
            <a:extLst>
              <a:ext uri="{FF2B5EF4-FFF2-40B4-BE49-F238E27FC236}">
                <a16:creationId xmlns:a16="http://schemas.microsoft.com/office/drawing/2014/main" id="{39CDD078-C2EC-08EC-56A7-4AEAC9850C21}"/>
              </a:ext>
            </a:extLst>
          </p:cNvPr>
          <p:cNvSpPr/>
          <p:nvPr/>
        </p:nvSpPr>
        <p:spPr>
          <a:xfrm>
            <a:off x="539552" y="1412776"/>
            <a:ext cx="8136904" cy="46805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id-ID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6335D85-72C7-F533-EB67-BD446E2AF1DF}"/>
              </a:ext>
            </a:extLst>
          </p:cNvPr>
          <p:cNvSpPr/>
          <p:nvPr/>
        </p:nvSpPr>
        <p:spPr>
          <a:xfrm>
            <a:off x="827584" y="2852936"/>
            <a:ext cx="1944216" cy="136815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OBJEK PERADILAN PAJAK</a:t>
            </a:r>
          </a:p>
        </p:txBody>
      </p:sp>
      <p:cxnSp>
        <p:nvCxnSpPr>
          <p:cNvPr id="6" name="Konektor Panah Lurus 5">
            <a:extLst>
              <a:ext uri="{FF2B5EF4-FFF2-40B4-BE49-F238E27FC236}">
                <a16:creationId xmlns:a16="http://schemas.microsoft.com/office/drawing/2014/main" id="{2D54245A-76BE-CFDE-EAD7-9E6498F6D019}"/>
              </a:ext>
            </a:extLst>
          </p:cNvPr>
          <p:cNvCxnSpPr>
            <a:cxnSpLocks/>
          </p:cNvCxnSpPr>
          <p:nvPr/>
        </p:nvCxnSpPr>
        <p:spPr>
          <a:xfrm flipV="1">
            <a:off x="2627784" y="2096852"/>
            <a:ext cx="2880320" cy="11341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Persegi Panjang 6">
            <a:extLst>
              <a:ext uri="{FF2B5EF4-FFF2-40B4-BE49-F238E27FC236}">
                <a16:creationId xmlns:a16="http://schemas.microsoft.com/office/drawing/2014/main" id="{6639E2D4-E60D-2009-7FCA-DAB96EA3481D}"/>
              </a:ext>
            </a:extLst>
          </p:cNvPr>
          <p:cNvSpPr/>
          <p:nvPr/>
        </p:nvSpPr>
        <p:spPr>
          <a:xfrm>
            <a:off x="5742130" y="1738959"/>
            <a:ext cx="2016224" cy="86409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Keberatan Surat Ketetapan Pajak </a:t>
            </a:r>
          </a:p>
          <a:p>
            <a:pPr algn="ctr"/>
            <a:r>
              <a:rPr lang="id-ID" dirty="0"/>
              <a:t>(SKP)</a:t>
            </a:r>
          </a:p>
        </p:txBody>
      </p:sp>
      <p:sp>
        <p:nvSpPr>
          <p:cNvPr id="8" name="Persegi Panjang 7">
            <a:extLst>
              <a:ext uri="{FF2B5EF4-FFF2-40B4-BE49-F238E27FC236}">
                <a16:creationId xmlns:a16="http://schemas.microsoft.com/office/drawing/2014/main" id="{3C165253-779D-2D6B-4890-DE6E02F62018}"/>
              </a:ext>
            </a:extLst>
          </p:cNvPr>
          <p:cNvSpPr/>
          <p:nvPr/>
        </p:nvSpPr>
        <p:spPr>
          <a:xfrm>
            <a:off x="5709140" y="2821430"/>
            <a:ext cx="2016224" cy="8640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Surat Ketetapan Pajak Kurang Bayar</a:t>
            </a:r>
          </a:p>
          <a:p>
            <a:pPr algn="ctr"/>
            <a:r>
              <a:rPr lang="id-ID" dirty="0"/>
              <a:t>(SKPKB)</a:t>
            </a:r>
          </a:p>
        </p:txBody>
      </p:sp>
      <p:sp>
        <p:nvSpPr>
          <p:cNvPr id="9" name="Persegi Panjang 8">
            <a:extLst>
              <a:ext uri="{FF2B5EF4-FFF2-40B4-BE49-F238E27FC236}">
                <a16:creationId xmlns:a16="http://schemas.microsoft.com/office/drawing/2014/main" id="{C2152908-D733-88A6-DB86-9C930633D357}"/>
              </a:ext>
            </a:extLst>
          </p:cNvPr>
          <p:cNvSpPr/>
          <p:nvPr/>
        </p:nvSpPr>
        <p:spPr>
          <a:xfrm>
            <a:off x="5724128" y="4002714"/>
            <a:ext cx="2052228" cy="86644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Surat Ketetapan Pajak Lebih Bayar</a:t>
            </a:r>
          </a:p>
          <a:p>
            <a:pPr algn="ctr"/>
            <a:r>
              <a:rPr lang="id-ID" dirty="0"/>
              <a:t>(SKPLB)</a:t>
            </a:r>
          </a:p>
        </p:txBody>
      </p:sp>
      <p:sp>
        <p:nvSpPr>
          <p:cNvPr id="10" name="Persegi Panjang 9">
            <a:extLst>
              <a:ext uri="{FF2B5EF4-FFF2-40B4-BE49-F238E27FC236}">
                <a16:creationId xmlns:a16="http://schemas.microsoft.com/office/drawing/2014/main" id="{BAF9787F-B793-7F74-D3C1-2AFFE9851064}"/>
              </a:ext>
            </a:extLst>
          </p:cNvPr>
          <p:cNvSpPr/>
          <p:nvPr/>
        </p:nvSpPr>
        <p:spPr>
          <a:xfrm>
            <a:off x="5724128" y="5085184"/>
            <a:ext cx="2088232" cy="86644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Surat mengenai Pemeriksaan Pajak</a:t>
            </a:r>
          </a:p>
        </p:txBody>
      </p:sp>
      <p:cxnSp>
        <p:nvCxnSpPr>
          <p:cNvPr id="12" name="Konektor Panah Lurus 11">
            <a:extLst>
              <a:ext uri="{FF2B5EF4-FFF2-40B4-BE49-F238E27FC236}">
                <a16:creationId xmlns:a16="http://schemas.microsoft.com/office/drawing/2014/main" id="{CBC5955F-6205-BC80-F228-1C7FE43E1AB6}"/>
              </a:ext>
            </a:extLst>
          </p:cNvPr>
          <p:cNvCxnSpPr/>
          <p:nvPr/>
        </p:nvCxnSpPr>
        <p:spPr>
          <a:xfrm flipV="1">
            <a:off x="2771800" y="3176972"/>
            <a:ext cx="2736304" cy="2520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Konektor Panah Lurus 12">
            <a:extLst>
              <a:ext uri="{FF2B5EF4-FFF2-40B4-BE49-F238E27FC236}">
                <a16:creationId xmlns:a16="http://schemas.microsoft.com/office/drawing/2014/main" id="{A650D019-FC24-668A-BF5C-71F5A5E38490}"/>
              </a:ext>
            </a:extLst>
          </p:cNvPr>
          <p:cNvCxnSpPr>
            <a:cxnSpLocks/>
          </p:cNvCxnSpPr>
          <p:nvPr/>
        </p:nvCxnSpPr>
        <p:spPr>
          <a:xfrm>
            <a:off x="2627784" y="3888345"/>
            <a:ext cx="2880320" cy="4941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Konektor Panah Lurus 13">
            <a:extLst>
              <a:ext uri="{FF2B5EF4-FFF2-40B4-BE49-F238E27FC236}">
                <a16:creationId xmlns:a16="http://schemas.microsoft.com/office/drawing/2014/main" id="{99A5321D-E506-0844-9FAE-379B71F9647E}"/>
              </a:ext>
            </a:extLst>
          </p:cNvPr>
          <p:cNvCxnSpPr>
            <a:cxnSpLocks/>
          </p:cNvCxnSpPr>
          <p:nvPr/>
        </p:nvCxnSpPr>
        <p:spPr>
          <a:xfrm>
            <a:off x="2339752" y="4113076"/>
            <a:ext cx="3320752" cy="14053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365755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judul 3">
            <a:extLst>
              <a:ext uri="{FF2B5EF4-FFF2-40B4-BE49-F238E27FC236}">
                <a16:creationId xmlns:a16="http://schemas.microsoft.com/office/drawing/2014/main" id="{152CB666-72E6-7764-A2F0-C282788EB1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5656" y="332656"/>
            <a:ext cx="6400800" cy="17526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5" name="Persegi Lengkung 4">
            <a:extLst>
              <a:ext uri="{FF2B5EF4-FFF2-40B4-BE49-F238E27FC236}">
                <a16:creationId xmlns:a16="http://schemas.microsoft.com/office/drawing/2014/main" id="{3207192C-3102-FDB0-8DBB-0CF920971934}"/>
              </a:ext>
            </a:extLst>
          </p:cNvPr>
          <p:cNvSpPr/>
          <p:nvPr/>
        </p:nvSpPr>
        <p:spPr>
          <a:xfrm>
            <a:off x="1543708" y="318579"/>
            <a:ext cx="6264696" cy="590141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Pemeriksaan dalam Pengadilan Pajak  </a:t>
            </a:r>
          </a:p>
        </p:txBody>
      </p:sp>
      <p:sp>
        <p:nvSpPr>
          <p:cNvPr id="6" name="Persegi Lengkung 5">
            <a:extLst>
              <a:ext uri="{FF2B5EF4-FFF2-40B4-BE49-F238E27FC236}">
                <a16:creationId xmlns:a16="http://schemas.microsoft.com/office/drawing/2014/main" id="{682D5CA6-5AFF-5346-3EAC-23297DB00577}"/>
              </a:ext>
            </a:extLst>
          </p:cNvPr>
          <p:cNvSpPr/>
          <p:nvPr/>
        </p:nvSpPr>
        <p:spPr>
          <a:xfrm>
            <a:off x="611560" y="1328952"/>
            <a:ext cx="7920880" cy="151260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id-ID" dirty="0"/>
          </a:p>
          <a:p>
            <a:pPr algn="just"/>
            <a:r>
              <a:rPr lang="id-ID" dirty="0"/>
              <a:t>Pasal 50 ayat (1) menyatakan bahwa “ untuk keperluan pemeriksaan, Hakim Ketua membuka sidang dan menyatakan terbuka untuk umum “ 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B70B3707-4A64-53A4-8FAC-6E09817ADDD4}"/>
              </a:ext>
            </a:extLst>
          </p:cNvPr>
          <p:cNvSpPr/>
          <p:nvPr/>
        </p:nvSpPr>
        <p:spPr>
          <a:xfrm>
            <a:off x="1115616" y="3909717"/>
            <a:ext cx="1512168" cy="151216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Majelis hakim </a:t>
            </a:r>
          </a:p>
        </p:txBody>
      </p:sp>
      <p:cxnSp>
        <p:nvCxnSpPr>
          <p:cNvPr id="9" name="Konektor Panah Lurus 8">
            <a:extLst>
              <a:ext uri="{FF2B5EF4-FFF2-40B4-BE49-F238E27FC236}">
                <a16:creationId xmlns:a16="http://schemas.microsoft.com/office/drawing/2014/main" id="{9FB9D0A9-2D6C-D504-0930-D8057AB3FEA0}"/>
              </a:ext>
            </a:extLst>
          </p:cNvPr>
          <p:cNvCxnSpPr>
            <a:cxnSpLocks/>
          </p:cNvCxnSpPr>
          <p:nvPr/>
        </p:nvCxnSpPr>
        <p:spPr>
          <a:xfrm flipV="1">
            <a:off x="2627784" y="3837855"/>
            <a:ext cx="2376264" cy="6769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Konektor Panah Lurus 9">
            <a:extLst>
              <a:ext uri="{FF2B5EF4-FFF2-40B4-BE49-F238E27FC236}">
                <a16:creationId xmlns:a16="http://schemas.microsoft.com/office/drawing/2014/main" id="{79F6DE25-1A49-46D6-8370-4370E162C3F7}"/>
              </a:ext>
            </a:extLst>
          </p:cNvPr>
          <p:cNvCxnSpPr>
            <a:cxnSpLocks/>
          </p:cNvCxnSpPr>
          <p:nvPr/>
        </p:nvCxnSpPr>
        <p:spPr>
          <a:xfrm>
            <a:off x="2371800" y="5090465"/>
            <a:ext cx="2776264" cy="492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ersegi Lengkung 15">
            <a:extLst>
              <a:ext uri="{FF2B5EF4-FFF2-40B4-BE49-F238E27FC236}">
                <a16:creationId xmlns:a16="http://schemas.microsoft.com/office/drawing/2014/main" id="{6DF2D5B3-E16B-839A-4924-98F0E2E0342C}"/>
              </a:ext>
            </a:extLst>
          </p:cNvPr>
          <p:cNvSpPr/>
          <p:nvPr/>
        </p:nvSpPr>
        <p:spPr>
          <a:xfrm>
            <a:off x="5220072" y="3429000"/>
            <a:ext cx="2520280" cy="93610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BANDING </a:t>
            </a:r>
          </a:p>
        </p:txBody>
      </p:sp>
      <p:sp>
        <p:nvSpPr>
          <p:cNvPr id="17" name="Persegi Lengkung 16">
            <a:extLst>
              <a:ext uri="{FF2B5EF4-FFF2-40B4-BE49-F238E27FC236}">
                <a16:creationId xmlns:a16="http://schemas.microsoft.com/office/drawing/2014/main" id="{43B8B3FB-C212-0115-B885-2CD198169629}"/>
              </a:ext>
            </a:extLst>
          </p:cNvPr>
          <p:cNvSpPr/>
          <p:nvPr/>
        </p:nvSpPr>
        <p:spPr>
          <a:xfrm>
            <a:off x="5225343" y="5114864"/>
            <a:ext cx="2520280" cy="9361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GUGUTAN </a:t>
            </a:r>
          </a:p>
        </p:txBody>
      </p:sp>
      <p:sp>
        <p:nvSpPr>
          <p:cNvPr id="18" name="Kotak Teks 17">
            <a:extLst>
              <a:ext uri="{FF2B5EF4-FFF2-40B4-BE49-F238E27FC236}">
                <a16:creationId xmlns:a16="http://schemas.microsoft.com/office/drawing/2014/main" id="{E8071FAB-C72C-E646-051A-00ED516BB49C}"/>
              </a:ext>
            </a:extLst>
          </p:cNvPr>
          <p:cNvSpPr txBox="1"/>
          <p:nvPr/>
        </p:nvSpPr>
        <p:spPr>
          <a:xfrm>
            <a:off x="2843808" y="4590279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MEMERIKSA </a:t>
            </a:r>
          </a:p>
        </p:txBody>
      </p:sp>
      <p:sp>
        <p:nvSpPr>
          <p:cNvPr id="19" name="Kotak Teks 18">
            <a:extLst>
              <a:ext uri="{FF2B5EF4-FFF2-40B4-BE49-F238E27FC236}">
                <a16:creationId xmlns:a16="http://schemas.microsoft.com/office/drawing/2014/main" id="{D017AA2E-2C7E-AE2A-44E6-80944498F7DF}"/>
              </a:ext>
            </a:extLst>
          </p:cNvPr>
          <p:cNvSpPr txBox="1"/>
          <p:nvPr/>
        </p:nvSpPr>
        <p:spPr>
          <a:xfrm>
            <a:off x="5508104" y="451475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            ATAU </a:t>
            </a:r>
          </a:p>
        </p:txBody>
      </p:sp>
    </p:spTree>
    <p:extLst>
      <p:ext uri="{BB962C8B-B14F-4D97-AF65-F5344CB8AC3E}">
        <p14:creationId xmlns:p14="http://schemas.microsoft.com/office/powerpoint/2010/main" val="359593763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93A12D0B-84B6-BB6D-EC37-6C5A4E72EE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Persegi Lengkung 2">
            <a:extLst>
              <a:ext uri="{FF2B5EF4-FFF2-40B4-BE49-F238E27FC236}">
                <a16:creationId xmlns:a16="http://schemas.microsoft.com/office/drawing/2014/main" id="{403E0D77-0353-A8DA-8991-48142AF64DBD}"/>
              </a:ext>
            </a:extLst>
          </p:cNvPr>
          <p:cNvSpPr/>
          <p:nvPr/>
        </p:nvSpPr>
        <p:spPr>
          <a:xfrm>
            <a:off x="899592" y="260648"/>
            <a:ext cx="7488832" cy="79208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PEMBUKTIAN </a:t>
            </a:r>
          </a:p>
        </p:txBody>
      </p:sp>
      <p:sp>
        <p:nvSpPr>
          <p:cNvPr id="4" name="Persegi Lengkung 3">
            <a:extLst>
              <a:ext uri="{FF2B5EF4-FFF2-40B4-BE49-F238E27FC236}">
                <a16:creationId xmlns:a16="http://schemas.microsoft.com/office/drawing/2014/main" id="{C6251CC4-255F-2999-6E57-D7EC4E197976}"/>
              </a:ext>
            </a:extLst>
          </p:cNvPr>
          <p:cNvSpPr/>
          <p:nvPr/>
        </p:nvSpPr>
        <p:spPr>
          <a:xfrm>
            <a:off x="359532" y="1412776"/>
            <a:ext cx="8424936" cy="532859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87E9024-2A28-B873-4969-53DD56C1A656}"/>
              </a:ext>
            </a:extLst>
          </p:cNvPr>
          <p:cNvSpPr/>
          <p:nvPr/>
        </p:nvSpPr>
        <p:spPr>
          <a:xfrm>
            <a:off x="3586599" y="3429000"/>
            <a:ext cx="1440160" cy="134029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ALAT BUKTI </a:t>
            </a:r>
          </a:p>
        </p:txBody>
      </p:sp>
      <p:sp>
        <p:nvSpPr>
          <p:cNvPr id="17" name="Persegi Lengkung 16">
            <a:extLst>
              <a:ext uri="{FF2B5EF4-FFF2-40B4-BE49-F238E27FC236}">
                <a16:creationId xmlns:a16="http://schemas.microsoft.com/office/drawing/2014/main" id="{8243294F-0F50-E7E2-55E9-1EA37D7B3DA1}"/>
              </a:ext>
            </a:extLst>
          </p:cNvPr>
          <p:cNvSpPr/>
          <p:nvPr/>
        </p:nvSpPr>
        <p:spPr>
          <a:xfrm>
            <a:off x="1259632" y="1979340"/>
            <a:ext cx="1368152" cy="104855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SURAT/TULISAN</a:t>
            </a:r>
          </a:p>
        </p:txBody>
      </p:sp>
      <p:sp>
        <p:nvSpPr>
          <p:cNvPr id="18" name="Persegi Lengkung 17">
            <a:extLst>
              <a:ext uri="{FF2B5EF4-FFF2-40B4-BE49-F238E27FC236}">
                <a16:creationId xmlns:a16="http://schemas.microsoft.com/office/drawing/2014/main" id="{41CCD2F6-AADC-1BF1-0A7B-56209993D657}"/>
              </a:ext>
            </a:extLst>
          </p:cNvPr>
          <p:cNvSpPr/>
          <p:nvPr/>
        </p:nvSpPr>
        <p:spPr>
          <a:xfrm>
            <a:off x="3812847" y="1971202"/>
            <a:ext cx="1152128" cy="105669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KETERANGAN AHLI</a:t>
            </a:r>
          </a:p>
        </p:txBody>
      </p:sp>
      <p:sp>
        <p:nvSpPr>
          <p:cNvPr id="19" name="Persegi Lengkung 18">
            <a:extLst>
              <a:ext uri="{FF2B5EF4-FFF2-40B4-BE49-F238E27FC236}">
                <a16:creationId xmlns:a16="http://schemas.microsoft.com/office/drawing/2014/main" id="{B2CF9F0A-DCDD-1D53-DF46-B84CCF5272B3}"/>
              </a:ext>
            </a:extLst>
          </p:cNvPr>
          <p:cNvSpPr/>
          <p:nvPr/>
        </p:nvSpPr>
        <p:spPr>
          <a:xfrm>
            <a:off x="2624017" y="5133392"/>
            <a:ext cx="1152128" cy="1056692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PENGETAHUAN HAKIM </a:t>
            </a:r>
          </a:p>
        </p:txBody>
      </p:sp>
      <p:sp>
        <p:nvSpPr>
          <p:cNvPr id="20" name="Persegi Lengkung 19">
            <a:extLst>
              <a:ext uri="{FF2B5EF4-FFF2-40B4-BE49-F238E27FC236}">
                <a16:creationId xmlns:a16="http://schemas.microsoft.com/office/drawing/2014/main" id="{ABED2F4A-CD9B-2518-16C9-A3C259D1A421}"/>
              </a:ext>
            </a:extLst>
          </p:cNvPr>
          <p:cNvSpPr/>
          <p:nvPr/>
        </p:nvSpPr>
        <p:spPr>
          <a:xfrm>
            <a:off x="5357134" y="5110454"/>
            <a:ext cx="1152128" cy="105669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PENGAKUAN PARA PIHAK </a:t>
            </a:r>
          </a:p>
        </p:txBody>
      </p:sp>
      <p:sp>
        <p:nvSpPr>
          <p:cNvPr id="21" name="Persegi Lengkung 20">
            <a:extLst>
              <a:ext uri="{FF2B5EF4-FFF2-40B4-BE49-F238E27FC236}">
                <a16:creationId xmlns:a16="http://schemas.microsoft.com/office/drawing/2014/main" id="{956B3012-59E5-B3B9-963A-3D74718FA9A1}"/>
              </a:ext>
            </a:extLst>
          </p:cNvPr>
          <p:cNvSpPr/>
          <p:nvPr/>
        </p:nvSpPr>
        <p:spPr>
          <a:xfrm>
            <a:off x="6328840" y="1979340"/>
            <a:ext cx="1152128" cy="105669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KETERANGAN SAKSI </a:t>
            </a:r>
          </a:p>
        </p:txBody>
      </p:sp>
      <p:sp>
        <p:nvSpPr>
          <p:cNvPr id="22" name="Panah Kanan 21">
            <a:extLst>
              <a:ext uri="{FF2B5EF4-FFF2-40B4-BE49-F238E27FC236}">
                <a16:creationId xmlns:a16="http://schemas.microsoft.com/office/drawing/2014/main" id="{62114EDB-3FDF-BB35-C7F9-E08BEC9B626D}"/>
              </a:ext>
            </a:extLst>
          </p:cNvPr>
          <p:cNvSpPr/>
          <p:nvPr/>
        </p:nvSpPr>
        <p:spPr>
          <a:xfrm>
            <a:off x="2795698" y="2259879"/>
            <a:ext cx="849235" cy="469109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3" name="Panah Kanan 22">
            <a:extLst>
              <a:ext uri="{FF2B5EF4-FFF2-40B4-BE49-F238E27FC236}">
                <a16:creationId xmlns:a16="http://schemas.microsoft.com/office/drawing/2014/main" id="{242C48AE-35D0-D98D-812B-0387C8986F08}"/>
              </a:ext>
            </a:extLst>
          </p:cNvPr>
          <p:cNvSpPr/>
          <p:nvPr/>
        </p:nvSpPr>
        <p:spPr>
          <a:xfrm>
            <a:off x="5300803" y="2298374"/>
            <a:ext cx="849235" cy="469109"/>
          </a:xfrm>
          <a:prstGeom prst="righ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6" name="Panah Kiri 25">
            <a:extLst>
              <a:ext uri="{FF2B5EF4-FFF2-40B4-BE49-F238E27FC236}">
                <a16:creationId xmlns:a16="http://schemas.microsoft.com/office/drawing/2014/main" id="{CD62F301-AA29-7F65-ED9D-42DFE367BE6B}"/>
              </a:ext>
            </a:extLst>
          </p:cNvPr>
          <p:cNvSpPr/>
          <p:nvPr/>
        </p:nvSpPr>
        <p:spPr>
          <a:xfrm>
            <a:off x="4093996" y="5409816"/>
            <a:ext cx="870979" cy="504056"/>
          </a:xfrm>
          <a:prstGeom prst="leftArrow">
            <a:avLst>
              <a:gd name="adj1" fmla="val 50000"/>
              <a:gd name="adj2" fmla="val 69612"/>
            </a:avLst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7" name="Panah Bawah 26">
            <a:extLst>
              <a:ext uri="{FF2B5EF4-FFF2-40B4-BE49-F238E27FC236}">
                <a16:creationId xmlns:a16="http://schemas.microsoft.com/office/drawing/2014/main" id="{8BA7F65F-489C-8221-7C3E-FF57842EAD36}"/>
              </a:ext>
            </a:extLst>
          </p:cNvPr>
          <p:cNvSpPr/>
          <p:nvPr/>
        </p:nvSpPr>
        <p:spPr>
          <a:xfrm>
            <a:off x="6150038" y="3602596"/>
            <a:ext cx="799042" cy="1056692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975628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4266</TotalTime>
  <Words>349</Words>
  <Application>Microsoft Macintosh PowerPoint</Application>
  <PresentationFormat>Tampilan Layar (4:3)</PresentationFormat>
  <Paragraphs>53</Paragraphs>
  <Slides>11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7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11</vt:i4>
      </vt:variant>
    </vt:vector>
  </HeadingPairs>
  <TitlesOfParts>
    <vt:vector size="19" baseType="lpstr">
      <vt:lpstr>Arial</vt:lpstr>
      <vt:lpstr>Baloo Bhaijaan</vt:lpstr>
      <vt:lpstr>Calibri</vt:lpstr>
      <vt:lpstr>Cambria</vt:lpstr>
      <vt:lpstr>Charm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sondikaragani5</cp:lastModifiedBy>
  <cp:revision>511</cp:revision>
  <cp:lastPrinted>2017-08-29T02:54:51Z</cp:lastPrinted>
  <dcterms:created xsi:type="dcterms:W3CDTF">2010-04-18T12:06:30Z</dcterms:created>
  <dcterms:modified xsi:type="dcterms:W3CDTF">2025-01-06T00:51:50Z</dcterms:modified>
</cp:coreProperties>
</file>