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3" r:id="rId1"/>
  </p:sldMasterIdLst>
  <p:sldIdLst>
    <p:sldId id="257"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84" r:id="rId16"/>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59"/>
    <p:restoredTop sz="94632"/>
  </p:normalViewPr>
  <p:slideViewPr>
    <p:cSldViewPr snapToGrid="0">
      <p:cViewPr varScale="1">
        <p:scale>
          <a:sx n="102" d="100"/>
          <a:sy n="102" d="100"/>
        </p:scale>
        <p:origin x="2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a16="http://schemas.microsoft.com/office/drawing/2014/main" id="{5CD60141-EEBD-4EC1-8E34-0344C16A18A2}"/>
              </a:ext>
              <a:ext uri="{C183D7F6-B498-43B3-948B-1728B52AA6E4}">
                <adec:decorative xmlns:adec="http://schemas.microsoft.com/office/drawing/2017/decorative"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a16="http://schemas.microsoft.com/office/drawing/2014/main"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81F44ED-7973-4A99-B2CA-A8962BCE0D5D}"/>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5" name="Footer Placeholder 4">
            <a:extLst>
              <a:ext uri="{FF2B5EF4-FFF2-40B4-BE49-F238E27FC236}">
                <a16:creationId xmlns:a16="http://schemas.microsoft.com/office/drawing/2014/main" id="{08DF96F2-D6BE-49AC-A605-5AE87C3F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17FC50-B13C-4B63-AE64-F71A6EDE63B6}"/>
              </a:ext>
            </a:extLst>
          </p:cNvPr>
          <p:cNvSpPr>
            <a:spLocks noGrp="1"/>
          </p:cNvSpPr>
          <p:nvPr>
            <p:ph type="sldNum" sz="quarter" idx="12"/>
          </p:nvPr>
        </p:nvSpPr>
        <p:spPr/>
        <p:txBody>
          <a:bodyPr/>
          <a:lstStyle/>
          <a:p>
            <a:fld id="{C0722274-0FAA-4649-AA4E-4210F4F32167}" type="slidenum">
              <a:rPr lang="en-US" smtClean="0"/>
              <a:t>‹#›</a:t>
            </a:fld>
            <a:endParaRPr lang="en-US"/>
          </a:p>
        </p:txBody>
      </p:sp>
      <p:cxnSp>
        <p:nvCxnSpPr>
          <p:cNvPr id="12" name="Straight Connector 11">
            <a:extLst>
              <a:ext uri="{FF2B5EF4-FFF2-40B4-BE49-F238E27FC236}">
                <a16:creationId xmlns:a16="http://schemas.microsoft.com/office/drawing/2014/main"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2937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9E516-382B-4845-93BF-20C16EE0DB05}"/>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5" name="Footer Placeholder 4">
            <a:extLst>
              <a:ext uri="{FF2B5EF4-FFF2-40B4-BE49-F238E27FC236}">
                <a16:creationId xmlns:a16="http://schemas.microsoft.com/office/drawing/2014/main" id="{EAB96E16-F168-442A-843C-5D490D54B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A61BEA-A969-437A-BD8B-CB1B709AD430}"/>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267761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FA22F89-E1F5-45D7-945A-8A2886C4BA59}"/>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5" name="Footer Placeholder 4">
            <a:extLst>
              <a:ext uri="{FF2B5EF4-FFF2-40B4-BE49-F238E27FC236}">
                <a16:creationId xmlns:a16="http://schemas.microsoft.com/office/drawing/2014/main" id="{637E7E82-5FB8-4289-AD0C-0BA788E14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A4046-1A2C-41F5-A177-1C3919C20569}"/>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264779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pic>
        <p:nvPicPr>
          <p:cNvPr id="3" name="Picture 8">
            <a:extLst>
              <a:ext uri="{FF2B5EF4-FFF2-40B4-BE49-F238E27FC236}">
                <a16:creationId xmlns:a16="http://schemas.microsoft.com/office/drawing/2014/main" id="{44E0DA32-FFB2-1A24-2EC5-287F115DC08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963084" y="4406903"/>
            <a:ext cx="10363200" cy="1362075"/>
          </a:xfrm>
        </p:spPr>
        <p:txBody>
          <a:bodyPr anchor="t"/>
          <a:lstStyle>
            <a:lvl1pPr algn="l">
              <a:defRPr sz="4000" b="1" cap="all">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87024007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CD6F3-88F1-4195-8395-57AA096BB3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D8D06C-EB08-40B3-AFB3-A62F441122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962F-B413-4C4C-A490-724DDB9E7DB9}"/>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5" name="Footer Placeholder 4">
            <a:extLst>
              <a:ext uri="{FF2B5EF4-FFF2-40B4-BE49-F238E27FC236}">
                <a16:creationId xmlns:a16="http://schemas.microsoft.com/office/drawing/2014/main" id="{02871813-4E87-4C04-835D-76246010B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922BA3-033C-491E-A045-F0052AC19A8C}"/>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758297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a16="http://schemas.microsoft.com/office/drawing/2014/main"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CEF0D16-9D87-4D76-A5A5-534E24B7DD25}"/>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5" name="Footer Placeholder 4">
            <a:extLst>
              <a:ext uri="{FF2B5EF4-FFF2-40B4-BE49-F238E27FC236}">
                <a16:creationId xmlns:a16="http://schemas.microsoft.com/office/drawing/2014/main" id="{5965F387-5AAC-45D0-ABCE-B1CF4BC7E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8AF6FE-0006-4F40-A7FB-E0FDBADF7548}"/>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4060887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7F8F678E-59B5-4DF9-ABCB-506B9CB701CC}"/>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6" name="Footer Placeholder 5">
            <a:extLst>
              <a:ext uri="{FF2B5EF4-FFF2-40B4-BE49-F238E27FC236}">
                <a16:creationId xmlns:a16="http://schemas.microsoft.com/office/drawing/2014/main" id="{18B50A53-317B-444A-9BA2-F69CDBF5D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B269A1-B0FB-4C8F-B6AA-0718C92D3D2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929153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8421587F-6AFC-4906-86EB-6B0A86EEF300}"/>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8" name="Footer Placeholder 7">
            <a:extLst>
              <a:ext uri="{FF2B5EF4-FFF2-40B4-BE49-F238E27FC236}">
                <a16:creationId xmlns:a16="http://schemas.microsoft.com/office/drawing/2014/main" id="{354BE2C5-583B-49BC-9864-B01EEF7987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B39B236-45F5-4CC6-8D53-A6903A1CC8B3}"/>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288010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E6D5FCB8-AFD3-4801-BBD6-9548F4CF7C86}"/>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4" name="Footer Placeholder 3">
            <a:extLst>
              <a:ext uri="{FF2B5EF4-FFF2-40B4-BE49-F238E27FC236}">
                <a16:creationId xmlns:a16="http://schemas.microsoft.com/office/drawing/2014/main" id="{0F6DACF8-CBC0-416B-B28E-EE18C4238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0C7421-FF49-4CE9-87D0-2B4FFE0E3DC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045356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19CBFE-15AA-4447-9F9C-D8B0BEB242DA}"/>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3" name="Footer Placeholder 2">
            <a:extLst>
              <a:ext uri="{FF2B5EF4-FFF2-40B4-BE49-F238E27FC236}">
                <a16:creationId xmlns:a16="http://schemas.microsoft.com/office/drawing/2014/main" id="{C6B48227-EC1E-4063-9682-891A2DB1A8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2C6A63-C3F4-4563-A542-9A41AC946C32}"/>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1038691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a16="http://schemas.microsoft.com/office/drawing/2014/main"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D5A2726-EB8E-4DF7-9A1B-F03BD8C7179E}"/>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6" name="Footer Placeholder 5">
            <a:extLst>
              <a:ext uri="{FF2B5EF4-FFF2-40B4-BE49-F238E27FC236}">
                <a16:creationId xmlns:a16="http://schemas.microsoft.com/office/drawing/2014/main" id="{8D9929BE-611C-4FE6-B0A5-E0FF9DF969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B90B32-1D0E-4BCD-8850-59EA235F7EB4}"/>
              </a:ext>
            </a:extLst>
          </p:cNvPr>
          <p:cNvSpPr>
            <a:spLocks noGrp="1"/>
          </p:cNvSpPr>
          <p:nvPr>
            <p:ph type="sldNum" sz="quarter" idx="12"/>
          </p:nvPr>
        </p:nvSpPr>
        <p:spPr/>
        <p:txBody>
          <a:bodyPr/>
          <a:lstStyle/>
          <a:p>
            <a:fld id="{C0722274-0FAA-4649-AA4E-4210F4F32167}" type="slidenum">
              <a:rPr lang="en-US" smtClean="0"/>
              <a:t>‹#›</a:t>
            </a:fld>
            <a:endParaRPr lang="en-US"/>
          </a:p>
        </p:txBody>
      </p:sp>
    </p:spTree>
    <p:extLst>
      <p:ext uri="{BB962C8B-B14F-4D97-AF65-F5344CB8AC3E}">
        <p14:creationId xmlns:p14="http://schemas.microsoft.com/office/powerpoint/2010/main" val="3209277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00721568-4870-46F2-9F7E-F410702012D9}"/>
              </a:ext>
            </a:extLst>
          </p:cNvPr>
          <p:cNvSpPr>
            <a:spLocks noGrp="1"/>
          </p:cNvSpPr>
          <p:nvPr>
            <p:ph type="dt" sz="half" idx="10"/>
          </p:nvPr>
        </p:nvSpPr>
        <p:spPr/>
        <p:txBody>
          <a:bodyPr/>
          <a:lstStyle/>
          <a:p>
            <a:fld id="{3CADBD16-5BFB-4D9F-9646-C75D1B53BBB6}" type="datetimeFigureOut">
              <a:rPr lang="en-US" smtClean="0"/>
              <a:t>10/12/24</a:t>
            </a:fld>
            <a:endParaRPr lang="en-US"/>
          </a:p>
        </p:txBody>
      </p:sp>
      <p:sp>
        <p:nvSpPr>
          <p:cNvPr id="6" name="Footer Placeholder 5">
            <a:extLst>
              <a:ext uri="{FF2B5EF4-FFF2-40B4-BE49-F238E27FC236}">
                <a16:creationId xmlns:a16="http://schemas.microsoft.com/office/drawing/2014/main" id="{0BB3CC65-0E73-45A1-9D4F-3F4559B3B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8C58CD-9BC3-431E-A7B4-D596A7F06C5E}"/>
              </a:ext>
            </a:extLst>
          </p:cNvPr>
          <p:cNvSpPr>
            <a:spLocks noGrp="1"/>
          </p:cNvSpPr>
          <p:nvPr>
            <p:ph type="sldNum" sz="quarter" idx="12"/>
          </p:nvPr>
        </p:nvSpPr>
        <p:spPr/>
        <p:txBody>
          <a:bodyPr/>
          <a:lstStyle/>
          <a:p>
            <a:fld id="{C0722274-0FAA-4649-AA4E-4210F4F32167}" type="slidenum">
              <a:rPr lang="en-US" smtClean="0"/>
              <a:t>‹#›</a:t>
            </a:fld>
            <a:endParaRPr lang="en-US"/>
          </a:p>
        </p:txBody>
      </p:sp>
      <p:sp>
        <p:nvSpPr>
          <p:cNvPr id="2" name="Title 1">
            <a:extLst>
              <a:ext uri="{FF2B5EF4-FFF2-40B4-BE49-F238E27FC236}">
                <a16:creationId xmlns:a16="http://schemas.microsoft.com/office/drawing/2014/main"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p14="http://schemas.microsoft.com/office/powerpoint/2010/main" val="2459224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a16="http://schemas.microsoft.com/office/drawing/2014/main"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3CADBD16-5BFB-4D9F-9646-C75D1B53BBB6}" type="datetimeFigureOut">
              <a:rPr lang="en-US" smtClean="0"/>
              <a:pPr/>
              <a:t>10/12/24</a:t>
            </a:fld>
            <a:endParaRPr lang="en-US" dirty="0"/>
          </a:p>
        </p:txBody>
      </p:sp>
      <p:sp>
        <p:nvSpPr>
          <p:cNvPr id="5" name="Footer Placeholder 4">
            <a:extLst>
              <a:ext uri="{FF2B5EF4-FFF2-40B4-BE49-F238E27FC236}">
                <a16:creationId xmlns:a16="http://schemas.microsoft.com/office/drawing/2014/main"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050">
                <a:solidFill>
                  <a:schemeClr val="tx1"/>
                </a:solidFill>
              </a:defRPr>
            </a:lvl1pPr>
          </a:lstStyle>
          <a:p>
            <a:fld id="{C0722274-0FAA-4649-AA4E-4210F4F32167}" type="slidenum">
              <a:rPr lang="en-US" smtClean="0"/>
              <a:pPr/>
              <a:t>‹#›</a:t>
            </a:fld>
            <a:endParaRPr lang="en-US" dirty="0"/>
          </a:p>
        </p:txBody>
      </p:sp>
    </p:spTree>
    <p:extLst>
      <p:ext uri="{BB962C8B-B14F-4D97-AF65-F5344CB8AC3E}">
        <p14:creationId xmlns:p14="http://schemas.microsoft.com/office/powerpoint/2010/main" val="2097238564"/>
      </p:ext>
    </p:extLst>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2" r:id="rId6"/>
    <p:sldLayoutId id="2147483667" r:id="rId7"/>
    <p:sldLayoutId id="2147483668" r:id="rId8"/>
    <p:sldLayoutId id="2147483669" r:id="rId9"/>
    <p:sldLayoutId id="2147483671" r:id="rId10"/>
    <p:sldLayoutId id="2147483670" r:id="rId11"/>
    <p:sldLayoutId id="2147483674" r:id="rId12"/>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83668CF-BB0F-4D10-E3CC-9ABF450C8019}"/>
              </a:ext>
            </a:extLst>
          </p:cNvPr>
          <p:cNvSpPr>
            <a:spLocks noGrp="1" noChangeArrowheads="1"/>
          </p:cNvSpPr>
          <p:nvPr>
            <p:ph type="ctrTitle"/>
          </p:nvPr>
        </p:nvSpPr>
        <p:spPr>
          <a:xfrm>
            <a:off x="2667000" y="2819400"/>
            <a:ext cx="9144000" cy="1397000"/>
          </a:xfrm>
        </p:spPr>
        <p:txBody>
          <a:bodyPr/>
          <a:lstStyle/>
          <a:p>
            <a:pPr eaLnBrk="1" hangingPunct="1"/>
            <a:r>
              <a:rPr lang="en-US" altLang="en-US" sz="3200" b="1">
                <a:ea typeface="ＭＳ Ｐゴシック" panose="020B0600070205080204" pitchFamily="34" charset="-128"/>
              </a:rPr>
              <a:t>Research Methodology in Accounting and Finance</a:t>
            </a:r>
            <a:endParaRPr lang="en-US" altLang="en-US" sz="3200">
              <a:ea typeface="ＭＳ Ｐゴシック" panose="020B0600070205080204" pitchFamily="34" charset="-128"/>
            </a:endParaRPr>
          </a:p>
        </p:txBody>
      </p:sp>
      <p:sp>
        <p:nvSpPr>
          <p:cNvPr id="3" name="Subtitle 2">
            <a:extLst>
              <a:ext uri="{FF2B5EF4-FFF2-40B4-BE49-F238E27FC236}">
                <a16:creationId xmlns:a16="http://schemas.microsoft.com/office/drawing/2014/main" id="{6AF8EECB-461E-A242-1963-2DAFAC2073E1}"/>
              </a:ext>
            </a:extLst>
          </p:cNvPr>
          <p:cNvSpPr>
            <a:spLocks noGrp="1"/>
          </p:cNvSpPr>
          <p:nvPr>
            <p:ph type="subTitle" idx="1"/>
          </p:nvPr>
        </p:nvSpPr>
        <p:spPr>
          <a:xfrm>
            <a:off x="2667000" y="4030141"/>
            <a:ext cx="9144000" cy="1655762"/>
          </a:xfrm>
        </p:spPr>
        <p:txBody>
          <a:bodyPr rtlCol="0">
            <a:normAutofit/>
          </a:bodyPr>
          <a:lstStyle/>
          <a:p>
            <a:pPr eaLnBrk="1" fontAlgn="auto" hangingPunct="1">
              <a:spcAft>
                <a:spcPts val="0"/>
              </a:spcAft>
              <a:defRPr/>
            </a:pPr>
            <a:r>
              <a:rPr lang="en-US" b="1" dirty="0">
                <a:latin typeface="+mj-lt"/>
              </a:rPr>
              <a:t>The Critical Literature Review</a:t>
            </a:r>
            <a:endParaRPr lang="en-US" dirty="0">
              <a:latin typeface="+mj-lt"/>
            </a:endParaRPr>
          </a:p>
          <a:p>
            <a:pPr eaLnBrk="1" fontAlgn="auto" hangingPunct="1">
              <a:spcAft>
                <a:spcPts val="0"/>
              </a:spcAft>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B935EF8-CFE4-C603-2F81-D160A139CDB8}"/>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panose="020B0604020202020204"/>
                <a:cs typeface="Liberation Sans" panose="020B0604020202020204"/>
              </a:rPr>
              <a:t>Evaluating the Literature</a:t>
            </a:r>
          </a:p>
        </p:txBody>
      </p:sp>
      <p:sp>
        <p:nvSpPr>
          <p:cNvPr id="16387" name="Content Placeholder 2">
            <a:extLst>
              <a:ext uri="{FF2B5EF4-FFF2-40B4-BE49-F238E27FC236}">
                <a16:creationId xmlns:a16="http://schemas.microsoft.com/office/drawing/2014/main" id="{87988B78-0C63-8513-179F-84DAF1C73991}"/>
              </a:ext>
            </a:extLst>
          </p:cNvPr>
          <p:cNvSpPr>
            <a:spLocks noGrp="1"/>
          </p:cNvSpPr>
          <p:nvPr>
            <p:ph idx="1"/>
          </p:nvPr>
        </p:nvSpPr>
        <p:spPr>
          <a:xfrm>
            <a:off x="1447800" y="1963738"/>
            <a:ext cx="10121900" cy="4351337"/>
          </a:xfrm>
        </p:spPr>
        <p:txBody>
          <a:bodyPr rtlCol="0">
            <a:normAutofit/>
          </a:bodyPr>
          <a:lstStyle/>
          <a:p>
            <a:pPr marL="0" indent="0" eaLnBrk="1" fontAlgn="auto" hangingPunct="1">
              <a:spcAft>
                <a:spcPts val="0"/>
              </a:spcAft>
              <a:buFont typeface="Arial" panose="020B0604020202020204" pitchFamily="34" charset="0"/>
              <a:buNone/>
              <a:defRPr/>
            </a:pPr>
            <a:endParaRPr lang="en-US" altLang="en-US" sz="2400" dirty="0">
              <a:ea typeface="Liberation Sans"/>
              <a:cs typeface="Liberation Sans"/>
            </a:endParaRPr>
          </a:p>
          <a:p>
            <a:pPr eaLnBrk="1" fontAlgn="auto" hangingPunct="1">
              <a:spcAft>
                <a:spcPts val="0"/>
              </a:spcAft>
              <a:defRPr/>
            </a:pPr>
            <a:r>
              <a:rPr lang="en-US" altLang="en-US" sz="2400" dirty="0">
                <a:ea typeface="Liberation Sans"/>
                <a:cs typeface="Liberation Sans"/>
              </a:rPr>
              <a:t>Titles</a:t>
            </a:r>
          </a:p>
          <a:p>
            <a:pPr eaLnBrk="1" fontAlgn="auto" hangingPunct="1">
              <a:spcAft>
                <a:spcPts val="0"/>
              </a:spcAft>
              <a:defRPr/>
            </a:pPr>
            <a:r>
              <a:rPr lang="en-US" altLang="en-US" sz="2400" dirty="0">
                <a:ea typeface="Liberation Sans"/>
                <a:cs typeface="Liberation Sans"/>
              </a:rPr>
              <a:t>Abstract</a:t>
            </a:r>
          </a:p>
          <a:p>
            <a:pPr eaLnBrk="1" fontAlgn="auto" hangingPunct="1">
              <a:spcAft>
                <a:spcPts val="0"/>
              </a:spcAft>
              <a:defRPr/>
            </a:pPr>
            <a:r>
              <a:rPr lang="en-US" altLang="en-US" sz="2400" dirty="0">
                <a:ea typeface="Liberation Sans"/>
                <a:cs typeface="Liberation Sans"/>
              </a:rPr>
              <a:t>Table of contents/first chapter book</a:t>
            </a:r>
          </a:p>
          <a:p>
            <a:pPr eaLnBrk="1" fontAlgn="auto" hangingPunct="1">
              <a:spcAft>
                <a:spcPts val="0"/>
              </a:spcAft>
              <a:defRPr/>
            </a:pPr>
            <a:r>
              <a:rPr lang="en-US" altLang="en-US" sz="2400" dirty="0">
                <a:ea typeface="Liberation Sans"/>
                <a:cs typeface="Liberation Sans"/>
              </a:rPr>
              <a:t>Number of citations</a:t>
            </a:r>
          </a:p>
          <a:p>
            <a:pPr eaLnBrk="1" fontAlgn="auto" hangingPunct="1">
              <a:spcAft>
                <a:spcPts val="0"/>
              </a:spcAft>
              <a:defRPr/>
            </a:pPr>
            <a:endParaRPr lang="en-US" altLang="en-US" sz="2400" dirty="0">
              <a:ea typeface="Liberation Sans"/>
              <a:cs typeface="Liberation Sans"/>
            </a:endParaRPr>
          </a:p>
        </p:txBody>
      </p:sp>
      <p:sp>
        <p:nvSpPr>
          <p:cNvPr id="20484" name="Slide Number Placeholder 1">
            <a:extLst>
              <a:ext uri="{FF2B5EF4-FFF2-40B4-BE49-F238E27FC236}">
                <a16:creationId xmlns:a16="http://schemas.microsoft.com/office/drawing/2014/main" id="{A3D1795A-CEAF-99FD-E8C6-E99408E02493}"/>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5B2F246C-9B40-4744-94DE-1E56CD4F4FBB}"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10</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D43A3AC5-F085-825F-C076-218E52CB54FB}"/>
              </a:ext>
            </a:extLst>
          </p:cNvPr>
          <p:cNvSpPr>
            <a:spLocks noGrp="1" noChangeArrowheads="1"/>
          </p:cNvSpPr>
          <p:nvPr>
            <p:ph type="title"/>
          </p:nvPr>
        </p:nvSpPr>
        <p:spPr>
          <a:xfrm>
            <a:off x="2998788" y="503238"/>
            <a:ext cx="8570912" cy="1325562"/>
          </a:xfrm>
        </p:spPr>
        <p:txBody>
          <a:bodyPr/>
          <a:lstStyle/>
          <a:p>
            <a:pPr eaLnBrk="1" hangingPunct="1"/>
            <a:r>
              <a:rPr lang="en-US" altLang="en-US" sz="3600">
                <a:ea typeface="Liberation Sans" panose="020B0604020202020204"/>
                <a:cs typeface="Liberation Sans" panose="020B0604020202020204"/>
              </a:rPr>
              <a:t>Documenting the Literature Review</a:t>
            </a:r>
          </a:p>
        </p:txBody>
      </p:sp>
      <p:sp>
        <p:nvSpPr>
          <p:cNvPr id="17411" name="Content Placeholder 2">
            <a:extLst>
              <a:ext uri="{FF2B5EF4-FFF2-40B4-BE49-F238E27FC236}">
                <a16:creationId xmlns:a16="http://schemas.microsoft.com/office/drawing/2014/main" id="{FFFDD675-389C-A5EA-4088-5BDC4C8D42E7}"/>
              </a:ext>
            </a:extLst>
          </p:cNvPr>
          <p:cNvSpPr>
            <a:spLocks noGrp="1"/>
          </p:cNvSpPr>
          <p:nvPr>
            <p:ph idx="1"/>
          </p:nvPr>
        </p:nvSpPr>
        <p:spPr>
          <a:xfrm>
            <a:off x="1447800" y="1963738"/>
            <a:ext cx="10121900" cy="4351337"/>
          </a:xfrm>
        </p:spPr>
        <p:txBody>
          <a:bodyPr rtlCol="0">
            <a:normAutofit/>
          </a:bodyPr>
          <a:lstStyle/>
          <a:p>
            <a:pPr marL="0" indent="0" algn="just" eaLnBrk="1" fontAlgn="auto" hangingPunct="1">
              <a:spcAft>
                <a:spcPts val="0"/>
              </a:spcAft>
              <a:buFont typeface="Arial" panose="020B0604020202020204" pitchFamily="34" charset="0"/>
              <a:buNone/>
              <a:defRPr/>
            </a:pPr>
            <a:endParaRPr lang="en-US" altLang="en-US" sz="2400" dirty="0">
              <a:ea typeface="Liberation Sans"/>
              <a:cs typeface="Liberation Sans"/>
            </a:endParaRPr>
          </a:p>
          <a:p>
            <a:pPr algn="just" eaLnBrk="1" fontAlgn="auto" hangingPunct="1">
              <a:spcAft>
                <a:spcPts val="0"/>
              </a:spcAft>
              <a:defRPr/>
            </a:pPr>
            <a:r>
              <a:rPr lang="en-US" altLang="en-US" sz="2400" dirty="0">
                <a:ea typeface="Liberation Sans"/>
                <a:cs typeface="Liberation Sans"/>
              </a:rPr>
              <a:t>Literature review introduces</a:t>
            </a:r>
          </a:p>
          <a:p>
            <a:pPr lvl="1" algn="just" eaLnBrk="1" fontAlgn="auto" hangingPunct="1">
              <a:spcAft>
                <a:spcPts val="0"/>
              </a:spcAft>
              <a:defRPr/>
            </a:pPr>
            <a:r>
              <a:rPr lang="en-US" altLang="en-US" dirty="0">
                <a:ea typeface="Liberation Sans"/>
                <a:cs typeface="Liberation Sans"/>
              </a:rPr>
              <a:t>Subject study</a:t>
            </a:r>
          </a:p>
          <a:p>
            <a:pPr lvl="1" algn="just" eaLnBrk="1" fontAlgn="auto" hangingPunct="1">
              <a:spcAft>
                <a:spcPts val="0"/>
              </a:spcAft>
              <a:defRPr/>
            </a:pPr>
            <a:r>
              <a:rPr lang="en-US" altLang="en-US" dirty="0">
                <a:ea typeface="Liberation Sans"/>
                <a:cs typeface="Liberation Sans"/>
              </a:rPr>
              <a:t>Highlights the problem</a:t>
            </a:r>
          </a:p>
          <a:p>
            <a:pPr lvl="1" algn="just" eaLnBrk="1" fontAlgn="auto" hangingPunct="1">
              <a:spcAft>
                <a:spcPts val="0"/>
              </a:spcAft>
              <a:defRPr/>
            </a:pPr>
            <a:r>
              <a:rPr lang="en-US" altLang="en-US" dirty="0">
                <a:ea typeface="Liberation Sans"/>
                <a:cs typeface="Liberation Sans"/>
              </a:rPr>
              <a:t>Summarizes work done so far</a:t>
            </a:r>
          </a:p>
          <a:p>
            <a:pPr lvl="1" algn="just" eaLnBrk="1" fontAlgn="auto" hangingPunct="1">
              <a:spcAft>
                <a:spcPts val="0"/>
              </a:spcAft>
              <a:defRPr/>
            </a:pPr>
            <a:endParaRPr lang="en-US" altLang="en-US" dirty="0">
              <a:ea typeface="Liberation Sans"/>
              <a:cs typeface="Liberation Sans"/>
            </a:endParaRPr>
          </a:p>
        </p:txBody>
      </p:sp>
      <p:sp>
        <p:nvSpPr>
          <p:cNvPr id="21508" name="Slide Number Placeholder 1">
            <a:extLst>
              <a:ext uri="{FF2B5EF4-FFF2-40B4-BE49-F238E27FC236}">
                <a16:creationId xmlns:a16="http://schemas.microsoft.com/office/drawing/2014/main" id="{3D7701E6-32A2-1EFD-D069-770D3A41FB09}"/>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2260CA4A-05D4-294A-A76F-D8B8F758866E}"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11</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BA397DAA-8AA9-25DB-E511-FB9695B2D9EB}"/>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panose="020B0604020202020204"/>
                <a:cs typeface="Liberation Sans" panose="020B0604020202020204"/>
              </a:rPr>
              <a:t>Common Forms of Plagiarism</a:t>
            </a:r>
          </a:p>
        </p:txBody>
      </p:sp>
      <p:sp>
        <p:nvSpPr>
          <p:cNvPr id="3" name="Content Placeholder 2">
            <a:extLst>
              <a:ext uri="{FF2B5EF4-FFF2-40B4-BE49-F238E27FC236}">
                <a16:creationId xmlns:a16="http://schemas.microsoft.com/office/drawing/2014/main" id="{57A72E24-C481-A3E3-A987-36915B0C39D9}"/>
              </a:ext>
            </a:extLst>
          </p:cNvPr>
          <p:cNvSpPr>
            <a:spLocks noGrp="1"/>
          </p:cNvSpPr>
          <p:nvPr>
            <p:ph idx="1"/>
          </p:nvPr>
        </p:nvSpPr>
        <p:spPr>
          <a:xfrm>
            <a:off x="1447800" y="1963738"/>
            <a:ext cx="10121900" cy="4351337"/>
          </a:xfrm>
        </p:spPr>
        <p:txBody>
          <a:bodyPr rtlCol="0">
            <a:normAutofit lnSpcReduction="10000"/>
          </a:bodyPr>
          <a:lstStyle/>
          <a:p>
            <a:pPr marL="0" indent="0" algn="just" eaLnBrk="1" fontAlgn="auto" hangingPunct="1">
              <a:spcAft>
                <a:spcPts val="0"/>
              </a:spcAft>
              <a:buFont typeface="Arial" panose="020B0604020202020204" pitchFamily="34" charset="0"/>
              <a:buNone/>
              <a:defRPr/>
            </a:pPr>
            <a:r>
              <a:rPr lang="en-US" sz="2400" dirty="0">
                <a:ea typeface="Liberation Sans" panose="020B0604020202020204" pitchFamily="34" charset="0"/>
                <a:cs typeface="Liberation Sans" panose="020B0604020202020204" pitchFamily="34" charset="0"/>
              </a:rPr>
              <a:t>Sources not cited</a:t>
            </a:r>
          </a:p>
          <a:p>
            <a:pPr marL="514350" indent="-514350" algn="just" eaLnBrk="1" fontAlgn="auto" hangingPunct="1">
              <a:spcAft>
                <a:spcPts val="0"/>
              </a:spcAft>
              <a:buFont typeface="Wingdings" pitchFamily="2" charset="2"/>
              <a:buAutoNum type="arabicPeriod"/>
              <a:defRPr/>
            </a:pPr>
            <a:r>
              <a:rPr lang="en-US" sz="2400" dirty="0">
                <a:ea typeface="Liberation Sans" panose="020B0604020202020204" pitchFamily="34" charset="0"/>
                <a:cs typeface="Liberation Sans" panose="020B0604020202020204" pitchFamily="34" charset="0"/>
              </a:rPr>
              <a:t>“The Ghost Writer”</a:t>
            </a:r>
          </a:p>
          <a:p>
            <a:pPr marL="514350" indent="-514350" algn="just" eaLnBrk="1" fontAlgn="auto" hangingPunct="1">
              <a:spcAft>
                <a:spcPts val="0"/>
              </a:spcAft>
              <a:buFont typeface="Wingdings" pitchFamily="2" charset="2"/>
              <a:buAutoNum type="arabicPeriod"/>
              <a:defRPr/>
            </a:pPr>
            <a:r>
              <a:rPr lang="en-US" sz="2400" dirty="0">
                <a:ea typeface="Liberation Sans" panose="020B0604020202020204" pitchFamily="34" charset="0"/>
                <a:cs typeface="Liberation Sans" panose="020B0604020202020204" pitchFamily="34" charset="0"/>
              </a:rPr>
              <a:t>“The Photocopy”</a:t>
            </a:r>
          </a:p>
          <a:p>
            <a:pPr marL="514350" indent="-514350" algn="just" eaLnBrk="1" fontAlgn="auto" hangingPunct="1">
              <a:spcAft>
                <a:spcPts val="0"/>
              </a:spcAft>
              <a:buFont typeface="Wingdings" pitchFamily="2" charset="2"/>
              <a:buAutoNum type="arabicPeriod"/>
              <a:defRPr/>
            </a:pPr>
            <a:r>
              <a:rPr lang="en-US" sz="2400" dirty="0">
                <a:ea typeface="Liberation Sans" panose="020B0604020202020204" pitchFamily="34" charset="0"/>
                <a:cs typeface="Liberation Sans" panose="020B0604020202020204" pitchFamily="34" charset="0"/>
              </a:rPr>
              <a:t>“The Potluck Paper”</a:t>
            </a:r>
          </a:p>
          <a:p>
            <a:pPr marL="514350" indent="-514350" algn="just" eaLnBrk="1" fontAlgn="auto" hangingPunct="1">
              <a:spcAft>
                <a:spcPts val="0"/>
              </a:spcAft>
              <a:buFont typeface="Wingdings" pitchFamily="2" charset="2"/>
              <a:buAutoNum type="arabicPeriod"/>
              <a:defRPr/>
            </a:pPr>
            <a:r>
              <a:rPr lang="en-US" sz="2400" dirty="0">
                <a:ea typeface="Liberation Sans" panose="020B0604020202020204" pitchFamily="34" charset="0"/>
                <a:cs typeface="Liberation Sans" panose="020B0604020202020204" pitchFamily="34" charset="0"/>
              </a:rPr>
              <a:t>“The Poor Disguise”</a:t>
            </a:r>
          </a:p>
          <a:p>
            <a:pPr marL="514350" indent="-514350" algn="just" eaLnBrk="1" fontAlgn="auto" hangingPunct="1">
              <a:spcAft>
                <a:spcPts val="0"/>
              </a:spcAft>
              <a:buFont typeface="Wingdings" pitchFamily="2" charset="2"/>
              <a:buAutoNum type="arabicPeriod"/>
              <a:defRPr/>
            </a:pPr>
            <a:r>
              <a:rPr lang="en-US" sz="2400" dirty="0">
                <a:ea typeface="Liberation Sans" panose="020B0604020202020204" pitchFamily="34" charset="0"/>
                <a:cs typeface="Liberation Sans" panose="020B0604020202020204" pitchFamily="34" charset="0"/>
              </a:rPr>
              <a:t>“The Labor of Laziness”</a:t>
            </a:r>
          </a:p>
          <a:p>
            <a:pPr marL="514350" indent="-514350" algn="just" eaLnBrk="1" fontAlgn="auto" hangingPunct="1">
              <a:spcAft>
                <a:spcPts val="0"/>
              </a:spcAft>
              <a:buFont typeface="Wingdings" pitchFamily="2" charset="2"/>
              <a:buAutoNum type="arabicPeriod"/>
              <a:defRPr/>
            </a:pPr>
            <a:r>
              <a:rPr lang="en-US" sz="2400" dirty="0">
                <a:ea typeface="Liberation Sans" panose="020B0604020202020204" pitchFamily="34" charset="0"/>
                <a:cs typeface="Liberation Sans" panose="020B0604020202020204" pitchFamily="34" charset="0"/>
              </a:rPr>
              <a:t>“The Self-Stealer”</a:t>
            </a:r>
          </a:p>
          <a:p>
            <a:pPr marL="0" indent="0" algn="just" eaLnBrk="1" fontAlgn="auto" hangingPunct="1">
              <a:spcAft>
                <a:spcPts val="0"/>
              </a:spcAft>
              <a:buFont typeface="Arial" panose="020B0604020202020204" pitchFamily="34" charset="0"/>
              <a:buNone/>
              <a:defRPr/>
            </a:pPr>
            <a:endParaRPr lang="en-US" sz="1100" dirty="0">
              <a:ea typeface="Liberation Sans" panose="020B0604020202020204" pitchFamily="34" charset="0"/>
              <a:cs typeface="Liberation Sans" panose="020B0604020202020204" pitchFamily="34" charset="0"/>
            </a:endParaRPr>
          </a:p>
          <a:p>
            <a:pPr marL="0" indent="0" algn="just" eaLnBrk="1" fontAlgn="auto" hangingPunct="1">
              <a:spcAft>
                <a:spcPts val="0"/>
              </a:spcAft>
              <a:buFont typeface="Arial" panose="020B0604020202020204" pitchFamily="34" charset="0"/>
              <a:buNone/>
              <a:defRPr/>
            </a:pPr>
            <a:r>
              <a:rPr lang="en-US" sz="1100" dirty="0">
                <a:ea typeface="Liberation Sans" panose="020B0604020202020204" pitchFamily="34" charset="0"/>
                <a:cs typeface="Liberation Sans" panose="020B0604020202020204" pitchFamily="34" charset="0"/>
              </a:rPr>
              <a:t>Reprinted with permission from: What is Plagiarism? (</a:t>
            </a:r>
            <a:r>
              <a:rPr lang="en-US" sz="1100" dirty="0" err="1">
                <a:ea typeface="Liberation Sans" panose="020B0604020202020204" pitchFamily="34" charset="0"/>
                <a:cs typeface="Liberation Sans" panose="020B0604020202020204" pitchFamily="34" charset="0"/>
              </a:rPr>
              <a:t>n.d.</a:t>
            </a:r>
            <a:r>
              <a:rPr lang="en-US" sz="1100" dirty="0">
                <a:ea typeface="Liberation Sans" panose="020B0604020202020204" pitchFamily="34" charset="0"/>
                <a:cs typeface="Liberation Sans" panose="020B0604020202020204" pitchFamily="34" charset="0"/>
              </a:rPr>
              <a:t>), retrieved June 22, 2011, from http:// www.plagiarism.org/learning_center/what_is_plagiarism.html.</a:t>
            </a:r>
          </a:p>
          <a:p>
            <a:pPr algn="just" eaLnBrk="1" fontAlgn="auto" hangingPunct="1">
              <a:spcAft>
                <a:spcPts val="0"/>
              </a:spcAft>
              <a:defRPr/>
            </a:pPr>
            <a:endParaRPr lang="en-US" sz="2000" dirty="0">
              <a:ea typeface="Liberation Sans" panose="020B0604020202020204" pitchFamily="34" charset="0"/>
              <a:cs typeface="Liberation Sans" panose="020B0604020202020204" pitchFamily="34" charset="0"/>
            </a:endParaRPr>
          </a:p>
          <a:p>
            <a:pPr algn="just" eaLnBrk="1" fontAlgn="auto" hangingPunct="1">
              <a:spcAft>
                <a:spcPts val="0"/>
              </a:spcAft>
              <a:defRPr/>
            </a:pPr>
            <a:endParaRPr lang="en-US" sz="1200" dirty="0">
              <a:ea typeface="Liberation Sans" panose="020B0604020202020204" pitchFamily="34" charset="0"/>
              <a:cs typeface="Liberation Sans" panose="020B0604020202020204" pitchFamily="34" charset="0"/>
            </a:endParaRPr>
          </a:p>
        </p:txBody>
      </p:sp>
      <p:sp>
        <p:nvSpPr>
          <p:cNvPr id="22532" name="Slide Number Placeholder 1">
            <a:extLst>
              <a:ext uri="{FF2B5EF4-FFF2-40B4-BE49-F238E27FC236}">
                <a16:creationId xmlns:a16="http://schemas.microsoft.com/office/drawing/2014/main" id="{43AB640E-B7FD-66D3-6879-FAA7B193877D}"/>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FE5195A8-824A-4D40-B505-27847B4BF0A4}"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12</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7BF908A2-FAD6-A82B-5654-8B86F1B25335}"/>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panose="020B0604020202020204"/>
                <a:cs typeface="Liberation Sans" panose="020B0604020202020204"/>
              </a:rPr>
              <a:t>Common Forms of Plagiarism</a:t>
            </a:r>
          </a:p>
        </p:txBody>
      </p:sp>
      <p:sp>
        <p:nvSpPr>
          <p:cNvPr id="23555" name="Content Placeholder 2">
            <a:extLst>
              <a:ext uri="{FF2B5EF4-FFF2-40B4-BE49-F238E27FC236}">
                <a16:creationId xmlns:a16="http://schemas.microsoft.com/office/drawing/2014/main" id="{9662CBF5-3015-8176-80CF-7E16AFEF6EF5}"/>
              </a:ext>
            </a:extLst>
          </p:cNvPr>
          <p:cNvSpPr>
            <a:spLocks noGrp="1" noChangeArrowheads="1"/>
          </p:cNvSpPr>
          <p:nvPr>
            <p:ph idx="1"/>
          </p:nvPr>
        </p:nvSpPr>
        <p:spPr>
          <a:xfrm>
            <a:off x="2438400" y="1592263"/>
            <a:ext cx="8229600" cy="5010150"/>
          </a:xfrm>
        </p:spPr>
        <p:txBody>
          <a:bodyPr>
            <a:normAutofit lnSpcReduction="10000"/>
          </a:bodyPr>
          <a:lstStyle/>
          <a:p>
            <a:pPr marL="0" indent="0" eaLnBrk="1" hangingPunct="1">
              <a:buFont typeface="Arial" panose="020B0604020202020204" pitchFamily="34" charset="0"/>
              <a:buNone/>
            </a:pPr>
            <a:endParaRPr lang="en-US" altLang="en-US" sz="2600">
              <a:ea typeface="Liberation Sans" panose="020B0604020202020204"/>
              <a:cs typeface="Liberation Sans" panose="020B0604020202020204"/>
            </a:endParaRPr>
          </a:p>
          <a:p>
            <a:pPr marL="0" indent="0" eaLnBrk="1" hangingPunct="1">
              <a:buFont typeface="Arial" panose="020B0604020202020204" pitchFamily="34" charset="0"/>
              <a:buNone/>
            </a:pPr>
            <a:r>
              <a:rPr lang="en-US" altLang="en-US" sz="2400">
                <a:ea typeface="Liberation Sans" panose="020B0604020202020204"/>
                <a:cs typeface="Liberation Sans" panose="020B0604020202020204"/>
              </a:rPr>
              <a:t>Sources cited (but still plagiarized)</a:t>
            </a:r>
          </a:p>
          <a:p>
            <a:pPr marL="0" indent="0" eaLnBrk="1" hangingPunct="1">
              <a:buFont typeface="Helvetica" pitchFamily="2" charset="0"/>
              <a:buAutoNum type="arabicPeriod"/>
            </a:pPr>
            <a:r>
              <a:rPr lang="en-US" altLang="en-US" sz="2400">
                <a:ea typeface="Liberation Sans" panose="020B0604020202020204"/>
                <a:cs typeface="Liberation Sans" panose="020B0604020202020204"/>
              </a:rPr>
              <a:t>“The Forgotten Footnote”</a:t>
            </a:r>
          </a:p>
          <a:p>
            <a:pPr marL="0" indent="0" eaLnBrk="1" hangingPunct="1">
              <a:buFont typeface="Helvetica" pitchFamily="2" charset="0"/>
              <a:buAutoNum type="arabicPeriod"/>
            </a:pPr>
            <a:r>
              <a:rPr lang="en-US" altLang="en-US" sz="2400">
                <a:ea typeface="Liberation Sans" panose="020B0604020202020204"/>
                <a:cs typeface="Liberation Sans" panose="020B0604020202020204"/>
              </a:rPr>
              <a:t>“The Misinformer”</a:t>
            </a:r>
          </a:p>
          <a:p>
            <a:pPr marL="0" indent="0" eaLnBrk="1" hangingPunct="1">
              <a:buFont typeface="Helvetica" pitchFamily="2" charset="0"/>
              <a:buAutoNum type="arabicPeriod"/>
            </a:pPr>
            <a:r>
              <a:rPr lang="en-US" altLang="en-US" sz="2400">
                <a:ea typeface="Liberation Sans" panose="020B0604020202020204"/>
                <a:cs typeface="Liberation Sans" panose="020B0604020202020204"/>
              </a:rPr>
              <a:t>“The Too-Perfect Paraphrase”</a:t>
            </a:r>
          </a:p>
          <a:p>
            <a:pPr marL="0" indent="0" eaLnBrk="1" hangingPunct="1">
              <a:buFont typeface="Helvetica" pitchFamily="2" charset="0"/>
              <a:buAutoNum type="arabicPeriod"/>
            </a:pPr>
            <a:r>
              <a:rPr lang="en-US" altLang="en-US" sz="2400">
                <a:ea typeface="Liberation Sans" panose="020B0604020202020204"/>
                <a:cs typeface="Liberation Sans" panose="020B0604020202020204"/>
              </a:rPr>
              <a:t>“The Resourceful Citer”</a:t>
            </a:r>
          </a:p>
          <a:p>
            <a:pPr marL="0" indent="0" eaLnBrk="1" hangingPunct="1">
              <a:buFont typeface="Helvetica" pitchFamily="2" charset="0"/>
              <a:buAutoNum type="arabicPeriod"/>
            </a:pPr>
            <a:r>
              <a:rPr lang="en-US" altLang="en-US" sz="2400">
                <a:ea typeface="Liberation Sans" panose="020B0604020202020204"/>
                <a:cs typeface="Liberation Sans" panose="020B0604020202020204"/>
              </a:rPr>
              <a:t>“The Perfect Crime”</a:t>
            </a:r>
          </a:p>
          <a:p>
            <a:pPr marL="0" indent="0" eaLnBrk="1" hangingPunct="1">
              <a:buFont typeface="Arial" panose="020B0604020202020204" pitchFamily="34" charset="0"/>
              <a:buNone/>
            </a:pPr>
            <a:endParaRPr lang="en-US" altLang="en-US" sz="2600">
              <a:ea typeface="Liberation Sans" panose="020B0604020202020204"/>
              <a:cs typeface="Liberation Sans" panose="020B0604020202020204"/>
            </a:endParaRPr>
          </a:p>
          <a:p>
            <a:pPr marL="0" indent="0" eaLnBrk="1" hangingPunct="1">
              <a:buFont typeface="Arial" panose="020B0604020202020204" pitchFamily="34" charset="0"/>
              <a:buNone/>
            </a:pPr>
            <a:r>
              <a:rPr lang="en-US" altLang="en-US" sz="1800">
                <a:ea typeface="Liberation Sans" panose="020B0604020202020204"/>
                <a:cs typeface="Liberation Sans" panose="020B0604020202020204"/>
              </a:rPr>
              <a:t>Reprinted with permission from: What is Plagiarism? (n.d.), retrieved June 22, 2011, from http://www.plagiarism.org/learning_center/what_is_plagiarism.html.</a:t>
            </a:r>
          </a:p>
          <a:p>
            <a:pPr marL="0" indent="0" eaLnBrk="1" hangingPunct="1"/>
            <a:endParaRPr lang="en-US" altLang="en-US" sz="2600">
              <a:ea typeface="Liberation Sans" panose="020B0604020202020204"/>
              <a:cs typeface="Liberation Sans" panose="020B0604020202020204"/>
            </a:endParaRPr>
          </a:p>
        </p:txBody>
      </p:sp>
      <p:sp>
        <p:nvSpPr>
          <p:cNvPr id="23556" name="Slide Number Placeholder 1">
            <a:extLst>
              <a:ext uri="{FF2B5EF4-FFF2-40B4-BE49-F238E27FC236}">
                <a16:creationId xmlns:a16="http://schemas.microsoft.com/office/drawing/2014/main" id="{AB48F21E-20EA-D26E-FA90-48C2E02CAC84}"/>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15486DC9-B934-014E-A34F-884E91C713C4}"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13</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E8252994-AB63-2B39-50AA-EDCD29209A85}"/>
              </a:ext>
            </a:extLst>
          </p:cNvPr>
          <p:cNvSpPr>
            <a:spLocks noGrp="1" noChangeArrowheads="1"/>
          </p:cNvSpPr>
          <p:nvPr>
            <p:ph type="title"/>
          </p:nvPr>
        </p:nvSpPr>
        <p:spPr>
          <a:xfrm>
            <a:off x="2998788" y="503238"/>
            <a:ext cx="8570912" cy="1325562"/>
          </a:xfrm>
        </p:spPr>
        <p:txBody>
          <a:bodyPr/>
          <a:lstStyle/>
          <a:p>
            <a:pPr eaLnBrk="1" hangingPunct="1"/>
            <a:r>
              <a:rPr lang="en-US" altLang="en-US">
                <a:ea typeface="ＭＳ Ｐゴシック" panose="020B0600070205080204" pitchFamily="34" charset="-128"/>
              </a:rPr>
              <a:t>AI for literature (Publish or Perish</a:t>
            </a:r>
            <a:endParaRPr lang="en-ID" altLang="en-US">
              <a:ea typeface="ＭＳ Ｐゴシック" panose="020B0600070205080204" pitchFamily="34" charset="-128"/>
            </a:endParaRPr>
          </a:p>
        </p:txBody>
      </p:sp>
      <p:sp>
        <p:nvSpPr>
          <p:cNvPr id="24579" name="Content Placeholder 2">
            <a:extLst>
              <a:ext uri="{FF2B5EF4-FFF2-40B4-BE49-F238E27FC236}">
                <a16:creationId xmlns:a16="http://schemas.microsoft.com/office/drawing/2014/main" id="{54E92C05-D8EC-60EF-456C-8D6D70CAEBFA}"/>
              </a:ext>
            </a:extLst>
          </p:cNvPr>
          <p:cNvSpPr>
            <a:spLocks noGrp="1" noChangeArrowheads="1"/>
          </p:cNvSpPr>
          <p:nvPr>
            <p:ph idx="1"/>
          </p:nvPr>
        </p:nvSpPr>
        <p:spPr>
          <a:xfrm>
            <a:off x="1031875" y="1963738"/>
            <a:ext cx="10537825" cy="4351337"/>
          </a:xfrm>
        </p:spPr>
        <p:txBody>
          <a:bodyPr/>
          <a:lstStyle/>
          <a:p>
            <a:pPr marL="0" indent="0" eaLnBrk="1" hangingPunct="1">
              <a:buFont typeface="Arial" panose="020B0604020202020204" pitchFamily="34" charset="0"/>
              <a:buNone/>
            </a:pPr>
            <a:r>
              <a:rPr lang="en-US" altLang="en-US">
                <a:ea typeface="ＭＳ Ｐゴシック" panose="020B0600070205080204" pitchFamily="34" charset="-128"/>
              </a:rPr>
              <a:t>Publish or Perish is a AI software program that retrieves and analyzes academic citations. It uses a variety of data sources to obtain the raw citations, then analyzes these and presents a range of citation metrics, including the number of papers, total citations and the h-index.</a:t>
            </a:r>
            <a:endParaRPr lang="en-ID" altLang="en-US">
              <a:ea typeface="ＭＳ Ｐゴシック" panose="020B0600070205080204"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E10AC8E5-ADAD-0D12-96F8-8D612C1D2F55}"/>
              </a:ext>
            </a:extLst>
          </p:cNvPr>
          <p:cNvSpPr>
            <a:spLocks noGrp="1" noChangeArrowheads="1"/>
          </p:cNvSpPr>
          <p:nvPr>
            <p:ph type="title"/>
          </p:nvPr>
        </p:nvSpPr>
        <p:spPr>
          <a:xfrm>
            <a:off x="2998788" y="503238"/>
            <a:ext cx="8570912" cy="1325562"/>
          </a:xfrm>
        </p:spPr>
        <p:txBody>
          <a:bodyPr/>
          <a:lstStyle/>
          <a:p>
            <a:pPr eaLnBrk="1" hangingPunct="1"/>
            <a:r>
              <a:rPr lang="en-US" altLang="en-US"/>
              <a:t>References</a:t>
            </a:r>
            <a:endParaRPr lang="en-ID" altLang="en-US"/>
          </a:p>
        </p:txBody>
      </p:sp>
      <p:sp>
        <p:nvSpPr>
          <p:cNvPr id="25603" name="Content Placeholder 2">
            <a:extLst>
              <a:ext uri="{FF2B5EF4-FFF2-40B4-BE49-F238E27FC236}">
                <a16:creationId xmlns:a16="http://schemas.microsoft.com/office/drawing/2014/main" id="{38F63698-66FA-FD1C-A4BA-705209CDD177}"/>
              </a:ext>
            </a:extLst>
          </p:cNvPr>
          <p:cNvSpPr>
            <a:spLocks noGrp="1" noChangeArrowheads="1"/>
          </p:cNvSpPr>
          <p:nvPr>
            <p:ph idx="1"/>
          </p:nvPr>
        </p:nvSpPr>
        <p:spPr>
          <a:xfrm>
            <a:off x="1447800" y="1963738"/>
            <a:ext cx="10121900" cy="4351337"/>
          </a:xfrm>
        </p:spPr>
        <p:txBody>
          <a:bodyPr/>
          <a:lstStyle/>
          <a:p>
            <a:pPr eaLnBrk="1" hangingPunct="1">
              <a:lnSpc>
                <a:spcPct val="150000"/>
              </a:lnSpc>
            </a:pPr>
            <a:r>
              <a:rPr lang="en-AU" altLang="en-US">
                <a:ea typeface="Times New Roman" panose="02020603050405020304" pitchFamily="18" charset="0"/>
                <a:cs typeface="Arial" panose="020B0604020202020204" pitchFamily="34" charset="0"/>
              </a:rPr>
              <a:t>Uma Sekaran. (2016). </a:t>
            </a:r>
            <a:r>
              <a:rPr lang="en-AU" altLang="en-US" b="1" i="1">
                <a:ea typeface="Times New Roman" panose="02020603050405020304" pitchFamily="18" charset="0"/>
                <a:cs typeface="Arial" panose="020B0604020202020204" pitchFamily="34" charset="0"/>
              </a:rPr>
              <a:t>Research Method for Business: A Skill-building Approach</a:t>
            </a:r>
            <a:r>
              <a:rPr lang="en-AU" altLang="en-US">
                <a:ea typeface="Times New Roman" panose="02020603050405020304" pitchFamily="18" charset="0"/>
                <a:cs typeface="Arial" panose="020B0604020202020204" pitchFamily="34" charset="0"/>
              </a:rPr>
              <a:t>. 07. Wiley. West Sussex. ISBN: 9781119165552. Chapter 4.</a:t>
            </a:r>
            <a:endParaRPr lang="en-ID" altLang="en-US" sz="4000">
              <a:ea typeface="Times New Roman" panose="02020603050405020304" pitchFamily="18"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3E235-C47B-15DA-1BB0-689DCBDC6423}"/>
              </a:ext>
            </a:extLst>
          </p:cNvPr>
          <p:cNvSpPr>
            <a:spLocks noGrp="1"/>
          </p:cNvSpPr>
          <p:nvPr>
            <p:ph type="title"/>
          </p:nvPr>
        </p:nvSpPr>
        <p:spPr>
          <a:xfrm>
            <a:off x="2998788" y="503238"/>
            <a:ext cx="8570912" cy="1325562"/>
          </a:xfrm>
          <a:solidFill>
            <a:schemeClr val="accent6">
              <a:lumMod val="75000"/>
            </a:schemeClr>
          </a:solidFill>
        </p:spPr>
        <p:txBody>
          <a:bodyPr rtlCol="0">
            <a:normAutofit/>
          </a:bodyPr>
          <a:lstStyle/>
          <a:p>
            <a:pPr eaLnBrk="1" fontAlgn="auto" hangingPunct="1">
              <a:spcAft>
                <a:spcPts val="0"/>
              </a:spcAft>
              <a:defRPr/>
            </a:pPr>
            <a:r>
              <a:rPr lang="en-US" dirty="0"/>
              <a:t>The General Objectives</a:t>
            </a:r>
          </a:p>
        </p:txBody>
      </p:sp>
      <p:sp>
        <p:nvSpPr>
          <p:cNvPr id="8195" name="Subtitle 2">
            <a:extLst>
              <a:ext uri="{FF2B5EF4-FFF2-40B4-BE49-F238E27FC236}">
                <a16:creationId xmlns:a16="http://schemas.microsoft.com/office/drawing/2014/main" id="{1FC865A6-BCCD-83E5-215D-B2954EE79BED}"/>
              </a:ext>
            </a:extLst>
          </p:cNvPr>
          <p:cNvSpPr>
            <a:spLocks noGrp="1"/>
          </p:cNvSpPr>
          <p:nvPr>
            <p:ph idx="1"/>
          </p:nvPr>
        </p:nvSpPr>
        <p:spPr>
          <a:xfrm>
            <a:off x="1031875" y="1963738"/>
            <a:ext cx="10537825" cy="4351337"/>
          </a:xfrm>
        </p:spPr>
        <p:txBody>
          <a:bodyPr rtlCol="0">
            <a:normAutofit/>
          </a:bodyPr>
          <a:lstStyle/>
          <a:p>
            <a:pPr marL="342900" indent="-342900" algn="just" eaLnBrk="1" fontAlgn="auto" hangingPunct="1">
              <a:spcAft>
                <a:spcPts val="0"/>
              </a:spcAft>
              <a:defRPr/>
            </a:pPr>
            <a:r>
              <a:rPr lang="en-US" altLang="en-US" dirty="0">
                <a:latin typeface="+mj-lt"/>
                <a:ea typeface="ＭＳ Ｐゴシック" pitchFamily="34" charset="-128"/>
              </a:rPr>
              <a:t>Explain the concepts of research methodology and its elements, such as problem statement, literature review, conceptual framework, research variables and hypothesis development.</a:t>
            </a:r>
          </a:p>
          <a:p>
            <a:pPr marL="342900" indent="-342900" algn="just" eaLnBrk="1" fontAlgn="auto" hangingPunct="1">
              <a:spcAft>
                <a:spcPts val="0"/>
              </a:spcAft>
              <a:defRPr/>
            </a:pPr>
            <a:r>
              <a:rPr lang="en-AU" dirty="0">
                <a:latin typeface="+mj-lt"/>
                <a:ea typeface="Times New Roman" panose="02020603050405020304" pitchFamily="18" charset="0"/>
              </a:rPr>
              <a:t>Apply artificial intelligence in conducting literature reviews</a:t>
            </a:r>
            <a:r>
              <a:rPr lang="en-US" altLang="en-US" dirty="0">
                <a:latin typeface="+mj-lt"/>
                <a:ea typeface="ＭＳ Ｐゴシック" pitchFamily="34" charset="-128"/>
                <a:cs typeface="Arial" pitchFamily="34" charset="0"/>
              </a:rPr>
              <a:t>.</a:t>
            </a:r>
            <a:endParaRPr lang="id-ID" altLang="en-US" dirty="0">
              <a:latin typeface="+mj-lt"/>
              <a:ea typeface="ＭＳ Ｐゴシック" pitchFamily="34" charset="-128"/>
              <a:cs typeface="Arial" pitchFamily="34" charset="0"/>
            </a:endParaRPr>
          </a:p>
          <a:p>
            <a:pPr eaLnBrk="1" fontAlgn="auto" hangingPunct="1">
              <a:spcAft>
                <a:spcPts val="0"/>
              </a:spcAft>
              <a:defRPr/>
            </a:pPr>
            <a:endParaRPr lang="en-US" altLang="en-US" dirty="0">
              <a:latin typeface="Arial" pitchFamily="34" charset="0"/>
              <a:ea typeface="ＭＳ Ｐゴシック" pitchFamily="34" charset="-128"/>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1">
            <a:extLst>
              <a:ext uri="{FF2B5EF4-FFF2-40B4-BE49-F238E27FC236}">
                <a16:creationId xmlns:a16="http://schemas.microsoft.com/office/drawing/2014/main" id="{6B8D986F-D396-3A34-4F63-754FBC7E2CB1}"/>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6A9ADA99-B742-B94D-8EA4-9D180DCF7761}"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3</a:t>
            </a:fld>
            <a:endParaRPr lang="en-US" altLang="en-US" sz="1200">
              <a:solidFill>
                <a:srgbClr val="898989"/>
              </a:solidFill>
              <a:ea typeface="ＭＳ Ｐゴシック" panose="020B0600070205080204" pitchFamily="34" charset="-128"/>
            </a:endParaRPr>
          </a:p>
        </p:txBody>
      </p:sp>
      <p:sp>
        <p:nvSpPr>
          <p:cNvPr id="48132" name="Rectangle 3">
            <a:extLst>
              <a:ext uri="{FF2B5EF4-FFF2-40B4-BE49-F238E27FC236}">
                <a16:creationId xmlns:a16="http://schemas.microsoft.com/office/drawing/2014/main" id="{BA51958A-7995-AD5A-AD75-8F786B402C78}"/>
              </a:ext>
            </a:extLst>
          </p:cNvPr>
          <p:cNvSpPr>
            <a:spLocks noGrp="1" noChangeAspect="1" noChangeArrowheads="1"/>
          </p:cNvSpPr>
          <p:nvPr>
            <p:ph idx="4294967295"/>
          </p:nvPr>
        </p:nvSpPr>
        <p:spPr>
          <a:xfrm>
            <a:off x="685800" y="4114800"/>
            <a:ext cx="11049000" cy="2200275"/>
          </a:xfrm>
        </p:spPr>
        <p:txBody>
          <a:bodyPr rtlCol="0">
            <a:normAutofit fontScale="77500" lnSpcReduction="20000"/>
          </a:bodyPr>
          <a:lstStyle/>
          <a:p>
            <a:pPr marL="0" indent="0" eaLnBrk="1" fontAlgn="auto" hangingPunct="1">
              <a:spcAft>
                <a:spcPts val="0"/>
              </a:spcAft>
              <a:buFont typeface="Arial" panose="020B0604020202020204" pitchFamily="34" charset="0"/>
              <a:buNone/>
              <a:defRPr/>
            </a:pPr>
            <a:endParaRPr lang="en-US" altLang="en-US" sz="4800" dirty="0">
              <a:solidFill>
                <a:schemeClr val="bg1"/>
              </a:solidFill>
              <a:effectLst>
                <a:outerShdw blurRad="38100" dist="38100" dir="2700000" algn="tl">
                  <a:srgbClr val="000000">
                    <a:alpha val="43137"/>
                  </a:srgbClr>
                </a:outerShdw>
              </a:effectLst>
              <a:cs typeface="Liberation Sans" pitchFamily="34" charset="0"/>
            </a:endParaRPr>
          </a:p>
          <a:p>
            <a:pPr marL="0" indent="0" eaLnBrk="1" fontAlgn="auto" hangingPunct="1">
              <a:spcAft>
                <a:spcPts val="0"/>
              </a:spcAft>
              <a:buFont typeface="Arial" panose="020B0604020202020204" pitchFamily="34" charset="0"/>
              <a:buNone/>
              <a:defRPr/>
            </a:pPr>
            <a:r>
              <a:rPr lang="en-US" altLang="en-US" sz="4800" dirty="0">
                <a:solidFill>
                  <a:schemeClr val="bg1"/>
                </a:solidFill>
                <a:ea typeface="Liberation Sans"/>
                <a:cs typeface="Liberation Sans"/>
              </a:rPr>
              <a:t>Chapter 4</a:t>
            </a:r>
            <a:endParaRPr lang="en-US" altLang="en-US" sz="4800" dirty="0">
              <a:solidFill>
                <a:schemeClr val="bg1"/>
              </a:solidFill>
              <a:effectLst>
                <a:outerShdw blurRad="38100" dist="38100" dir="2700000" algn="tl">
                  <a:srgbClr val="000000">
                    <a:alpha val="43137"/>
                  </a:srgbClr>
                </a:outerShdw>
              </a:effectLst>
              <a:cs typeface="Liberation Sans" pitchFamily="34" charset="0"/>
            </a:endParaRPr>
          </a:p>
          <a:p>
            <a:pPr marL="0" indent="0" eaLnBrk="1" fontAlgn="auto" hangingPunct="1">
              <a:spcAft>
                <a:spcPts val="0"/>
              </a:spcAft>
              <a:buFont typeface="Arial" panose="020B0604020202020204" pitchFamily="34" charset="0"/>
              <a:buNone/>
              <a:defRPr/>
            </a:pPr>
            <a:r>
              <a:rPr lang="en-US" altLang="en-US" sz="4800" dirty="0">
                <a:solidFill>
                  <a:schemeClr val="bg1"/>
                </a:solidFill>
                <a:effectLst>
                  <a:outerShdw blurRad="38100" dist="38100" dir="2700000" algn="tl">
                    <a:srgbClr val="000000">
                      <a:alpha val="43137"/>
                    </a:srgbClr>
                  </a:outerShdw>
                </a:effectLst>
                <a:cs typeface="Liberation Sans" pitchFamily="34" charset="0"/>
              </a:rPr>
              <a:t>The Critical Literature Review</a:t>
            </a:r>
          </a:p>
        </p:txBody>
      </p:sp>
    </p:spTree>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14552B4F-0FB8-776D-CC38-E3CF1AEEF741}"/>
              </a:ext>
            </a:extLst>
          </p:cNvPr>
          <p:cNvSpPr>
            <a:spLocks noGrp="1"/>
          </p:cNvSpPr>
          <p:nvPr>
            <p:ph type="title"/>
          </p:nvPr>
        </p:nvSpPr>
        <p:spPr>
          <a:xfrm>
            <a:off x="3048000" y="525463"/>
            <a:ext cx="5638800" cy="1143000"/>
          </a:xfrm>
        </p:spPr>
        <p:txBody>
          <a:bodyPr rtlCol="0">
            <a:normAutofit fontScale="90000"/>
          </a:bodyPr>
          <a:lstStyle/>
          <a:p>
            <a:pPr eaLnBrk="1" fontAlgn="auto" hangingPunct="1">
              <a:spcAft>
                <a:spcPts val="0"/>
              </a:spcAft>
              <a:defRPr/>
            </a:pPr>
            <a:r>
              <a:rPr lang="en-US" altLang="en-US">
                <a:ea typeface="Liberation Sans" panose="020B0604020202020204"/>
                <a:cs typeface="Liberation Sans" panose="020B0604020202020204"/>
              </a:rPr>
              <a:t>Critical Literature Review</a:t>
            </a:r>
          </a:p>
        </p:txBody>
      </p:sp>
      <p:sp>
        <p:nvSpPr>
          <p:cNvPr id="14339" name="Content Placeholder 2">
            <a:extLst>
              <a:ext uri="{FF2B5EF4-FFF2-40B4-BE49-F238E27FC236}">
                <a16:creationId xmlns:a16="http://schemas.microsoft.com/office/drawing/2014/main" id="{34E6F98A-D5F9-309B-EB2E-EAE6F9D71DAE}"/>
              </a:ext>
            </a:extLst>
          </p:cNvPr>
          <p:cNvSpPr>
            <a:spLocks noGrp="1" noChangeArrowheads="1"/>
          </p:cNvSpPr>
          <p:nvPr>
            <p:ph idx="1"/>
          </p:nvPr>
        </p:nvSpPr>
        <p:spPr>
          <a:xfrm>
            <a:off x="2362200" y="2090738"/>
            <a:ext cx="8001000" cy="4267200"/>
          </a:xfrm>
        </p:spPr>
        <p:txBody>
          <a:bodyPr/>
          <a:lstStyle/>
          <a:p>
            <a:pPr algn="just" eaLnBrk="1" hangingPunct="1"/>
            <a:r>
              <a:rPr lang="en-US" altLang="en-US" sz="2400">
                <a:ea typeface="Liberation Sans" panose="020B0604020202020204"/>
                <a:cs typeface="Liberation Sans" panose="020B0604020202020204"/>
              </a:rPr>
              <a:t>A literature review is “the selection of available documents (both published and unpublished) on the topic, which contain information, ideas, data and evidence written from a particular standpoint to fulfill certain aims or express certain views on the nature of the topic and how it is to be investigated, and the effective evaluation of these documents in relation to the research being proposed” (Hart, 1998, p. 13).</a:t>
            </a:r>
          </a:p>
        </p:txBody>
      </p:sp>
      <p:sp>
        <p:nvSpPr>
          <p:cNvPr id="14340" name="Slide Number Placeholder 1">
            <a:extLst>
              <a:ext uri="{FF2B5EF4-FFF2-40B4-BE49-F238E27FC236}">
                <a16:creationId xmlns:a16="http://schemas.microsoft.com/office/drawing/2014/main" id="{D08D6A35-2326-C77E-6CCD-B684F932A3CC}"/>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8ACD7537-A774-D546-BCCA-91EACF39FAE3}"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4</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4CCD9D48-2EBF-756E-C753-E1C0704B6241}"/>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panose="020B0604020202020204"/>
                <a:cs typeface="Liberation Sans" panose="020B0604020202020204"/>
              </a:rPr>
              <a:t>Functions Literature Review </a:t>
            </a:r>
          </a:p>
        </p:txBody>
      </p:sp>
      <p:sp>
        <p:nvSpPr>
          <p:cNvPr id="11267" name="Content Placeholder 2">
            <a:extLst>
              <a:ext uri="{FF2B5EF4-FFF2-40B4-BE49-F238E27FC236}">
                <a16:creationId xmlns:a16="http://schemas.microsoft.com/office/drawing/2014/main" id="{C72115CA-6C71-945A-65E6-CDFE7A8CCC27}"/>
              </a:ext>
            </a:extLst>
          </p:cNvPr>
          <p:cNvSpPr>
            <a:spLocks noGrp="1"/>
          </p:cNvSpPr>
          <p:nvPr>
            <p:ph idx="1"/>
          </p:nvPr>
        </p:nvSpPr>
        <p:spPr>
          <a:xfrm>
            <a:off x="1031875" y="1963738"/>
            <a:ext cx="10537825" cy="4351337"/>
          </a:xfrm>
        </p:spPr>
        <p:txBody>
          <a:bodyPr rtlCol="0">
            <a:normAutofit fontScale="92500" lnSpcReduction="10000"/>
          </a:bodyPr>
          <a:lstStyle/>
          <a:p>
            <a:pPr marL="0" indent="0" algn="just" eaLnBrk="1" fontAlgn="auto" hangingPunct="1">
              <a:spcAft>
                <a:spcPts val="0"/>
              </a:spcAft>
              <a:buFont typeface="Arial" panose="020B0604020202020204" pitchFamily="34" charset="0"/>
              <a:buNone/>
              <a:defRPr/>
            </a:pPr>
            <a:r>
              <a:rPr lang="en-US" altLang="en-US" sz="2200" dirty="0">
                <a:ea typeface="Liberation Sans"/>
                <a:cs typeface="Liberation Sans"/>
              </a:rPr>
              <a:t>In general, a literature review ensures that:</a:t>
            </a:r>
          </a:p>
          <a:p>
            <a:pPr marL="457200" indent="-457200" algn="just" eaLnBrk="1" fontAlgn="auto" hangingPunct="1">
              <a:spcAft>
                <a:spcPts val="0"/>
              </a:spcAft>
              <a:buFont typeface="Wingdings" pitchFamily="2" charset="2"/>
              <a:buAutoNum type="arabicPeriod"/>
              <a:defRPr/>
            </a:pPr>
            <a:r>
              <a:rPr lang="en-US" altLang="en-US" sz="2200" dirty="0">
                <a:ea typeface="Liberation Sans"/>
                <a:cs typeface="Liberation Sans"/>
              </a:rPr>
              <a:t>The research effort is positioned relative to existing knowledge and builds on this knowledge.</a:t>
            </a:r>
          </a:p>
          <a:p>
            <a:pPr marL="457200" indent="-457200" algn="just" eaLnBrk="1" fontAlgn="auto" hangingPunct="1">
              <a:spcAft>
                <a:spcPts val="0"/>
              </a:spcAft>
              <a:buFont typeface="Wingdings" pitchFamily="2" charset="2"/>
              <a:buAutoNum type="arabicPeriod"/>
              <a:defRPr/>
            </a:pPr>
            <a:r>
              <a:rPr lang="en-US" altLang="en-US" sz="2200" dirty="0">
                <a:ea typeface="Liberation Sans"/>
                <a:cs typeface="Liberation Sans"/>
              </a:rPr>
              <a:t>You can look at a problem from a specific angle.</a:t>
            </a:r>
          </a:p>
          <a:p>
            <a:pPr marL="457200" indent="-457200" algn="just" eaLnBrk="1" fontAlgn="auto" hangingPunct="1">
              <a:spcAft>
                <a:spcPts val="0"/>
              </a:spcAft>
              <a:buFont typeface="Wingdings" pitchFamily="2" charset="2"/>
              <a:buAutoNum type="arabicPeriod"/>
              <a:defRPr/>
            </a:pPr>
            <a:r>
              <a:rPr lang="en-US" altLang="en-US" sz="2200" dirty="0">
                <a:ea typeface="Liberation Sans"/>
                <a:cs typeface="Liberation Sans"/>
              </a:rPr>
              <a:t>You do not run the risk of “reinventing the wheel”; </a:t>
            </a:r>
          </a:p>
          <a:p>
            <a:pPr marL="457200" indent="-457200" algn="just" eaLnBrk="1" fontAlgn="auto" hangingPunct="1">
              <a:spcAft>
                <a:spcPts val="0"/>
              </a:spcAft>
              <a:buFont typeface="Wingdings" pitchFamily="2" charset="2"/>
              <a:buAutoNum type="arabicPeriod"/>
              <a:defRPr/>
            </a:pPr>
            <a:r>
              <a:rPr lang="en-US" altLang="en-US" sz="2200" dirty="0">
                <a:ea typeface="Liberation Sans"/>
                <a:cs typeface="Liberation Sans"/>
              </a:rPr>
              <a:t>You are able to introduce relevant terminology and to define key terms used in your writing. </a:t>
            </a:r>
          </a:p>
          <a:p>
            <a:pPr marL="457200" indent="-457200" algn="just" eaLnBrk="1" fontAlgn="auto" hangingPunct="1">
              <a:spcAft>
                <a:spcPts val="0"/>
              </a:spcAft>
              <a:buFont typeface="Wingdings" pitchFamily="2" charset="2"/>
              <a:buAutoNum type="arabicPeriod"/>
              <a:defRPr/>
            </a:pPr>
            <a:r>
              <a:rPr lang="en-US" altLang="en-US" sz="2200" dirty="0">
                <a:ea typeface="Liberation Sans"/>
                <a:cs typeface="Liberation Sans"/>
              </a:rPr>
              <a:t>You obtain useful insights of the research methods others have used to provide an answer to similar research questions. </a:t>
            </a:r>
          </a:p>
          <a:p>
            <a:pPr marL="457200" indent="-457200" algn="just" eaLnBrk="1" fontAlgn="auto" hangingPunct="1">
              <a:spcAft>
                <a:spcPts val="0"/>
              </a:spcAft>
              <a:buFont typeface="Wingdings" pitchFamily="2" charset="2"/>
              <a:buAutoNum type="arabicPeriod"/>
              <a:defRPr/>
            </a:pPr>
            <a:r>
              <a:rPr lang="en-US" altLang="en-US" sz="2200" dirty="0">
                <a:ea typeface="Liberation Sans"/>
                <a:cs typeface="Liberation Sans"/>
              </a:rPr>
              <a:t>The research effort can be contextualized in a wider academic debate</a:t>
            </a:r>
            <a:r>
              <a:rPr lang="en-US" altLang="en-US" sz="2000" dirty="0">
                <a:ea typeface="Liberation Sans"/>
                <a:cs typeface="Liberation Sans"/>
              </a:rPr>
              <a:t>. </a:t>
            </a:r>
          </a:p>
        </p:txBody>
      </p:sp>
      <p:sp>
        <p:nvSpPr>
          <p:cNvPr id="15364" name="Slide Number Placeholder 1">
            <a:extLst>
              <a:ext uri="{FF2B5EF4-FFF2-40B4-BE49-F238E27FC236}">
                <a16:creationId xmlns:a16="http://schemas.microsoft.com/office/drawing/2014/main" id="{62CE29AE-B2BE-25DE-D438-118B7ADB7CA7}"/>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771231D2-5ABE-214F-B5F3-B0319CC9A56B}"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5</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0CE963DC-A2A3-1A04-D5E0-B83E16F5949A}"/>
              </a:ext>
            </a:extLst>
          </p:cNvPr>
          <p:cNvSpPr>
            <a:spLocks noGrp="1" noChangeArrowheads="1"/>
          </p:cNvSpPr>
          <p:nvPr>
            <p:ph type="title"/>
          </p:nvPr>
        </p:nvSpPr>
        <p:spPr>
          <a:xfrm>
            <a:off x="2895600" y="414338"/>
            <a:ext cx="7620000" cy="1143000"/>
          </a:xfrm>
        </p:spPr>
        <p:txBody>
          <a:bodyPr/>
          <a:lstStyle/>
          <a:p>
            <a:pPr eaLnBrk="1" hangingPunct="1"/>
            <a:r>
              <a:rPr lang="en-US" altLang="en-US">
                <a:ea typeface="Liberation Sans" panose="020B0604020202020204"/>
                <a:cs typeface="Liberation Sans" panose="020B0604020202020204"/>
              </a:rPr>
              <a:t>Functions Literature Review </a:t>
            </a:r>
          </a:p>
        </p:txBody>
      </p:sp>
      <p:sp>
        <p:nvSpPr>
          <p:cNvPr id="36867" name="Content Placeholder 2">
            <a:extLst>
              <a:ext uri="{FF2B5EF4-FFF2-40B4-BE49-F238E27FC236}">
                <a16:creationId xmlns:a16="http://schemas.microsoft.com/office/drawing/2014/main" id="{1CC549B3-8916-CD0D-0FB5-71255FA4424C}"/>
              </a:ext>
            </a:extLst>
          </p:cNvPr>
          <p:cNvSpPr>
            <a:spLocks noGrp="1"/>
          </p:cNvSpPr>
          <p:nvPr>
            <p:ph idx="1"/>
          </p:nvPr>
        </p:nvSpPr>
        <p:spPr>
          <a:xfrm>
            <a:off x="2438400" y="1905000"/>
            <a:ext cx="8077200" cy="4572000"/>
          </a:xfrm>
        </p:spPr>
        <p:txBody>
          <a:bodyPr rtlCol="0">
            <a:normAutofit fontScale="92500" lnSpcReduction="10000"/>
          </a:bodyPr>
          <a:lstStyle/>
          <a:p>
            <a:pPr marL="0" indent="0" algn="just" eaLnBrk="1" fontAlgn="auto" hangingPunct="1">
              <a:spcAft>
                <a:spcPts val="0"/>
              </a:spcAft>
              <a:buFont typeface="Arial" panose="020B0604020202020204" pitchFamily="34" charset="0"/>
              <a:buNone/>
              <a:defRPr/>
            </a:pPr>
            <a:r>
              <a:rPr lang="en-US" sz="2400" dirty="0">
                <a:ea typeface="Liberation Sans" panose="020B0604020202020204" pitchFamily="34" charset="0"/>
                <a:cs typeface="Liberation Sans" panose="020B0604020202020204" pitchFamily="34" charset="0"/>
              </a:rPr>
              <a:t>Some </a:t>
            </a:r>
            <a:r>
              <a:rPr lang="en-IN" sz="2400" dirty="0">
                <a:ea typeface="Liberation Sans" panose="020B0604020202020204" pitchFamily="34" charset="0"/>
                <a:cs typeface="Liberation Sans" panose="020B0604020202020204" pitchFamily="34" charset="0"/>
              </a:rPr>
              <a:t>of</a:t>
            </a:r>
            <a:r>
              <a:rPr lang="en-US" sz="2400" dirty="0">
                <a:ea typeface="Liberation Sans" panose="020B0604020202020204" pitchFamily="34" charset="0"/>
                <a:cs typeface="Liberation Sans" panose="020B0604020202020204" pitchFamily="34" charset="0"/>
              </a:rPr>
              <a:t> the functions </a:t>
            </a:r>
            <a:r>
              <a:rPr lang="en-IN" sz="2400" dirty="0">
                <a:ea typeface="Liberation Sans" panose="020B0604020202020204" pitchFamily="34" charset="0"/>
                <a:cs typeface="Liberation Sans" panose="020B0604020202020204" pitchFamily="34" charset="0"/>
              </a:rPr>
              <a:t>of a critical literature review depend on the type of study and the specific research approach that is taken.</a:t>
            </a:r>
          </a:p>
          <a:p>
            <a:pPr algn="just" eaLnBrk="1" fontAlgn="auto" hangingPunct="1">
              <a:spcAft>
                <a:spcPts val="0"/>
              </a:spcAft>
              <a:defRPr/>
            </a:pPr>
            <a:r>
              <a:rPr lang="en-IN" sz="2400" dirty="0">
                <a:ea typeface="Liberation Sans" panose="020B0604020202020204" pitchFamily="34" charset="0"/>
                <a:cs typeface="Liberation Sans" panose="020B0604020202020204" pitchFamily="34" charset="0"/>
              </a:rPr>
              <a:t>In a </a:t>
            </a:r>
            <a:r>
              <a:rPr lang="en-IN" sz="2400" i="1" dirty="0">
                <a:ea typeface="Liberation Sans" panose="020B0604020202020204" pitchFamily="34" charset="0"/>
                <a:cs typeface="Liberation Sans" panose="020B0604020202020204" pitchFamily="34" charset="0"/>
              </a:rPr>
              <a:t>descriptive</a:t>
            </a:r>
            <a:r>
              <a:rPr lang="en-IN" sz="2400" dirty="0">
                <a:ea typeface="Liberation Sans" panose="020B0604020202020204" pitchFamily="34" charset="0"/>
                <a:cs typeface="Liberation Sans" panose="020B0604020202020204" pitchFamily="34" charset="0"/>
              </a:rPr>
              <a:t> study it may help you to come up with a comprehensive overview of the relevant perspectives on the topic, a guiding definition, and an in-depth overview of frameworks, instruments, and analytical tools that will help you to </a:t>
            </a:r>
            <a:r>
              <a:rPr lang="en-IN" sz="2400" i="1" dirty="0">
                <a:ea typeface="Liberation Sans" panose="020B0604020202020204" pitchFamily="34" charset="0"/>
                <a:cs typeface="Liberation Sans" panose="020B0604020202020204" pitchFamily="34" charset="0"/>
              </a:rPr>
              <a:t>describe</a:t>
            </a:r>
            <a:r>
              <a:rPr lang="en-IN" sz="2400" dirty="0">
                <a:ea typeface="Liberation Sans" panose="020B0604020202020204" pitchFamily="34" charset="0"/>
                <a:cs typeface="Liberation Sans" panose="020B0604020202020204" pitchFamily="34" charset="0"/>
              </a:rPr>
              <a:t> something.</a:t>
            </a:r>
            <a:endParaRPr lang="en-US" sz="2400" dirty="0">
              <a:ea typeface="Liberation Sans" panose="020B0604020202020204" pitchFamily="34" charset="0"/>
              <a:cs typeface="Liberation Sans" panose="020B0604020202020204" pitchFamily="34" charset="0"/>
            </a:endParaRPr>
          </a:p>
          <a:p>
            <a:pPr algn="just" eaLnBrk="1" fontAlgn="auto" hangingPunct="1">
              <a:spcAft>
                <a:spcPts val="0"/>
              </a:spcAft>
              <a:defRPr/>
            </a:pPr>
            <a:r>
              <a:rPr lang="en-IN" sz="2400" dirty="0">
                <a:ea typeface="Liberation Sans" panose="020B0604020202020204" pitchFamily="34" charset="0"/>
                <a:cs typeface="Liberation Sans" panose="020B0604020202020204" pitchFamily="34" charset="0"/>
              </a:rPr>
              <a:t> In a project that is </a:t>
            </a:r>
            <a:r>
              <a:rPr lang="en-IN" sz="2400" i="1" dirty="0">
                <a:ea typeface="Liberation Sans" panose="020B0604020202020204" pitchFamily="34" charset="0"/>
                <a:cs typeface="Liberation Sans" panose="020B0604020202020204" pitchFamily="34" charset="0"/>
              </a:rPr>
              <a:t>inductive </a:t>
            </a:r>
            <a:r>
              <a:rPr lang="en-IN" sz="2400" dirty="0">
                <a:ea typeface="Liberation Sans" panose="020B0604020202020204" pitchFamily="34" charset="0"/>
                <a:cs typeface="Liberation Sans" panose="020B0604020202020204" pitchFamily="34" charset="0"/>
              </a:rPr>
              <a:t>and </a:t>
            </a:r>
            <a:r>
              <a:rPr lang="en-IN" sz="2400" i="1" dirty="0">
                <a:ea typeface="Liberation Sans" panose="020B0604020202020204" pitchFamily="34" charset="0"/>
                <a:cs typeface="Liberation Sans" panose="020B0604020202020204" pitchFamily="34" charset="0"/>
              </a:rPr>
              <a:t>exploratory</a:t>
            </a:r>
            <a:r>
              <a:rPr lang="en-IN" sz="2400" dirty="0">
                <a:ea typeface="Liberation Sans" panose="020B0604020202020204" pitchFamily="34" charset="0"/>
                <a:cs typeface="Liberation Sans" panose="020B0604020202020204" pitchFamily="34" charset="0"/>
              </a:rPr>
              <a:t> in nature, it may help you to develop a theoretical background,</a:t>
            </a:r>
            <a:r>
              <a:rPr lang="en-IN" sz="2400" i="1" dirty="0">
                <a:ea typeface="Liberation Sans" panose="020B0604020202020204" pitchFamily="34" charset="0"/>
                <a:cs typeface="Liberation Sans" panose="020B0604020202020204" pitchFamily="34" charset="0"/>
              </a:rPr>
              <a:t> </a:t>
            </a:r>
            <a:r>
              <a:rPr lang="en-IN" sz="2400" dirty="0">
                <a:ea typeface="Liberation Sans" panose="020B0604020202020204" pitchFamily="34" charset="0"/>
                <a:cs typeface="Liberation Sans" panose="020B0604020202020204" pitchFamily="34" charset="0"/>
              </a:rPr>
              <a:t>which</a:t>
            </a:r>
            <a:r>
              <a:rPr lang="en-IN" sz="2400" i="1" dirty="0">
                <a:ea typeface="Liberation Sans" panose="020B0604020202020204" pitchFamily="34" charset="0"/>
                <a:cs typeface="Liberation Sans" panose="020B0604020202020204" pitchFamily="34" charset="0"/>
              </a:rPr>
              <a:t> </a:t>
            </a:r>
            <a:r>
              <a:rPr lang="en-IN" sz="2400" dirty="0">
                <a:ea typeface="Liberation Sans" panose="020B0604020202020204" pitchFamily="34" charset="0"/>
                <a:cs typeface="Liberation Sans" panose="020B0604020202020204" pitchFamily="34" charset="0"/>
              </a:rPr>
              <a:t>provides an overview of the key literature pertinent to your specific topic</a:t>
            </a:r>
            <a:endParaRPr lang="en-US" sz="2400" dirty="0">
              <a:ea typeface="Liberation Sans" panose="020B0604020202020204" pitchFamily="34" charset="0"/>
              <a:cs typeface="Liberation Sans" panose="020B0604020202020204" pitchFamily="34" charset="0"/>
            </a:endParaRPr>
          </a:p>
          <a:p>
            <a:pPr marL="0" indent="0" algn="just" eaLnBrk="1" fontAlgn="auto" hangingPunct="1">
              <a:spcAft>
                <a:spcPts val="0"/>
              </a:spcAft>
              <a:buFont typeface="Arial" panose="020B0604020202020204" pitchFamily="34" charset="0"/>
              <a:buNone/>
              <a:defRPr/>
            </a:pPr>
            <a:endParaRPr lang="en-US" sz="2400" dirty="0">
              <a:ea typeface="Liberation Sans" panose="020B0604020202020204" pitchFamily="34" charset="0"/>
              <a:cs typeface="Liberation Sans" panose="020B0604020202020204" pitchFamily="34" charset="0"/>
            </a:endParaRPr>
          </a:p>
        </p:txBody>
      </p:sp>
      <p:sp>
        <p:nvSpPr>
          <p:cNvPr id="16388" name="Slide Number Placeholder 1">
            <a:extLst>
              <a:ext uri="{FF2B5EF4-FFF2-40B4-BE49-F238E27FC236}">
                <a16:creationId xmlns:a16="http://schemas.microsoft.com/office/drawing/2014/main" id="{7A9A39C7-CA38-8BF7-9AB1-1805FF45AB89}"/>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8F4376CB-692A-6F41-BB05-984459CF7D7E}"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6</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DB11DCC-ABB0-DF8C-A814-41ACC0D17E51}"/>
              </a:ext>
            </a:extLst>
          </p:cNvPr>
          <p:cNvSpPr>
            <a:spLocks noGrp="1" noChangeArrowheads="1"/>
          </p:cNvSpPr>
          <p:nvPr>
            <p:ph type="title"/>
          </p:nvPr>
        </p:nvSpPr>
        <p:spPr>
          <a:xfrm>
            <a:off x="2855913" y="609600"/>
            <a:ext cx="7639050" cy="1143000"/>
          </a:xfrm>
        </p:spPr>
        <p:txBody>
          <a:bodyPr/>
          <a:lstStyle/>
          <a:p>
            <a:pPr eaLnBrk="1" hangingPunct="1"/>
            <a:r>
              <a:rPr lang="en-US" altLang="en-US">
                <a:ea typeface="Liberation Sans" panose="020B0604020202020204"/>
                <a:cs typeface="Liberation Sans" panose="020B0604020202020204"/>
              </a:rPr>
              <a:t>Functions Literature Review </a:t>
            </a:r>
          </a:p>
        </p:txBody>
      </p:sp>
      <p:sp>
        <p:nvSpPr>
          <p:cNvPr id="17411" name="Content Placeholder 2">
            <a:extLst>
              <a:ext uri="{FF2B5EF4-FFF2-40B4-BE49-F238E27FC236}">
                <a16:creationId xmlns:a16="http://schemas.microsoft.com/office/drawing/2014/main" id="{919E16B1-D3E2-6A3D-9605-FE63B8D9913B}"/>
              </a:ext>
            </a:extLst>
          </p:cNvPr>
          <p:cNvSpPr>
            <a:spLocks noGrp="1" noChangeArrowheads="1"/>
          </p:cNvSpPr>
          <p:nvPr>
            <p:ph idx="1"/>
          </p:nvPr>
        </p:nvSpPr>
        <p:spPr>
          <a:xfrm>
            <a:off x="2286000" y="2209800"/>
            <a:ext cx="8229600" cy="4267200"/>
          </a:xfrm>
        </p:spPr>
        <p:txBody>
          <a:bodyPr>
            <a:normAutofit lnSpcReduction="10000"/>
          </a:bodyPr>
          <a:lstStyle/>
          <a:p>
            <a:pPr algn="just" eaLnBrk="1" hangingPunct="1"/>
            <a:r>
              <a:rPr lang="en-IN" altLang="en-US" sz="2400">
                <a:ea typeface="Liberation Sans" panose="020B0604020202020204"/>
                <a:cs typeface="Liberation Sans" panose="020B0604020202020204"/>
              </a:rPr>
              <a:t>In a </a:t>
            </a:r>
            <a:r>
              <a:rPr lang="en-IN" altLang="en-US" sz="2400" i="1">
                <a:ea typeface="Liberation Sans" panose="020B0604020202020204"/>
                <a:cs typeface="Liberation Sans" panose="020B0604020202020204"/>
              </a:rPr>
              <a:t>deductive</a:t>
            </a:r>
            <a:r>
              <a:rPr lang="en-IN" altLang="en-US" sz="2400">
                <a:ea typeface="Liberation Sans" panose="020B0604020202020204"/>
                <a:cs typeface="Liberation Sans" panose="020B0604020202020204"/>
              </a:rPr>
              <a:t> study, a review of the literature will allow you to develop a theoretical background. This may help you to </a:t>
            </a:r>
            <a:r>
              <a:rPr lang="en-US" altLang="en-US" sz="2400">
                <a:ea typeface="Liberation Sans" panose="020B0604020202020204"/>
                <a:cs typeface="Liberation Sans" panose="020B0604020202020204"/>
              </a:rPr>
              <a:t>obtain a clear idea as to what </a:t>
            </a:r>
            <a:r>
              <a:rPr lang="en-US" altLang="en-US" sz="2400" i="1">
                <a:ea typeface="Liberation Sans" panose="020B0604020202020204"/>
                <a:cs typeface="Liberation Sans" panose="020B0604020202020204"/>
              </a:rPr>
              <a:t>variables</a:t>
            </a:r>
            <a:r>
              <a:rPr lang="en-US" altLang="en-US" sz="2400">
                <a:ea typeface="Liberation Sans" panose="020B0604020202020204"/>
                <a:cs typeface="Liberation Sans" panose="020B0604020202020204"/>
              </a:rPr>
              <a:t> will be important to consider in his theoretical framework, why they are considered important, how they are related to each other, and how they should be measured to solve the problem. A critical review of the literature may also help you to provide arguments for the relationships between the variables in your conceptual causal model and to develop hypotheses. </a:t>
            </a:r>
          </a:p>
        </p:txBody>
      </p:sp>
      <p:sp>
        <p:nvSpPr>
          <p:cNvPr id="17412" name="Slide Number Placeholder 1">
            <a:extLst>
              <a:ext uri="{FF2B5EF4-FFF2-40B4-BE49-F238E27FC236}">
                <a16:creationId xmlns:a16="http://schemas.microsoft.com/office/drawing/2014/main" id="{BBB69158-64E9-BE89-D365-719B07C3826D}"/>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F5FBD223-C73D-9C49-8B09-303EE850A66C}"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7</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8E8869FB-B7F1-37EB-B398-0E8608A2CFC6}"/>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panose="020B0604020202020204"/>
                <a:cs typeface="Liberation Sans" panose="020B0604020202020204"/>
              </a:rPr>
              <a:t>Data Sources</a:t>
            </a:r>
          </a:p>
        </p:txBody>
      </p:sp>
      <p:sp>
        <p:nvSpPr>
          <p:cNvPr id="18435" name="Rectangle 3">
            <a:extLst>
              <a:ext uri="{FF2B5EF4-FFF2-40B4-BE49-F238E27FC236}">
                <a16:creationId xmlns:a16="http://schemas.microsoft.com/office/drawing/2014/main" id="{8B704DF3-9B33-028E-81E4-009996B89BEE}"/>
              </a:ext>
            </a:extLst>
          </p:cNvPr>
          <p:cNvSpPr>
            <a:spLocks noGrp="1" noChangeAspect="1" noChangeArrowheads="1"/>
          </p:cNvSpPr>
          <p:nvPr>
            <p:ph idx="1"/>
          </p:nvPr>
        </p:nvSpPr>
        <p:spPr>
          <a:xfrm>
            <a:off x="2514600" y="2057400"/>
            <a:ext cx="8001000" cy="4267200"/>
          </a:xfrm>
        </p:spPr>
        <p:txBody>
          <a:bodyPr>
            <a:normAutofit lnSpcReduction="10000"/>
          </a:bodyPr>
          <a:lstStyle/>
          <a:p>
            <a:pPr algn="just" eaLnBrk="1" hangingPunct="1"/>
            <a:r>
              <a:rPr lang="en-US" altLang="en-US" sz="2400">
                <a:ea typeface="Liberation Sans" panose="020B0604020202020204"/>
                <a:cs typeface="Liberation Sans" panose="020B0604020202020204"/>
              </a:rPr>
              <a:t>Textbooks</a:t>
            </a:r>
          </a:p>
          <a:p>
            <a:pPr algn="just" eaLnBrk="1" hangingPunct="1"/>
            <a:r>
              <a:rPr lang="en-US" altLang="en-US" sz="2400">
                <a:ea typeface="Liberation Sans" panose="020B0604020202020204"/>
                <a:cs typeface="Liberation Sans" panose="020B0604020202020204"/>
              </a:rPr>
              <a:t>Academic and professional journals</a:t>
            </a:r>
          </a:p>
          <a:p>
            <a:pPr algn="just" eaLnBrk="1" hangingPunct="1"/>
            <a:r>
              <a:rPr lang="en-US" altLang="en-US" sz="2400">
                <a:ea typeface="Liberation Sans" panose="020B0604020202020204"/>
                <a:cs typeface="Liberation Sans" panose="020B0604020202020204"/>
              </a:rPr>
              <a:t>Theses</a:t>
            </a:r>
          </a:p>
          <a:p>
            <a:pPr algn="just" eaLnBrk="1" hangingPunct="1"/>
            <a:r>
              <a:rPr lang="en-US" altLang="en-US" sz="2400">
                <a:ea typeface="Liberation Sans" panose="020B0604020202020204"/>
                <a:cs typeface="Liberation Sans" panose="020B0604020202020204"/>
              </a:rPr>
              <a:t>Conference proceedings </a:t>
            </a:r>
          </a:p>
          <a:p>
            <a:pPr algn="just" eaLnBrk="1" hangingPunct="1"/>
            <a:r>
              <a:rPr lang="en-US" altLang="en-US" sz="2400">
                <a:ea typeface="Liberation Sans" panose="020B0604020202020204"/>
                <a:cs typeface="Liberation Sans" panose="020B0604020202020204"/>
              </a:rPr>
              <a:t>Unpublished manuscripts</a:t>
            </a:r>
          </a:p>
          <a:p>
            <a:pPr algn="just" eaLnBrk="1" hangingPunct="1"/>
            <a:r>
              <a:rPr lang="en-US" altLang="en-US" sz="2400">
                <a:ea typeface="Liberation Sans" panose="020B0604020202020204"/>
                <a:cs typeface="Liberation Sans" panose="020B0604020202020204"/>
              </a:rPr>
              <a:t>Reports of g</a:t>
            </a:r>
            <a:r>
              <a:rPr lang="en-GB" altLang="en-US" sz="2400">
                <a:ea typeface="Liberation Sans" panose="020B0604020202020204"/>
                <a:cs typeface="Liberation Sans" panose="020B0604020202020204"/>
              </a:rPr>
              <a:t>overnment departments and corporations</a:t>
            </a:r>
            <a:endParaRPr lang="en-US" altLang="en-US" sz="2400">
              <a:ea typeface="Liberation Sans" panose="020B0604020202020204"/>
              <a:cs typeface="Liberation Sans" panose="020B0604020202020204"/>
            </a:endParaRPr>
          </a:p>
          <a:p>
            <a:pPr algn="just" eaLnBrk="1" hangingPunct="1"/>
            <a:r>
              <a:rPr lang="en-US" altLang="en-US" sz="2400">
                <a:ea typeface="Liberation Sans" panose="020B0604020202020204"/>
                <a:cs typeface="Liberation Sans" panose="020B0604020202020204"/>
              </a:rPr>
              <a:t>Newspapers </a:t>
            </a:r>
          </a:p>
          <a:p>
            <a:pPr algn="just" eaLnBrk="1" hangingPunct="1"/>
            <a:r>
              <a:rPr lang="en-US" altLang="en-US" sz="2400">
                <a:ea typeface="Liberation Sans" panose="020B0604020202020204"/>
                <a:cs typeface="Liberation Sans" panose="020B0604020202020204"/>
              </a:rPr>
              <a:t>The Internet </a:t>
            </a:r>
          </a:p>
        </p:txBody>
      </p:sp>
      <p:sp>
        <p:nvSpPr>
          <p:cNvPr id="18436" name="Slide Number Placeholder 1">
            <a:extLst>
              <a:ext uri="{FF2B5EF4-FFF2-40B4-BE49-F238E27FC236}">
                <a16:creationId xmlns:a16="http://schemas.microsoft.com/office/drawing/2014/main" id="{9568A09E-7870-9BFD-EF77-99E1C4BA9B80}"/>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BC9E7870-2D33-1E45-B028-17834D2BF084}"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8</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75256F7-C2EF-B9DB-136A-5D9A615E3DA4}"/>
              </a:ext>
            </a:extLst>
          </p:cNvPr>
          <p:cNvSpPr>
            <a:spLocks noGrp="1" noChangeArrowheads="1"/>
          </p:cNvSpPr>
          <p:nvPr>
            <p:ph type="title"/>
          </p:nvPr>
        </p:nvSpPr>
        <p:spPr>
          <a:xfrm>
            <a:off x="2998788" y="503238"/>
            <a:ext cx="8570912" cy="1325562"/>
          </a:xfrm>
        </p:spPr>
        <p:txBody>
          <a:bodyPr/>
          <a:lstStyle/>
          <a:p>
            <a:pPr eaLnBrk="1" hangingPunct="1"/>
            <a:r>
              <a:rPr lang="en-US" altLang="en-US">
                <a:ea typeface="Liberation Sans" panose="020B0604020202020204"/>
                <a:cs typeface="Liberation Sans" panose="020B0604020202020204"/>
              </a:rPr>
              <a:t>Searching for Literature</a:t>
            </a:r>
          </a:p>
        </p:txBody>
      </p:sp>
      <p:sp>
        <p:nvSpPr>
          <p:cNvPr id="19459" name="Rectangle 3">
            <a:extLst>
              <a:ext uri="{FF2B5EF4-FFF2-40B4-BE49-F238E27FC236}">
                <a16:creationId xmlns:a16="http://schemas.microsoft.com/office/drawing/2014/main" id="{A917BB99-12C4-C958-E87F-FF017C1963BC}"/>
              </a:ext>
            </a:extLst>
          </p:cNvPr>
          <p:cNvSpPr>
            <a:spLocks noGrp="1" noChangeAspect="1" noChangeArrowheads="1"/>
          </p:cNvSpPr>
          <p:nvPr>
            <p:ph idx="1"/>
          </p:nvPr>
        </p:nvSpPr>
        <p:spPr>
          <a:xfrm>
            <a:off x="1031875" y="1963738"/>
            <a:ext cx="10537825" cy="4351337"/>
          </a:xfrm>
        </p:spPr>
        <p:txBody>
          <a:bodyPr/>
          <a:lstStyle/>
          <a:p>
            <a:pPr algn="just" eaLnBrk="1" hangingPunct="1"/>
            <a:endParaRPr lang="en-US" altLang="en-US" sz="2400">
              <a:ea typeface="Liberation Sans" panose="020B0604020202020204"/>
              <a:cs typeface="Liberation Sans" panose="020B0604020202020204"/>
            </a:endParaRPr>
          </a:p>
          <a:p>
            <a:pPr algn="just" eaLnBrk="1" hangingPunct="1"/>
            <a:r>
              <a:rPr lang="en-US" altLang="en-US" sz="2400">
                <a:ea typeface="Liberation Sans" panose="020B0604020202020204"/>
                <a:cs typeface="Liberation Sans" panose="020B0604020202020204"/>
              </a:rPr>
              <a:t>Most libraries have the following electronic resources at their disposal:</a:t>
            </a:r>
          </a:p>
          <a:p>
            <a:pPr lvl="1" algn="just" eaLnBrk="1" hangingPunct="1"/>
            <a:r>
              <a:rPr lang="en-US" altLang="en-US">
                <a:ea typeface="Liberation Sans" panose="020B0604020202020204"/>
                <a:cs typeface="Liberation Sans" panose="020B0604020202020204"/>
              </a:rPr>
              <a:t>Electronic journals</a:t>
            </a:r>
          </a:p>
          <a:p>
            <a:pPr lvl="1" algn="just" eaLnBrk="1" hangingPunct="1"/>
            <a:r>
              <a:rPr lang="en-US" altLang="en-US">
                <a:ea typeface="Liberation Sans" panose="020B0604020202020204"/>
                <a:cs typeface="Liberation Sans" panose="020B0604020202020204"/>
              </a:rPr>
              <a:t>Full-text databases</a:t>
            </a:r>
          </a:p>
          <a:p>
            <a:pPr lvl="1" algn="just" eaLnBrk="1" hangingPunct="1"/>
            <a:r>
              <a:rPr lang="en-US" altLang="en-US">
                <a:ea typeface="Liberation Sans" panose="020B0604020202020204"/>
                <a:cs typeface="Liberation Sans" panose="020B0604020202020204"/>
              </a:rPr>
              <a:t>Bibliographic databases</a:t>
            </a:r>
          </a:p>
          <a:p>
            <a:pPr lvl="1" algn="just" eaLnBrk="1" hangingPunct="1"/>
            <a:r>
              <a:rPr lang="en-US" altLang="en-US">
                <a:ea typeface="Liberation Sans" panose="020B0604020202020204"/>
                <a:cs typeface="Liberation Sans" panose="020B0604020202020204"/>
              </a:rPr>
              <a:t>Abstract databases</a:t>
            </a:r>
          </a:p>
        </p:txBody>
      </p:sp>
      <p:sp>
        <p:nvSpPr>
          <p:cNvPr id="19460" name="Slide Number Placeholder 1">
            <a:extLst>
              <a:ext uri="{FF2B5EF4-FFF2-40B4-BE49-F238E27FC236}">
                <a16:creationId xmlns:a16="http://schemas.microsoft.com/office/drawing/2014/main" id="{8EA0E598-22DE-1901-F7F8-E0B2D39D20A8}"/>
              </a:ext>
            </a:extLst>
          </p:cNvPr>
          <p:cNvSpPr>
            <a:spLocks noGrp="1"/>
          </p:cNvSpPr>
          <p:nvPr>
            <p:ph type="sldNum" sz="quarter" idx="4294967295"/>
          </p:nvPr>
        </p:nvSpPr>
        <p:spPr bwMode="auto">
          <a:xfrm>
            <a:off x="0" y="6356350"/>
            <a:ext cx="2895600"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0" fontAlgn="base" hangingPunct="0">
              <a:lnSpc>
                <a:spcPct val="100000"/>
              </a:lnSpc>
              <a:spcBef>
                <a:spcPct val="0"/>
              </a:spcBef>
              <a:spcAft>
                <a:spcPct val="0"/>
              </a:spcAft>
              <a:buFontTx/>
              <a:buNone/>
            </a:pPr>
            <a:r>
              <a:rPr lang="en-US" altLang="en-US" sz="1200">
                <a:solidFill>
                  <a:srgbClr val="898989"/>
                </a:solidFill>
                <a:ea typeface="ＭＳ Ｐゴシック" panose="020B0600070205080204" pitchFamily="34" charset="-128"/>
              </a:rPr>
              <a:t>Slide 4-</a:t>
            </a:r>
            <a:fld id="{046A7C9B-504C-DA45-8626-D2E5814811D7}" type="slidenum">
              <a:rPr lang="en-US" altLang="en-US" sz="1200" smtClean="0">
                <a:solidFill>
                  <a:srgbClr val="898989"/>
                </a:solidFill>
                <a:ea typeface="ＭＳ Ｐゴシック" panose="020B0600070205080204" pitchFamily="34" charset="-128"/>
              </a:rPr>
              <a:pPr algn="ctr" eaLnBrk="0" fontAlgn="base" hangingPunct="0">
                <a:lnSpc>
                  <a:spcPct val="100000"/>
                </a:lnSpc>
                <a:spcBef>
                  <a:spcPct val="0"/>
                </a:spcBef>
                <a:spcAft>
                  <a:spcPct val="0"/>
                </a:spcAft>
                <a:buFontTx/>
                <a:buNone/>
              </a:pPr>
              <a:t>9</a:t>
            </a:fld>
            <a:endParaRPr lang="en-US" altLang="en-US" sz="1200">
              <a:solidFill>
                <a:srgbClr val="898989"/>
              </a:solidFill>
              <a:ea typeface="ＭＳ Ｐゴシック" panose="020B0600070205080204" pitchFamily="34" charset="-128"/>
            </a:endParaRPr>
          </a:p>
        </p:txBody>
      </p:sp>
    </p:spTree>
  </p:cSld>
  <p:clrMapOvr>
    <a:masterClrMapping/>
  </p:clrMapOvr>
  <p:transition spd="slow"/>
</p:sld>
</file>

<file path=ppt/theme/theme1.xml><?xml version="1.0" encoding="utf-8"?>
<a:theme xmlns:a="http://schemas.openxmlformats.org/drawingml/2006/main" name="RegattaVTI">
  <a:themeElements>
    <a:clrScheme name="AnalogousFromDarkSeedLeftStep">
      <a:dk1>
        <a:srgbClr val="000000"/>
      </a:dk1>
      <a:lt1>
        <a:srgbClr val="FFFFFF"/>
      </a:lt1>
      <a:dk2>
        <a:srgbClr val="412E24"/>
      </a:dk2>
      <a:lt2>
        <a:srgbClr val="E8E2E8"/>
      </a:lt2>
      <a:accent1>
        <a:srgbClr val="47B547"/>
      </a:accent1>
      <a:accent2>
        <a:srgbClr val="6CB13B"/>
      </a:accent2>
      <a:accent3>
        <a:srgbClr val="98A942"/>
      </a:accent3>
      <a:accent4>
        <a:srgbClr val="B1933B"/>
      </a:accent4>
      <a:accent5>
        <a:srgbClr val="C3744D"/>
      </a:accent5>
      <a:accent6>
        <a:srgbClr val="B13B45"/>
      </a:accent6>
      <a:hlink>
        <a:srgbClr val="AF743A"/>
      </a:hlink>
      <a:folHlink>
        <a:srgbClr val="7F7F7F"/>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egattaVTI" id="{FFC3BCE5-6357-41D1-8E67-3F85B69D7E86}" vid="{893A6374-FE17-48E5-8B62-678C1B11AA1B}"/>
    </a:ext>
  </a:extLst>
</a:theme>
</file>

<file path=docProps/app.xml><?xml version="1.0" encoding="utf-8"?>
<Properties xmlns="http://schemas.openxmlformats.org/officeDocument/2006/extended-properties" xmlns:vt="http://schemas.openxmlformats.org/officeDocument/2006/docPropsVTypes">
  <TotalTime>0</TotalTime>
  <Words>783</Words>
  <Application>Microsoft Macintosh PowerPoint</Application>
  <PresentationFormat>Layar Lebar</PresentationFormat>
  <Paragraphs>87</Paragraphs>
  <Slides>15</Slides>
  <Notes>0</Notes>
  <HiddenSlides>0</HiddenSlides>
  <MMClips>0</MMClips>
  <ScaleCrop>false</ScaleCrop>
  <HeadingPairs>
    <vt:vector size="6" baseType="variant">
      <vt:variant>
        <vt:lpstr>Font Dipakai</vt:lpstr>
      </vt:variant>
      <vt:variant>
        <vt:i4>7</vt:i4>
      </vt:variant>
      <vt:variant>
        <vt:lpstr>Tema</vt:lpstr>
      </vt:variant>
      <vt:variant>
        <vt:i4>1</vt:i4>
      </vt:variant>
      <vt:variant>
        <vt:lpstr>Judul Slide</vt:lpstr>
      </vt:variant>
      <vt:variant>
        <vt:i4>15</vt:i4>
      </vt:variant>
    </vt:vector>
  </HeadingPairs>
  <TitlesOfParts>
    <vt:vector size="23" baseType="lpstr">
      <vt:lpstr>ＭＳ Ｐゴシック</vt:lpstr>
      <vt:lpstr>Arial</vt:lpstr>
      <vt:lpstr>Helvetica</vt:lpstr>
      <vt:lpstr>Liberation Sans</vt:lpstr>
      <vt:lpstr>Times New Roman</vt:lpstr>
      <vt:lpstr>Walbaum Display</vt:lpstr>
      <vt:lpstr>Wingdings</vt:lpstr>
      <vt:lpstr>RegattaVTI</vt:lpstr>
      <vt:lpstr>Research Methodology in Accounting and Finance</vt:lpstr>
      <vt:lpstr>The General Objectives</vt:lpstr>
      <vt:lpstr>Presentasi PowerPoint</vt:lpstr>
      <vt:lpstr>Critical Literature Review</vt:lpstr>
      <vt:lpstr>Functions Literature Review </vt:lpstr>
      <vt:lpstr>Functions Literature Review </vt:lpstr>
      <vt:lpstr>Functions Literature Review </vt:lpstr>
      <vt:lpstr>Data Sources</vt:lpstr>
      <vt:lpstr>Searching for Literature</vt:lpstr>
      <vt:lpstr>Evaluating the Literature</vt:lpstr>
      <vt:lpstr>Documenting the Literature Review</vt:lpstr>
      <vt:lpstr>Common Forms of Plagiarism</vt:lpstr>
      <vt:lpstr>Common Forms of Plagiarism</vt:lpstr>
      <vt:lpstr>AI for literature (Publish or Perish</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Edi Pranyoto</dc:creator>
  <cp:lastModifiedBy>Edi Pranyoto</cp:lastModifiedBy>
  <cp:revision>2</cp:revision>
  <dcterms:created xsi:type="dcterms:W3CDTF">2024-10-03T08:58:47Z</dcterms:created>
  <dcterms:modified xsi:type="dcterms:W3CDTF">2024-10-12T01:20:23Z</dcterms:modified>
</cp:coreProperties>
</file>