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0" r:id="rId2"/>
    <p:sldId id="256" r:id="rId3"/>
    <p:sldId id="271" r:id="rId4"/>
    <p:sldId id="259" r:id="rId5"/>
    <p:sldId id="272" r:id="rId6"/>
    <p:sldId id="262" r:id="rId7"/>
    <p:sldId id="263" r:id="rId8"/>
    <p:sldId id="260" r:id="rId9"/>
    <p:sldId id="261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289" r:id="rId2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E40"/>
    <a:srgbClr val="719A2E"/>
    <a:srgbClr val="9EC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60" d="100"/>
          <a:sy n="60" d="100"/>
        </p:scale>
        <p:origin x="-1452" y="-3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C5B09-AF89-49F7-960D-FA80C6EDDDAE}" type="datetimeFigureOut">
              <a:rPr lang="id-ID" smtClean="0"/>
              <a:t>26/06/2021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CA6E7-EB9E-4CC7-A479-5F6C88F661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785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756-7BD5-4CD8-8435-167098BE15D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D21F-3C1D-49D7-8F1F-4233B84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4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756-7BD5-4CD8-8435-167098BE15D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D21F-3C1D-49D7-8F1F-4233B84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756-7BD5-4CD8-8435-167098BE15D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D21F-3C1D-49D7-8F1F-4233B84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5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756-7BD5-4CD8-8435-167098BE15D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D21F-3C1D-49D7-8F1F-4233B84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9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756-7BD5-4CD8-8435-167098BE15D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D21F-3C1D-49D7-8F1F-4233B84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8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756-7BD5-4CD8-8435-167098BE15D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D21F-3C1D-49D7-8F1F-4233B84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5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756-7BD5-4CD8-8435-167098BE15D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D21F-3C1D-49D7-8F1F-4233B84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7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756-7BD5-4CD8-8435-167098BE15D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D21F-3C1D-49D7-8F1F-4233B84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8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756-7BD5-4CD8-8435-167098BE15D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D21F-3C1D-49D7-8F1F-4233B84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1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756-7BD5-4CD8-8435-167098BE15D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D21F-3C1D-49D7-8F1F-4233B84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756-7BD5-4CD8-8435-167098BE15D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D21F-3C1D-49D7-8F1F-4233B84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3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26756-7BD5-4CD8-8435-167098BE15D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BD21F-3C1D-49D7-8F1F-4233B84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9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543"/>
            <a:ext cx="9906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2950" y="2244657"/>
            <a:ext cx="61266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9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7796" y="4114751"/>
            <a:ext cx="6584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altLang="en-US" sz="2800" b="1" cap="all" dirty="0">
                <a:latin typeface="Arial Black" panose="020B0A04020102020204" pitchFamily="34" charset="0"/>
              </a:rPr>
              <a:t>UJI NORMALITAS </a:t>
            </a:r>
            <a:r>
              <a:rPr lang="en-US" altLang="en-US" sz="2800" b="1" cap="all" dirty="0" err="1" smtClean="0">
                <a:latin typeface="Arial Black" panose="020B0A04020102020204" pitchFamily="34" charset="0"/>
              </a:rPr>
              <a:t>dan</a:t>
            </a:r>
            <a:r>
              <a:rPr lang="en-US" altLang="en-US" sz="2800" b="1" cap="all" dirty="0" smtClean="0">
                <a:latin typeface="Arial Black" panose="020B0A04020102020204" pitchFamily="34" charset="0"/>
              </a:rPr>
              <a:t> </a:t>
            </a:r>
            <a:r>
              <a:rPr lang="en-US" altLang="en-US" sz="2800" b="1" cap="all" dirty="0" err="1" smtClean="0">
                <a:latin typeface="Arial Black" panose="020B0A04020102020204" pitchFamily="34" charset="0"/>
              </a:rPr>
              <a:t>Homogenitas</a:t>
            </a:r>
            <a:endParaRPr lang="en-US" altLang="en-US" sz="2800" b="1" cap="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185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341" y="191705"/>
            <a:ext cx="913126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Arial Black" panose="020B0A04020102020204" pitchFamily="34" charset="0"/>
                <a:cs typeface="Arial" pitchFamily="34" charset="0"/>
              </a:rPr>
              <a:t>(STUDI KASUS</a:t>
            </a:r>
            <a:r>
              <a:rPr lang="en-US" sz="2000" b="1" dirty="0" smtClean="0">
                <a:latin typeface="Arial Black" panose="020B0A04020102020204" pitchFamily="34" charset="0"/>
                <a:cs typeface="Arial" pitchFamily="34" charset="0"/>
              </a:rPr>
              <a:t>)  UJI NORMALITAS DENGAN MENGGUNAKAN Z SCORE DAN METODE CHI KUADRAT</a:t>
            </a:r>
            <a:endParaRPr lang="en-US" sz="20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821" y="1787121"/>
            <a:ext cx="86425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 err="1" smtClean="0"/>
              <a:t>Contoh</a:t>
            </a:r>
            <a:r>
              <a:rPr lang="en-US" sz="2400" dirty="0" smtClean="0"/>
              <a:t> 1</a:t>
            </a:r>
          </a:p>
          <a:p>
            <a:pPr algn="just">
              <a:spcBef>
                <a:spcPts val="1200"/>
              </a:spcBef>
            </a:pPr>
            <a:r>
              <a:rPr lang="en-US" sz="2400" dirty="0" err="1" smtClean="0"/>
              <a:t>Diketahui</a:t>
            </a:r>
            <a:r>
              <a:rPr lang="en-US" sz="2400" dirty="0" smtClean="0"/>
              <a:t> : </a:t>
            </a:r>
            <a:r>
              <a:rPr lang="en-US" sz="2400" dirty="0"/>
              <a:t>D</a:t>
            </a:r>
            <a:r>
              <a:rPr lang="en-US" sz="2400" dirty="0" smtClean="0"/>
              <a:t>ata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mendapat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ujian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matematika</a:t>
            </a:r>
            <a:r>
              <a:rPr lang="en-US" sz="2400" dirty="0" smtClean="0"/>
              <a:t> </a:t>
            </a:r>
            <a:r>
              <a:rPr lang="en-US" sz="2400" dirty="0" err="1" smtClean="0"/>
              <a:t>sebanyak</a:t>
            </a:r>
            <a:r>
              <a:rPr lang="en-US" sz="2400" dirty="0" smtClean="0"/>
              <a:t> 30 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 :</a:t>
            </a:r>
          </a:p>
          <a:p>
            <a:pPr algn="just">
              <a:spcBef>
                <a:spcPts val="1200"/>
              </a:spcBef>
            </a:pPr>
            <a:endParaRPr lang="en-US" sz="2400" dirty="0" smtClean="0"/>
          </a:p>
          <a:p>
            <a:pPr algn="just">
              <a:spcBef>
                <a:spcPts val="1200"/>
              </a:spcBef>
            </a:pPr>
            <a:endParaRPr lang="en-US" sz="2400" dirty="0"/>
          </a:p>
          <a:p>
            <a:pPr algn="just">
              <a:spcBef>
                <a:spcPts val="1200"/>
              </a:spcBef>
            </a:pPr>
            <a:r>
              <a:rPr lang="en-US" sz="2400" dirty="0" err="1" smtClean="0"/>
              <a:t>Ditanya</a:t>
            </a:r>
            <a:r>
              <a:rPr lang="en-US" sz="2400" dirty="0" smtClean="0"/>
              <a:t> </a:t>
            </a:r>
            <a:r>
              <a:rPr lang="en-US" sz="2400" dirty="0"/>
              <a:t>: </a:t>
            </a:r>
            <a:r>
              <a:rPr lang="en-US" sz="2400" dirty="0" err="1"/>
              <a:t>Ujilah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data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berdistribusi</a:t>
            </a:r>
            <a:r>
              <a:rPr lang="en-US" sz="2400" dirty="0"/>
              <a:t> normal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smtClean="0">
                <a:sym typeface="Symbol"/>
              </a:rPr>
              <a:t></a:t>
            </a:r>
            <a:r>
              <a:rPr lang="en-US" sz="2400" dirty="0" smtClean="0"/>
              <a:t> </a:t>
            </a:r>
            <a:r>
              <a:rPr lang="en-US" sz="2400" dirty="0"/>
              <a:t>= 0,05 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983313"/>
              </p:ext>
            </p:extLst>
          </p:nvPr>
        </p:nvGraphicFramePr>
        <p:xfrm>
          <a:off x="1845004" y="3285140"/>
          <a:ext cx="709404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404"/>
                <a:gridCol w="709404"/>
                <a:gridCol w="709404"/>
                <a:gridCol w="709404"/>
                <a:gridCol w="709404"/>
                <a:gridCol w="709404"/>
                <a:gridCol w="709404"/>
                <a:gridCol w="709404"/>
                <a:gridCol w="709404"/>
                <a:gridCol w="709404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 dirty="0">
                          <a:effectLst/>
                        </a:rPr>
                        <a:t>75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 dirty="0">
                          <a:effectLst/>
                        </a:rPr>
                        <a:t>74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74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 dirty="0">
                          <a:effectLst/>
                        </a:rPr>
                        <a:t>73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76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77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87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67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56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78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78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67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76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66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 dirty="0">
                          <a:effectLst/>
                        </a:rPr>
                        <a:t>65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67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67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76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78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77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77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77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80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87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89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</a:rPr>
                        <a:t>89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 dirty="0">
                          <a:effectLst/>
                        </a:rPr>
                        <a:t>89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 dirty="0">
                          <a:effectLst/>
                        </a:rPr>
                        <a:t>89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 dirty="0">
                          <a:effectLst/>
                        </a:rPr>
                        <a:t>91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 dirty="0">
                          <a:effectLst/>
                        </a:rPr>
                        <a:t>85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9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860" y="1377821"/>
            <a:ext cx="2170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Penyelesaian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48859" y="2043037"/>
            <a:ext cx="727083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dirty="0" smtClean="0"/>
              <a:t>1. 	</a:t>
            </a:r>
            <a:r>
              <a:rPr lang="en-US" sz="2800" dirty="0" err="1" smtClean="0"/>
              <a:t>Merumuskan</a:t>
            </a:r>
            <a:r>
              <a:rPr lang="en-US" sz="2800" dirty="0" smtClean="0"/>
              <a:t> </a:t>
            </a:r>
            <a:r>
              <a:rPr lang="en-US" sz="2800" dirty="0" err="1" smtClean="0"/>
              <a:t>hipotesis</a:t>
            </a:r>
            <a:endParaRPr lang="en-US" sz="2800" dirty="0" smtClean="0"/>
          </a:p>
          <a:p>
            <a:pPr>
              <a:tabLst>
                <a:tab pos="457200" algn="l"/>
              </a:tabLst>
            </a:pPr>
            <a:r>
              <a:rPr lang="en-US" dirty="0" smtClean="0"/>
              <a:t>        	</a:t>
            </a:r>
            <a:r>
              <a:rPr lang="en-US" sz="2400" dirty="0" smtClean="0"/>
              <a:t>Ho    : data </a:t>
            </a:r>
            <a:r>
              <a:rPr lang="en-US" sz="2400" dirty="0" err="1" smtClean="0"/>
              <a:t>berdistribusi</a:t>
            </a:r>
            <a:r>
              <a:rPr lang="en-US" sz="2400" dirty="0" smtClean="0"/>
              <a:t> normal </a:t>
            </a:r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      	Ha    : data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berdistribusi</a:t>
            </a:r>
            <a:r>
              <a:rPr lang="en-US" sz="2400" dirty="0" smtClean="0"/>
              <a:t> normal</a:t>
            </a:r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64626" y="3430524"/>
            <a:ext cx="6879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93700" algn="l"/>
              </a:tabLst>
            </a:pPr>
            <a:r>
              <a:rPr lang="en-US" sz="2800" dirty="0" smtClean="0"/>
              <a:t>2. 	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tabel</a:t>
            </a:r>
            <a:r>
              <a:rPr lang="en-US" sz="2800" dirty="0" smtClean="0"/>
              <a:t> bantu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penyajian</a:t>
            </a:r>
            <a:r>
              <a:rPr lang="en-US" sz="2800" dirty="0" smtClean="0"/>
              <a:t>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341" y="191705"/>
            <a:ext cx="913126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Arial Black" panose="020B0A04020102020204" pitchFamily="34" charset="0"/>
                <a:cs typeface="Arial" pitchFamily="34" charset="0"/>
              </a:rPr>
              <a:t>(STUDI KASUS</a:t>
            </a:r>
            <a:r>
              <a:rPr lang="en-US" sz="2000" b="1" dirty="0" smtClean="0">
                <a:latin typeface="Arial Black" panose="020B0A04020102020204" pitchFamily="34" charset="0"/>
                <a:cs typeface="Arial" pitchFamily="34" charset="0"/>
              </a:rPr>
              <a:t>)  UJI NORMALITAS DENGAN MENGGUNAKAN Z SCORE DAN METODE CHI KUADRAT</a:t>
            </a:r>
            <a:endParaRPr lang="en-US" sz="20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12298" r="22936" b="49784"/>
          <a:stretch/>
        </p:blipFill>
        <p:spPr bwMode="auto">
          <a:xfrm>
            <a:off x="1292771" y="3934997"/>
            <a:ext cx="6936829" cy="277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64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2736" y="368262"/>
            <a:ext cx="9099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 Black" panose="020B0A04020102020204" pitchFamily="34" charset="0"/>
              </a:rPr>
              <a:t>Tabel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Distribusi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Frekwensi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nilai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matematika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mahasiswa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4" t="52802" r="22330" b="6249"/>
          <a:stretch/>
        </p:blipFill>
        <p:spPr bwMode="auto">
          <a:xfrm>
            <a:off x="422736" y="1797269"/>
            <a:ext cx="9299997" cy="378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9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2629" y="2391477"/>
            <a:ext cx="821760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 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chi </a:t>
            </a:r>
            <a:r>
              <a:rPr lang="en-US" sz="2400" dirty="0" err="1" smtClean="0"/>
              <a:t>kuadrat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     </a:t>
            </a:r>
            <a:r>
              <a:rPr lang="en-US" sz="2400" dirty="0" err="1" smtClean="0"/>
              <a:t>Rumus</a:t>
            </a:r>
            <a:r>
              <a:rPr lang="en-US" sz="2400" dirty="0" smtClean="0"/>
              <a:t> Chi </a:t>
            </a:r>
            <a:r>
              <a:rPr lang="en-US" sz="2400" dirty="0" err="1" smtClean="0"/>
              <a:t>Kuadrat</a:t>
            </a:r>
            <a:r>
              <a:rPr lang="en-US" sz="2400" dirty="0" smtClean="0"/>
              <a:t> (</a:t>
            </a:r>
            <a:r>
              <a:rPr lang="id-ID" sz="2400" dirty="0">
                <a:sym typeface="Symbol"/>
              </a:rPr>
              <a:t></a:t>
            </a:r>
            <a:r>
              <a:rPr lang="id-ID" sz="2400" baseline="30000" dirty="0" smtClean="0"/>
              <a:t>2</a:t>
            </a:r>
            <a:r>
              <a:rPr lang="en-US" sz="2400" dirty="0" smtClean="0">
                <a:cs typeface="Calibri" panose="020F0502020204030204" pitchFamily="34" charset="0"/>
              </a:rPr>
              <a:t>)</a:t>
            </a:r>
            <a:r>
              <a:rPr lang="en-US" sz="2400" dirty="0" err="1" smtClean="0"/>
              <a:t>tabel</a:t>
            </a:r>
            <a:r>
              <a:rPr lang="en-US" sz="2400" dirty="0" smtClean="0"/>
              <a:t> :</a:t>
            </a:r>
          </a:p>
          <a:p>
            <a:r>
              <a:rPr lang="en-US" sz="2400" dirty="0" smtClean="0"/>
              <a:t>     </a:t>
            </a:r>
            <a:r>
              <a:rPr lang="en-US" sz="2400" dirty="0" err="1" smtClean="0"/>
              <a:t>df</a:t>
            </a:r>
            <a:r>
              <a:rPr lang="en-US" sz="2400" dirty="0" smtClean="0"/>
              <a:t> =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</a:t>
            </a:r>
            <a:r>
              <a:rPr lang="en-US" sz="2400" dirty="0" err="1" smtClean="0"/>
              <a:t>kebebasan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</a:t>
            </a:r>
            <a:r>
              <a:rPr lang="en-US" sz="2400" dirty="0" err="1" smtClean="0"/>
              <a:t>df</a:t>
            </a:r>
            <a:r>
              <a:rPr lang="en-US" sz="2400" dirty="0" smtClean="0"/>
              <a:t> = 6 – 3  = 3</a:t>
            </a:r>
          </a:p>
          <a:p>
            <a:r>
              <a:rPr lang="en-US" sz="2400" dirty="0" smtClean="0">
                <a:cs typeface="Calibri" panose="020F0502020204030204" pitchFamily="34" charset="0"/>
              </a:rPr>
              <a:t>     </a:t>
            </a:r>
            <a:r>
              <a:rPr lang="en-US" sz="2400" dirty="0" smtClean="0">
                <a:cs typeface="Calibri" panose="020F0502020204030204" pitchFamily="34" charset="0"/>
                <a:sym typeface="Symbol"/>
              </a:rPr>
              <a:t></a:t>
            </a:r>
            <a:r>
              <a:rPr lang="en-US" sz="2400" dirty="0" smtClean="0">
                <a:cs typeface="Calibri" panose="020F0502020204030204" pitchFamily="34" charset="0"/>
              </a:rPr>
              <a:t>  =  level </a:t>
            </a:r>
            <a:r>
              <a:rPr lang="en-US" sz="2400" dirty="0" err="1" smtClean="0">
                <a:cs typeface="Calibri" panose="020F0502020204030204" pitchFamily="34" charset="0"/>
              </a:rPr>
              <a:t>signifikan</a:t>
            </a:r>
            <a:r>
              <a:rPr lang="en-US" sz="2400" dirty="0" smtClean="0">
                <a:cs typeface="Calibri" panose="020F0502020204030204" pitchFamily="34" charset="0"/>
              </a:rPr>
              <a:t> = 5% = 0,05</a:t>
            </a:r>
            <a:endParaRPr lang="en-US" sz="2400" dirty="0" smtClean="0"/>
          </a:p>
          <a:p>
            <a:pPr>
              <a:tabLst>
                <a:tab pos="346075" algn="l"/>
              </a:tabLst>
            </a:pPr>
            <a:r>
              <a:rPr lang="en-US" sz="2400" dirty="0" smtClean="0">
                <a:sym typeface="Symbol"/>
              </a:rPr>
              <a:t>	</a:t>
            </a:r>
            <a:r>
              <a:rPr lang="id-ID" sz="2400" dirty="0" smtClean="0">
                <a:sym typeface="Symbol"/>
              </a:rPr>
              <a:t></a:t>
            </a:r>
            <a:r>
              <a:rPr lang="id-ID" sz="2400" baseline="30000" dirty="0"/>
              <a:t>2</a:t>
            </a:r>
            <a:r>
              <a:rPr lang="en-US" sz="2400" dirty="0"/>
              <a:t> </a:t>
            </a:r>
            <a:r>
              <a:rPr lang="en-US" sz="2400" baseline="-25000" dirty="0" err="1"/>
              <a:t>df</a:t>
            </a:r>
            <a:r>
              <a:rPr lang="en-US" sz="2400" baseline="-25000" dirty="0"/>
              <a:t>, </a:t>
            </a:r>
            <a:r>
              <a:rPr lang="en-US" sz="2400" baseline="-25000" dirty="0" smtClean="0">
                <a:sym typeface="Symbol"/>
              </a:rPr>
              <a:t> </a:t>
            </a:r>
            <a:r>
              <a:rPr lang="en-US" sz="2400" dirty="0" err="1" smtClean="0"/>
              <a:t>tabel</a:t>
            </a:r>
            <a:r>
              <a:rPr lang="en-US" sz="2400" dirty="0" smtClean="0"/>
              <a:t> = </a:t>
            </a:r>
            <a:r>
              <a:rPr lang="id-ID" sz="2400" dirty="0" smtClean="0">
                <a:sym typeface="Symbol"/>
              </a:rPr>
              <a:t></a:t>
            </a:r>
            <a:r>
              <a:rPr lang="id-ID" sz="2400" baseline="30000" dirty="0" smtClean="0"/>
              <a:t>2</a:t>
            </a:r>
            <a:r>
              <a:rPr lang="en-US" sz="2400" baseline="-25000" dirty="0" err="1" smtClean="0"/>
              <a:t>df</a:t>
            </a:r>
            <a:r>
              <a:rPr lang="en-US" sz="2400" baseline="-25000" dirty="0"/>
              <a:t>, </a:t>
            </a:r>
            <a:r>
              <a:rPr lang="en-US" sz="2400" baseline="-25000" dirty="0" smtClean="0"/>
              <a:t>1-</a:t>
            </a:r>
            <a:r>
              <a:rPr lang="en-US" sz="2400" baseline="-25000" dirty="0" smtClean="0">
                <a:sym typeface="Symbol"/>
              </a:rPr>
              <a:t></a:t>
            </a:r>
            <a:endParaRPr lang="en-US" sz="2400" dirty="0" smtClean="0"/>
          </a:p>
          <a:p>
            <a:pPr>
              <a:tabLst>
                <a:tab pos="346075" algn="l"/>
              </a:tabLst>
            </a:pPr>
            <a:r>
              <a:rPr lang="en-US" sz="2400" dirty="0" smtClean="0"/>
              <a:t>                   	=  </a:t>
            </a:r>
            <a:r>
              <a:rPr lang="id-ID" sz="2400" dirty="0">
                <a:sym typeface="Symbol"/>
              </a:rPr>
              <a:t></a:t>
            </a:r>
            <a:r>
              <a:rPr lang="id-ID" sz="2400" baseline="30000" dirty="0" smtClean="0"/>
              <a:t>2</a:t>
            </a:r>
            <a:r>
              <a:rPr lang="en-US" sz="2400" baseline="-25000" dirty="0" smtClean="0"/>
              <a:t>3, 95 </a:t>
            </a:r>
            <a:r>
              <a:rPr lang="en-US" sz="2000" dirty="0" smtClean="0"/>
              <a:t>(</a:t>
            </a:r>
            <a:r>
              <a:rPr lang="en-US" sz="2000" dirty="0" err="1" smtClean="0"/>
              <a:t>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/>
              <a:t> </a:t>
            </a:r>
            <a:r>
              <a:rPr lang="en-US" sz="2000" dirty="0" err="1"/>
              <a:t>t</a:t>
            </a:r>
            <a:r>
              <a:rPr lang="en-US" sz="2000" dirty="0" err="1" smtClean="0"/>
              <a:t>abel</a:t>
            </a:r>
            <a:r>
              <a:rPr lang="en-US" sz="2000" dirty="0" smtClean="0"/>
              <a:t> Chi </a:t>
            </a:r>
            <a:r>
              <a:rPr lang="en-US" sz="2000" dirty="0" err="1"/>
              <a:t>K</a:t>
            </a:r>
            <a:r>
              <a:rPr lang="en-US" sz="2000" dirty="0" err="1" smtClean="0"/>
              <a:t>uadrat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                   	=  7,81</a:t>
            </a:r>
          </a:p>
          <a:p>
            <a:r>
              <a:rPr lang="en-US" sz="2000" dirty="0" smtClean="0"/>
              <a:t> 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91261" y="1706552"/>
            <a:ext cx="8961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20700" algn="l"/>
              </a:tabLst>
            </a:pPr>
            <a:r>
              <a:rPr lang="en-US" sz="2800" dirty="0" smtClean="0"/>
              <a:t>3. 	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Chi </a:t>
            </a:r>
            <a:r>
              <a:rPr lang="en-US" sz="2800" dirty="0" err="1" smtClean="0"/>
              <a:t>Kuadrat</a:t>
            </a:r>
            <a:r>
              <a:rPr lang="en-US" sz="2800" dirty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taraf</a:t>
            </a:r>
            <a:r>
              <a:rPr lang="en-US" sz="2800" dirty="0" smtClean="0"/>
              <a:t> </a:t>
            </a:r>
            <a:r>
              <a:rPr lang="en-US" sz="2800" dirty="0" err="1" smtClean="0"/>
              <a:t>nyata</a:t>
            </a:r>
            <a:r>
              <a:rPr lang="en-US" sz="2800" dirty="0" smtClean="0"/>
              <a:t> (</a:t>
            </a:r>
            <a:r>
              <a:rPr lang="el-GR" sz="2800" dirty="0" smtClean="0"/>
              <a:t>α)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341" y="191705"/>
            <a:ext cx="913126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Arial Black" panose="020B0A04020102020204" pitchFamily="34" charset="0"/>
                <a:cs typeface="Arial" pitchFamily="34" charset="0"/>
              </a:rPr>
              <a:t>(STUDI KASUS</a:t>
            </a:r>
            <a:r>
              <a:rPr lang="en-US" sz="2000" b="1" dirty="0" smtClean="0">
                <a:latin typeface="Arial Black" panose="020B0A04020102020204" pitchFamily="34" charset="0"/>
                <a:cs typeface="Arial" pitchFamily="34" charset="0"/>
              </a:rPr>
              <a:t>)  UJI NORMALITAS DENGAN MENGGUNAKAN Z SCORE DAN METODE CHI KUADRAT</a:t>
            </a:r>
            <a:endParaRPr lang="en-US" sz="2000" b="1" dirty="0"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5341" y="1464289"/>
            <a:ext cx="8872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200" dirty="0" smtClean="0"/>
              <a:t>4. 	</a:t>
            </a:r>
            <a:r>
              <a:rPr lang="en-US" sz="3200" dirty="0" err="1" smtClean="0"/>
              <a:t>Menentukan</a:t>
            </a:r>
            <a:r>
              <a:rPr lang="en-US" sz="3200" dirty="0" smtClean="0"/>
              <a:t> </a:t>
            </a:r>
            <a:r>
              <a:rPr lang="en-US" sz="3200" dirty="0" err="1" smtClean="0"/>
              <a:t>nilai</a:t>
            </a:r>
            <a:r>
              <a:rPr lang="en-US" sz="3200" dirty="0" smtClean="0"/>
              <a:t> </a:t>
            </a:r>
            <a:r>
              <a:rPr lang="en-US" sz="3200" dirty="0" err="1" smtClean="0"/>
              <a:t>uji</a:t>
            </a:r>
            <a:r>
              <a:rPr lang="en-US" sz="3200" dirty="0" smtClean="0"/>
              <a:t> </a:t>
            </a:r>
            <a:r>
              <a:rPr lang="en-US" sz="3200" dirty="0" err="1" smtClean="0"/>
              <a:t>statistik</a:t>
            </a:r>
            <a:r>
              <a:rPr lang="en-US" sz="3200" dirty="0" smtClean="0"/>
              <a:t> : </a:t>
            </a:r>
          </a:p>
          <a:p>
            <a:pPr>
              <a:tabLst>
                <a:tab pos="457200" algn="l"/>
              </a:tabLst>
            </a:pPr>
            <a:r>
              <a:rPr lang="en-US" sz="3200" dirty="0" smtClean="0"/>
              <a:t>    	</a:t>
            </a:r>
            <a:r>
              <a:rPr lang="en-US" sz="3200" dirty="0" err="1" smtClean="0"/>
              <a:t>Nilai</a:t>
            </a:r>
            <a:r>
              <a:rPr lang="en-US" sz="3200" dirty="0" smtClean="0"/>
              <a:t> Z Score </a:t>
            </a:r>
            <a:r>
              <a:rPr lang="en-US" sz="3200" dirty="0" err="1" smtClean="0"/>
              <a:t>dan</a:t>
            </a:r>
            <a:r>
              <a:rPr lang="en-US" sz="3200" dirty="0" smtClean="0"/>
              <a:t> Chi </a:t>
            </a:r>
            <a:r>
              <a:rPr lang="en-US" sz="3200" dirty="0" err="1" smtClean="0"/>
              <a:t>Kuadrat</a:t>
            </a:r>
            <a:endParaRPr lang="en-US" sz="3200" dirty="0"/>
          </a:p>
        </p:txBody>
      </p:sp>
      <p:sp>
        <p:nvSpPr>
          <p:cNvPr id="77" name="TextBox 76"/>
          <p:cNvSpPr txBox="1"/>
          <p:nvPr/>
        </p:nvSpPr>
        <p:spPr>
          <a:xfrm>
            <a:off x="375341" y="191705"/>
            <a:ext cx="913126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Arial Black" panose="020B0A04020102020204" pitchFamily="34" charset="0"/>
                <a:cs typeface="Arial" pitchFamily="34" charset="0"/>
              </a:rPr>
              <a:t>(STUDI KASUS</a:t>
            </a:r>
            <a:r>
              <a:rPr lang="en-US" sz="2000" b="1" dirty="0" smtClean="0">
                <a:latin typeface="Arial Black" panose="020B0A04020102020204" pitchFamily="34" charset="0"/>
                <a:cs typeface="Arial" pitchFamily="34" charset="0"/>
              </a:rPr>
              <a:t>)  UJI NORMALITAS DENGAN MENGGUNAKAN Z SCORE DAN METODE CHI KUADRAT</a:t>
            </a:r>
            <a:endParaRPr lang="en-US" sz="20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7" t="37931" r="23865" b="15257"/>
          <a:stretch/>
        </p:blipFill>
        <p:spPr bwMode="auto">
          <a:xfrm>
            <a:off x="236483" y="2411576"/>
            <a:ext cx="8166538" cy="378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3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6563" y="364194"/>
            <a:ext cx="9023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 Black" panose="020B0A04020102020204" pitchFamily="34" charset="0"/>
              </a:rPr>
              <a:t>Menentukan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nilai</a:t>
            </a:r>
            <a:r>
              <a:rPr lang="en-US" sz="2400" dirty="0" smtClean="0">
                <a:latin typeface="Arial Black" panose="020B0A04020102020204" pitchFamily="34" charset="0"/>
              </a:rPr>
              <a:t> Z Score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499944" y="1101761"/>
            <a:ext cx="58805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 err="1">
                <a:solidFill>
                  <a:srgbClr val="000000"/>
                </a:solidFill>
              </a:rPr>
              <a:t>Keterangan</a:t>
            </a:r>
            <a:endParaRPr lang="en-US" sz="2400" dirty="0">
              <a:solidFill>
                <a:srgbClr val="000000"/>
              </a:solidFill>
            </a:endParaRPr>
          </a:p>
          <a:p>
            <a:pPr fontAlgn="base"/>
            <a:r>
              <a:rPr lang="en-US" sz="2400" dirty="0" smtClean="0">
                <a:solidFill>
                  <a:srgbClr val="000000"/>
                </a:solidFill>
              </a:rPr>
              <a:t>ẋ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 err="1">
                <a:solidFill>
                  <a:srgbClr val="000000"/>
                </a:solidFill>
              </a:rPr>
              <a:t>nilai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rata-rata yang </a:t>
            </a:r>
            <a:r>
              <a:rPr lang="en-US" sz="2400" dirty="0" err="1">
                <a:solidFill>
                  <a:srgbClr val="000000"/>
                </a:solidFill>
              </a:rPr>
              <a:t>diamati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skor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mentah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l-GR" sz="2400" dirty="0">
                <a:solidFill>
                  <a:srgbClr val="000000"/>
                </a:solidFill>
              </a:rPr>
              <a:t>μ =  </a:t>
            </a:r>
            <a:r>
              <a:rPr lang="en-US" sz="2400" dirty="0">
                <a:solidFill>
                  <a:srgbClr val="000000"/>
                </a:solidFill>
              </a:rPr>
              <a:t>rata-rata </a:t>
            </a:r>
            <a:r>
              <a:rPr lang="en-US" sz="2400" dirty="0" err="1">
                <a:solidFill>
                  <a:srgbClr val="000000"/>
                </a:solidFill>
              </a:rPr>
              <a:t>populasi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l-GR" sz="2400" dirty="0">
                <a:solidFill>
                  <a:srgbClr val="000000"/>
                </a:solidFill>
              </a:rPr>
              <a:t>σ = </a:t>
            </a:r>
            <a:r>
              <a:rPr lang="en-US" sz="2400" dirty="0" err="1">
                <a:solidFill>
                  <a:srgbClr val="000000"/>
                </a:solidFill>
              </a:rPr>
              <a:t>adalah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standar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deviasi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populasi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Z = Z Score (</a:t>
            </a:r>
            <a:r>
              <a:rPr lang="en-US" sz="2400" dirty="0" err="1">
                <a:solidFill>
                  <a:srgbClr val="000000"/>
                </a:solidFill>
              </a:rPr>
              <a:t>Nilai</a:t>
            </a:r>
            <a:r>
              <a:rPr lang="en-US" sz="2400" dirty="0">
                <a:solidFill>
                  <a:srgbClr val="000000"/>
                </a:solidFill>
              </a:rPr>
              <a:t> Baku)</a:t>
            </a:r>
            <a:endParaRPr lang="en-US" sz="2400" b="0" i="0" dirty="0">
              <a:solidFill>
                <a:srgbClr val="0000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6386" y="1547235"/>
                <a:ext cx="2445142" cy="104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𝑍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id-ID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86" y="1547235"/>
                <a:ext cx="2445142" cy="104804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8829340"/>
                  </p:ext>
                </p:extLst>
              </p:nvPr>
            </p:nvGraphicFramePr>
            <p:xfrm>
              <a:off x="880065" y="3207857"/>
              <a:ext cx="8626540" cy="2561361"/>
            </p:xfrm>
            <a:graphic>
              <a:graphicData uri="http://schemas.openxmlformats.org/drawingml/2006/table">
                <a:tbl>
                  <a:tblPr firstRow="1" lastRow="1" bandRow="1">
                    <a:tableStyleId>{0660B408-B3CF-4A94-85FC-2B1E0A45F4A2}</a:tableStyleId>
                  </a:tblPr>
                  <a:tblGrid>
                    <a:gridCol w="690762"/>
                    <a:gridCol w="732083"/>
                    <a:gridCol w="739835"/>
                    <a:gridCol w="1046447"/>
                    <a:gridCol w="1144960"/>
                    <a:gridCol w="1285555"/>
                    <a:gridCol w="1493449"/>
                    <a:gridCol w="1493449"/>
                  </a:tblGrid>
                  <a:tr h="3092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d-ID" sz="1600" u="none" strike="noStrike" dirty="0">
                              <a:effectLst/>
                              <a:latin typeface="+mn-lt"/>
                            </a:rPr>
                            <a:t>Kelas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d-ID" sz="1600" u="none" strike="noStrike" dirty="0">
                              <a:effectLst/>
                              <a:latin typeface="+mn-lt"/>
                            </a:rPr>
                            <a:t>Frek (fi)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d-ID" sz="1600" u="none" strike="noStrike" dirty="0">
                              <a:effectLst/>
                              <a:latin typeface="+mn-lt"/>
                            </a:rPr>
                            <a:t>Tepi </a:t>
                          </a:r>
                          <a:r>
                            <a:rPr lang="id-ID" sz="1600" u="none" strike="noStrike" dirty="0" smtClean="0">
                              <a:effectLst/>
                              <a:latin typeface="+mn-lt"/>
                            </a:rPr>
                            <a:t>Kelas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 err="1" smtClean="0">
                              <a:effectLst/>
                              <a:latin typeface="+mn-lt"/>
                            </a:rPr>
                            <a:t>Nilai</a:t>
                          </a:r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 Z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 Luas 0-Z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Luas </a:t>
                          </a:r>
                          <a:r>
                            <a:rPr lang="en-US" sz="1600" u="none" strike="noStrike" dirty="0" err="1" smtClean="0">
                              <a:effectLst/>
                              <a:latin typeface="+mn-lt"/>
                            </a:rPr>
                            <a:t>Kelas</a:t>
                          </a:r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 Interval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 err="1" smtClean="0">
                              <a:effectLst/>
                              <a:latin typeface="+mn-lt"/>
                            </a:rPr>
                            <a:t>Frek</a:t>
                          </a:r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US" sz="1600" u="none" strike="noStrike" dirty="0" err="1" smtClean="0">
                              <a:effectLst/>
                              <a:latin typeface="+mn-lt"/>
                            </a:rPr>
                            <a:t>Harapan</a:t>
                          </a:r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 (</a:t>
                          </a:r>
                          <a:r>
                            <a:rPr lang="en-US" sz="1600" u="none" strike="noStrike" dirty="0" err="1" smtClean="0">
                              <a:effectLst/>
                              <a:latin typeface="+mn-lt"/>
                            </a:rPr>
                            <a:t>Ei</a:t>
                          </a:r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)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1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𝑂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𝐸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1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10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</a:tr>
                  <a:tr h="2577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56-61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55,5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-2,3569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0,491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0,0374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1,122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0,0133</a:t>
                          </a:r>
                        </a:p>
                      </a:txBody>
                      <a:tcPr marL="0" marR="0" marT="0" marB="0" anchor="b"/>
                    </a:tc>
                  </a:tr>
                  <a:tr h="2577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62-67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61,5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-1,6835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0,454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0,1097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3,291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2,2299</a:t>
                          </a:r>
                        </a:p>
                      </a:txBody>
                      <a:tcPr marL="0" marR="0" marT="0" marB="0" anchor="b"/>
                    </a:tc>
                  </a:tr>
                  <a:tr h="2577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68</a:t>
                          </a:r>
                          <a:r>
                            <a:rPr lang="id-ID" sz="1600" u="none" strike="noStrike" dirty="0" smtClean="0">
                              <a:effectLst/>
                              <a:latin typeface="+mn-lt"/>
                            </a:rPr>
                            <a:t>- </a:t>
                          </a:r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73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67,5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-1,0101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0,344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0,2107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6,321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4,4792</a:t>
                          </a:r>
                        </a:p>
                      </a:txBody>
                      <a:tcPr marL="0" marR="0" marT="0" marB="0" anchor="b"/>
                    </a:tc>
                  </a:tr>
                  <a:tr h="2577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74</a:t>
                          </a:r>
                          <a:r>
                            <a:rPr lang="id-ID" sz="1600" u="none" strike="noStrike" dirty="0" smtClean="0">
                              <a:effectLst/>
                              <a:latin typeface="+mn-lt"/>
                            </a:rPr>
                            <a:t>- </a:t>
                          </a:r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89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13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73,5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-0,3367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0,133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0,2662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7,986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3,1480</a:t>
                          </a:r>
                        </a:p>
                      </a:txBody>
                      <a:tcPr marL="0" marR="0" marT="0" marB="0" anchor="b"/>
                    </a:tc>
                  </a:tr>
                  <a:tr h="2577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80</a:t>
                          </a:r>
                          <a:r>
                            <a:rPr lang="id-ID" sz="1600" u="none" strike="noStrike" dirty="0" smtClean="0">
                              <a:effectLst/>
                              <a:latin typeface="+mn-lt"/>
                            </a:rPr>
                            <a:t>- </a:t>
                          </a:r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85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79,5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0,3367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0,133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0,2107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6,321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2,9538</a:t>
                          </a:r>
                        </a:p>
                      </a:txBody>
                      <a:tcPr marL="0" marR="0" marT="0" marB="0" anchor="b"/>
                    </a:tc>
                  </a:tr>
                  <a:tr h="2577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d-ID" sz="1600" u="none" strike="noStrike" dirty="0" smtClean="0">
                              <a:effectLst/>
                              <a:latin typeface="+mn-lt"/>
                            </a:rPr>
                            <a:t>8</a:t>
                          </a:r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6</a:t>
                          </a:r>
                          <a:r>
                            <a:rPr lang="id-ID" sz="1600" u="none" strike="noStrike" dirty="0" smtClean="0">
                              <a:effectLst/>
                              <a:latin typeface="+mn-lt"/>
                            </a:rPr>
                            <a:t>- </a:t>
                          </a:r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91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85,5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1,0101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0,344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0,1097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3,291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4,1801</a:t>
                          </a:r>
                        </a:p>
                      </a:txBody>
                      <a:tcPr marL="0" marR="0" marT="0" marB="0" anchor="b"/>
                    </a:tc>
                  </a:tr>
                  <a:tr h="257741">
                    <a:tc>
                      <a:txBody>
                        <a:bodyPr/>
                        <a:lstStyle/>
                        <a:p>
                          <a:pPr algn="l" fontAlgn="b"/>
                          <a:endParaRPr lang="id-ID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91,5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0,454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id-ID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b"/>
                    </a:tc>
                  </a:tr>
                  <a:tr h="172717">
                    <a:tc>
                      <a:txBody>
                        <a:bodyPr/>
                        <a:lstStyle/>
                        <a:p>
                          <a:pPr algn="l" fontAlgn="b"/>
                          <a:endParaRPr lang="id-ID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US" sz="1600" dirty="0" smtClean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d-ID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d-ID" sz="1600" i="1"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=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d-ID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17,0043</a:t>
                          </a: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8829340"/>
                  </p:ext>
                </p:extLst>
              </p:nvPr>
            </p:nvGraphicFramePr>
            <p:xfrm>
              <a:off x="880065" y="3207857"/>
              <a:ext cx="8626540" cy="2561361"/>
            </p:xfrm>
            <a:graphic>
              <a:graphicData uri="http://schemas.openxmlformats.org/drawingml/2006/table">
                <a:tbl>
                  <a:tblPr firstRow="1" lastRow="1" bandRow="1">
                    <a:tableStyleId>{0660B408-B3CF-4A94-85FC-2B1E0A45F4A2}</a:tableStyleId>
                  </a:tblPr>
                  <a:tblGrid>
                    <a:gridCol w="690762"/>
                    <a:gridCol w="732083"/>
                    <a:gridCol w="739835"/>
                    <a:gridCol w="1046447"/>
                    <a:gridCol w="1144960"/>
                    <a:gridCol w="1285555"/>
                    <a:gridCol w="1493449"/>
                    <a:gridCol w="1493449"/>
                  </a:tblGrid>
                  <a:tr h="51333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d-ID" sz="1600" u="none" strike="noStrike" dirty="0">
                              <a:effectLst/>
                              <a:latin typeface="+mn-lt"/>
                            </a:rPr>
                            <a:t>Kelas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d-ID" sz="1600" u="none" strike="noStrike" dirty="0">
                              <a:effectLst/>
                              <a:latin typeface="+mn-lt"/>
                            </a:rPr>
                            <a:t>Frek (fi)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d-ID" sz="1600" u="none" strike="noStrike" dirty="0">
                              <a:effectLst/>
                              <a:latin typeface="+mn-lt"/>
                            </a:rPr>
                            <a:t>Tepi </a:t>
                          </a:r>
                          <a:r>
                            <a:rPr lang="id-ID" sz="1600" u="none" strike="noStrike" dirty="0" smtClean="0">
                              <a:effectLst/>
                              <a:latin typeface="+mn-lt"/>
                            </a:rPr>
                            <a:t>Kelas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 err="1" smtClean="0">
                              <a:effectLst/>
                              <a:latin typeface="+mn-lt"/>
                            </a:rPr>
                            <a:t>Nilai</a:t>
                          </a:r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 Z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 Luas 0-Z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Luas </a:t>
                          </a:r>
                          <a:r>
                            <a:rPr lang="en-US" sz="1600" u="none" strike="noStrike" dirty="0" err="1" smtClean="0">
                              <a:effectLst/>
                              <a:latin typeface="+mn-lt"/>
                            </a:rPr>
                            <a:t>Kelas</a:t>
                          </a:r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 Interval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 err="1" smtClean="0">
                              <a:effectLst/>
                              <a:latin typeface="+mn-lt"/>
                            </a:rPr>
                            <a:t>Frek</a:t>
                          </a:r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US" sz="1600" u="none" strike="noStrike" dirty="0" err="1" smtClean="0">
                              <a:effectLst/>
                              <a:latin typeface="+mn-lt"/>
                            </a:rPr>
                            <a:t>Harapan</a:t>
                          </a:r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 (</a:t>
                          </a:r>
                          <a:r>
                            <a:rPr lang="en-US" sz="1600" u="none" strike="noStrike" dirty="0" err="1" smtClean="0">
                              <a:effectLst/>
                              <a:latin typeface="+mn-lt"/>
                            </a:rPr>
                            <a:t>Ei</a:t>
                          </a:r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)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477551" t="-8333" r="-408" b="-426190"/>
                          </a:stretch>
                        </a:blipFill>
                      </a:tcPr>
                    </a:tc>
                  </a:tr>
                  <a:tr h="2577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56-61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55,5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-2,3569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0,491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0,0374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1,122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0,0133</a:t>
                          </a:r>
                        </a:p>
                      </a:txBody>
                      <a:tcPr marL="0" marR="0" marT="0" marB="0" anchor="b"/>
                    </a:tc>
                  </a:tr>
                  <a:tr h="2577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62-67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61,5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-1,6835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0,454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0,1097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3,291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2,2299</a:t>
                          </a:r>
                        </a:p>
                      </a:txBody>
                      <a:tcPr marL="0" marR="0" marT="0" marB="0" anchor="b"/>
                    </a:tc>
                  </a:tr>
                  <a:tr h="2577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68</a:t>
                          </a:r>
                          <a:r>
                            <a:rPr lang="id-ID" sz="1600" u="none" strike="noStrike" dirty="0" smtClean="0">
                              <a:effectLst/>
                              <a:latin typeface="+mn-lt"/>
                            </a:rPr>
                            <a:t>- </a:t>
                          </a:r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73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67,5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-1,0101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0,344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0,2107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6,321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4,4792</a:t>
                          </a:r>
                        </a:p>
                      </a:txBody>
                      <a:tcPr marL="0" marR="0" marT="0" marB="0" anchor="b"/>
                    </a:tc>
                  </a:tr>
                  <a:tr h="2577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74</a:t>
                          </a:r>
                          <a:r>
                            <a:rPr lang="id-ID" sz="1600" u="none" strike="noStrike" dirty="0" smtClean="0">
                              <a:effectLst/>
                              <a:latin typeface="+mn-lt"/>
                            </a:rPr>
                            <a:t>- </a:t>
                          </a:r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89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13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73,5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-0,3367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0,133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0,2662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7,986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3,1480</a:t>
                          </a:r>
                        </a:p>
                      </a:txBody>
                      <a:tcPr marL="0" marR="0" marT="0" marB="0" anchor="b"/>
                    </a:tc>
                  </a:tr>
                  <a:tr h="2577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80</a:t>
                          </a:r>
                          <a:r>
                            <a:rPr lang="id-ID" sz="1600" u="none" strike="noStrike" dirty="0" smtClean="0">
                              <a:effectLst/>
                              <a:latin typeface="+mn-lt"/>
                            </a:rPr>
                            <a:t>- </a:t>
                          </a:r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85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79,5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0,3367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0,133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0,2107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6,321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2,9538</a:t>
                          </a:r>
                        </a:p>
                      </a:txBody>
                      <a:tcPr marL="0" marR="0" marT="0" marB="0" anchor="b"/>
                    </a:tc>
                  </a:tr>
                  <a:tr h="2577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d-ID" sz="1600" u="none" strike="noStrike" dirty="0" smtClean="0">
                              <a:effectLst/>
                              <a:latin typeface="+mn-lt"/>
                            </a:rPr>
                            <a:t>8</a:t>
                          </a:r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6</a:t>
                          </a:r>
                          <a:r>
                            <a:rPr lang="id-ID" sz="1600" u="none" strike="noStrike" dirty="0" smtClean="0">
                              <a:effectLst/>
                              <a:latin typeface="+mn-lt"/>
                            </a:rPr>
                            <a:t>- </a:t>
                          </a:r>
                          <a:r>
                            <a:rPr lang="en-US" sz="1600" u="none" strike="noStrike" dirty="0" smtClean="0">
                              <a:effectLst/>
                              <a:latin typeface="+mn-lt"/>
                            </a:rPr>
                            <a:t>91</a:t>
                          </a:r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85,5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1,0101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0,344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0,1097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3,291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4,1801</a:t>
                          </a:r>
                        </a:p>
                      </a:txBody>
                      <a:tcPr marL="0" marR="0" marT="0" marB="0" anchor="b"/>
                    </a:tc>
                  </a:tr>
                  <a:tr h="257741">
                    <a:tc>
                      <a:txBody>
                        <a:bodyPr/>
                        <a:lstStyle/>
                        <a:p>
                          <a:pPr algn="l" fontAlgn="b"/>
                          <a:endParaRPr lang="id-ID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91,5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id-ID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0,454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id-ID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b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l" fontAlgn="b"/>
                          <a:endParaRPr lang="id-ID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id-ID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377551" t="-967500" r="-100408" b="-5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d-ID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17,0043</a:t>
                          </a: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756745" y="5979643"/>
            <a:ext cx="8256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Luas Interval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mutlak</a:t>
            </a:r>
            <a:r>
              <a:rPr lang="en-US" dirty="0" smtClean="0"/>
              <a:t>, Luas interval  </a:t>
            </a:r>
            <a:r>
              <a:rPr lang="en-US" dirty="0" err="1" smtClean="0"/>
              <a:t>kelas</a:t>
            </a:r>
            <a:r>
              <a:rPr lang="en-US" dirty="0" smtClean="0"/>
              <a:t> 1 </a:t>
            </a:r>
            <a:r>
              <a:rPr lang="en-US" dirty="0" err="1" smtClean="0"/>
              <a:t>adalah</a:t>
            </a:r>
            <a:r>
              <a:rPr lang="en-US" dirty="0" smtClean="0"/>
              <a:t>  0,491-0,454 = 0,0374; </a:t>
            </a:r>
          </a:p>
          <a:p>
            <a:r>
              <a:rPr lang="en-US" dirty="0" smtClean="0"/>
              <a:t>Luas Interval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2 </a:t>
            </a:r>
            <a:r>
              <a:rPr lang="en-US" dirty="0" err="1" smtClean="0"/>
              <a:t>adalah</a:t>
            </a:r>
            <a:r>
              <a:rPr lang="en-US" dirty="0" smtClean="0"/>
              <a:t> 0,454 – 0,344 = 0,1097;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seterusnya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036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8942" y="1662192"/>
            <a:ext cx="889730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6075" algn="l"/>
              </a:tabLst>
            </a:pPr>
            <a:endParaRPr lang="en-US" sz="2400" dirty="0"/>
          </a:p>
          <a:p>
            <a:pPr marL="457200" indent="-457200">
              <a:buAutoNum type="arabicPeriod" startAt="5"/>
              <a:tabLst>
                <a:tab pos="346075" algn="l"/>
              </a:tabLst>
            </a:pP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kriteria</a:t>
            </a:r>
            <a:r>
              <a:rPr lang="en-US" sz="2400" dirty="0" smtClean="0"/>
              <a:t> </a:t>
            </a:r>
            <a:r>
              <a:rPr lang="en-US" sz="2400" dirty="0" err="1" smtClean="0"/>
              <a:t>pengujian</a:t>
            </a:r>
            <a:r>
              <a:rPr lang="en-US" sz="2400" dirty="0" smtClean="0"/>
              <a:t> </a:t>
            </a:r>
            <a:r>
              <a:rPr lang="en-US" sz="2400" dirty="0" err="1" smtClean="0"/>
              <a:t>hipotesis</a:t>
            </a:r>
            <a:r>
              <a:rPr lang="en-US" sz="2400" dirty="0" smtClean="0"/>
              <a:t>.</a:t>
            </a:r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    	Ho </a:t>
            </a:r>
            <a:r>
              <a:rPr lang="en-US" sz="2400" dirty="0" err="1" smtClean="0"/>
              <a:t>ditolak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	</a:t>
            </a:r>
            <a:r>
              <a:rPr lang="id-ID" sz="2400" dirty="0" smtClean="0">
                <a:sym typeface="Symbol"/>
              </a:rPr>
              <a:t></a:t>
            </a:r>
            <a:r>
              <a:rPr lang="id-ID" sz="2400" baseline="30000" dirty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hitung</a:t>
            </a:r>
            <a:r>
              <a:rPr lang="en-US" sz="2400" dirty="0" smtClean="0"/>
              <a:t> ≥ </a:t>
            </a:r>
            <a:r>
              <a:rPr lang="id-ID" sz="2400" dirty="0">
                <a:sym typeface="Symbol"/>
              </a:rPr>
              <a:t></a:t>
            </a:r>
            <a:r>
              <a:rPr lang="id-ID" sz="2400" baseline="30000" dirty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    	Ho </a:t>
            </a:r>
            <a:r>
              <a:rPr lang="en-US" sz="2400" dirty="0" err="1" smtClean="0"/>
              <a:t>diterima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	</a:t>
            </a:r>
            <a:r>
              <a:rPr lang="id-ID" sz="2400" dirty="0" smtClean="0">
                <a:sym typeface="Symbol"/>
              </a:rPr>
              <a:t></a:t>
            </a:r>
            <a:r>
              <a:rPr lang="id-ID" sz="2400" baseline="30000" dirty="0"/>
              <a:t>2</a:t>
            </a:r>
            <a:r>
              <a:rPr lang="id-ID" sz="2400" dirty="0"/>
              <a:t> </a:t>
            </a:r>
            <a:r>
              <a:rPr lang="en-US" sz="2400" dirty="0" err="1" smtClean="0"/>
              <a:t>hitung</a:t>
            </a:r>
            <a:r>
              <a:rPr lang="en-US" sz="2400" dirty="0" smtClean="0"/>
              <a:t> &lt; </a:t>
            </a:r>
            <a:r>
              <a:rPr lang="id-ID" sz="2400" dirty="0">
                <a:sym typeface="Symbol"/>
              </a:rPr>
              <a:t></a:t>
            </a:r>
            <a:r>
              <a:rPr lang="id-ID" sz="2400" baseline="30000" dirty="0"/>
              <a:t>2</a:t>
            </a:r>
            <a:r>
              <a:rPr lang="id-ID" sz="2400" dirty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	</a:t>
            </a:r>
            <a:r>
              <a:rPr lang="id-ID" sz="2400" dirty="0" smtClean="0">
                <a:sym typeface="Symbol"/>
              </a:rPr>
              <a:t></a:t>
            </a:r>
            <a:r>
              <a:rPr lang="id-ID" sz="2400" baseline="30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dirty="0" smtClean="0"/>
              <a:t> 	= 17,0043</a:t>
            </a:r>
          </a:p>
          <a:p>
            <a:pPr>
              <a:tabLst>
                <a:tab pos="457200" algn="l"/>
              </a:tabLst>
            </a:pPr>
            <a:r>
              <a:rPr lang="en-US" sz="2400" dirty="0">
                <a:sym typeface="Symbol"/>
              </a:rPr>
              <a:t>	</a:t>
            </a:r>
            <a:r>
              <a:rPr lang="id-ID" sz="2400" dirty="0" smtClean="0">
                <a:sym typeface="Symbol"/>
              </a:rPr>
              <a:t></a:t>
            </a:r>
            <a:r>
              <a:rPr lang="id-ID" sz="2400" baseline="30000" dirty="0"/>
              <a:t>2</a:t>
            </a:r>
            <a:r>
              <a:rPr lang="id-ID" sz="2400" dirty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	= 7,81</a:t>
            </a:r>
          </a:p>
          <a:p>
            <a:pPr>
              <a:tabLst>
                <a:tab pos="346075" algn="l"/>
              </a:tabLst>
            </a:pPr>
            <a:endParaRPr lang="en-US" sz="2400" dirty="0"/>
          </a:p>
          <a:p>
            <a:pPr marL="457200" indent="-457200">
              <a:buAutoNum type="arabicPeriod" startAt="6"/>
              <a:tabLst>
                <a:tab pos="346075" algn="l"/>
              </a:tabLst>
            </a:pP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kesimpulan</a:t>
            </a: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	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id-ID" sz="2400" dirty="0">
                <a:sym typeface="Symbol"/>
              </a:rPr>
              <a:t></a:t>
            </a:r>
            <a:r>
              <a:rPr lang="id-ID" sz="2400" baseline="30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dirty="0" smtClean="0"/>
              <a:t>&gt; </a:t>
            </a:r>
            <a:r>
              <a:rPr lang="id-ID" sz="2400" dirty="0">
                <a:sym typeface="Symbol"/>
              </a:rPr>
              <a:t></a:t>
            </a:r>
            <a:r>
              <a:rPr lang="id-ID" sz="2400" baseline="30000" dirty="0"/>
              <a:t>2</a:t>
            </a:r>
            <a:r>
              <a:rPr lang="en-US" sz="2400" dirty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12,017 &gt; 7,81,</a:t>
            </a:r>
          </a:p>
          <a:p>
            <a:pPr>
              <a:tabLst>
                <a:tab pos="457200" algn="l"/>
              </a:tabLst>
            </a:pPr>
            <a:r>
              <a:rPr lang="en-US" sz="2400" dirty="0"/>
              <a:t>	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kesimpulannya</a:t>
            </a:r>
            <a:r>
              <a:rPr lang="en-US" sz="2400" dirty="0" smtClean="0"/>
              <a:t> </a:t>
            </a:r>
            <a:r>
              <a:rPr lang="en-US" sz="2400" dirty="0" err="1" smtClean="0"/>
              <a:t>tolak</a:t>
            </a:r>
            <a:r>
              <a:rPr lang="en-US" sz="2400" dirty="0" smtClean="0"/>
              <a:t> Ho, data </a:t>
            </a:r>
            <a:r>
              <a:rPr lang="en-US" sz="2400" dirty="0" err="1" smtClean="0"/>
              <a:t>ujian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matematika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</a:p>
          <a:p>
            <a:pPr>
              <a:tabLst>
                <a:tab pos="457200" algn="l"/>
              </a:tabLst>
            </a:pPr>
            <a:r>
              <a:rPr lang="en-US" sz="2400" dirty="0"/>
              <a:t>	</a:t>
            </a:r>
            <a:r>
              <a:rPr lang="en-US" sz="2400" dirty="0" err="1" smtClean="0"/>
              <a:t>berdistribusi</a:t>
            </a:r>
            <a:r>
              <a:rPr lang="en-US" sz="2400" dirty="0" smtClean="0"/>
              <a:t> normal 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5341" y="191705"/>
            <a:ext cx="913126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Arial Black" panose="020B0A04020102020204" pitchFamily="34" charset="0"/>
                <a:cs typeface="Arial" pitchFamily="34" charset="0"/>
              </a:rPr>
              <a:t>(STUDI KASUS</a:t>
            </a:r>
            <a:r>
              <a:rPr lang="en-US" sz="2000" b="1" dirty="0" smtClean="0">
                <a:latin typeface="Arial Black" panose="020B0A04020102020204" pitchFamily="34" charset="0"/>
                <a:cs typeface="Arial" pitchFamily="34" charset="0"/>
              </a:rPr>
              <a:t>)  UJI NORMALITAS DENGAN MENGGUNAKAN Z SCORE DAN METODE CHI KUADRAT</a:t>
            </a:r>
            <a:endParaRPr lang="en-US" sz="2000" b="1" dirty="0"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41" y="1368424"/>
            <a:ext cx="9131267" cy="5347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2:</a:t>
            </a:r>
          </a:p>
          <a:p>
            <a:r>
              <a:rPr lang="id-ID" dirty="0" smtClean="0"/>
              <a:t>DIAMBIL </a:t>
            </a:r>
            <a:r>
              <a:rPr lang="id-ID" dirty="0"/>
              <a:t>TINGGI BADAN MAHASISWA DI SUATU PERGURUAN </a:t>
            </a:r>
            <a:r>
              <a:rPr lang="id-ID" dirty="0" smtClean="0"/>
              <a:t>TINGGI</a:t>
            </a:r>
            <a:r>
              <a:rPr lang="en-US" dirty="0" smtClean="0"/>
              <a:t> </a:t>
            </a:r>
            <a:r>
              <a:rPr lang="id-ID" dirty="0" smtClean="0"/>
              <a:t>TAHUN 1990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id-ID" dirty="0"/>
              <a:t>Selidikilah dengan  </a:t>
            </a:r>
            <a:r>
              <a:rPr lang="id-ID" dirty="0" smtClean="0">
                <a:sym typeface="Symbol"/>
              </a:rPr>
              <a:t></a:t>
            </a:r>
            <a:r>
              <a:rPr lang="en-US" dirty="0" smtClean="0">
                <a:sym typeface="Symbol"/>
              </a:rPr>
              <a:t> </a:t>
            </a:r>
            <a:r>
              <a:rPr lang="id-ID" dirty="0" smtClean="0"/>
              <a:t>= </a:t>
            </a:r>
            <a:r>
              <a:rPr lang="id-ID" dirty="0"/>
              <a:t>5%, apakah data tersebut di atas berdistribusi normal ? (</a:t>
            </a:r>
            <a:r>
              <a:rPr lang="id-ID" dirty="0" smtClean="0"/>
              <a:t>Mean</a:t>
            </a:r>
            <a:r>
              <a:rPr lang="en-US" dirty="0" smtClean="0"/>
              <a:t> </a:t>
            </a:r>
            <a:r>
              <a:rPr lang="id-ID" dirty="0" smtClean="0"/>
              <a:t>= </a:t>
            </a:r>
            <a:r>
              <a:rPr lang="id-ID" dirty="0"/>
              <a:t>157.8; Standar deviasi = 8.09)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341" y="191705"/>
            <a:ext cx="9131267" cy="70788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Arial Black" panose="020B0A04020102020204" pitchFamily="34" charset="0"/>
                <a:cs typeface="Arial" pitchFamily="34" charset="0"/>
              </a:rPr>
              <a:t>(STUDI KASUS</a:t>
            </a:r>
            <a:r>
              <a:rPr lang="en-US" sz="2000" b="1" dirty="0" smtClean="0">
                <a:latin typeface="Arial Black" panose="020B0A04020102020204" pitchFamily="34" charset="0"/>
                <a:cs typeface="Arial" pitchFamily="34" charset="0"/>
              </a:rPr>
              <a:t>)  UJI NORMALITAS DENGAN MENGGUNAKAN Z SCORE DAN METODE CHI KUADRAT</a:t>
            </a:r>
            <a:endParaRPr lang="en-US" sz="20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8" t="35560" r="43656" b="34052"/>
          <a:stretch/>
        </p:blipFill>
        <p:spPr bwMode="auto">
          <a:xfrm>
            <a:off x="3389586" y="2790496"/>
            <a:ext cx="1970690" cy="22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394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5341" y="1368424"/>
                <a:ext cx="9131267" cy="53476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dirty="0"/>
                  <a:t>1. Hipotesis :</a:t>
                </a:r>
              </a:p>
              <a:p>
                <a:pPr lvl="1"/>
                <a:r>
                  <a:rPr lang="id-ID" dirty="0"/>
                  <a:t>Ho : Populasi tinggi </a:t>
                </a:r>
                <a:r>
                  <a:rPr lang="id-ID" dirty="0" smtClean="0"/>
                  <a:t>badan</a:t>
                </a:r>
                <a:r>
                  <a:rPr lang="en-US" dirty="0" smtClean="0"/>
                  <a:t> </a:t>
                </a:r>
                <a:r>
                  <a:rPr lang="id-ID" dirty="0" smtClean="0"/>
                  <a:t>mahasiswa </a:t>
                </a:r>
                <a:r>
                  <a:rPr lang="id-ID" dirty="0"/>
                  <a:t>berdistribusi normal</a:t>
                </a:r>
              </a:p>
              <a:p>
                <a:pPr lvl="1"/>
                <a:r>
                  <a:rPr lang="id-ID" dirty="0" smtClean="0"/>
                  <a:t>H1 </a:t>
                </a:r>
                <a:r>
                  <a:rPr lang="id-ID" dirty="0"/>
                  <a:t>: Populasi tinggi </a:t>
                </a:r>
                <a:r>
                  <a:rPr lang="id-ID" dirty="0" smtClean="0"/>
                  <a:t>badan</a:t>
                </a:r>
                <a:r>
                  <a:rPr lang="en-US" dirty="0" smtClean="0"/>
                  <a:t> </a:t>
                </a:r>
                <a:r>
                  <a:rPr lang="id-ID" dirty="0" smtClean="0"/>
                  <a:t>mahasiswa </a:t>
                </a:r>
                <a:r>
                  <a:rPr lang="id-ID" dirty="0"/>
                  <a:t>tidak </a:t>
                </a:r>
                <a:r>
                  <a:rPr lang="id-ID" dirty="0" smtClean="0"/>
                  <a:t>berdistribusi</a:t>
                </a:r>
                <a:r>
                  <a:rPr lang="en-US" dirty="0" smtClean="0"/>
                  <a:t> </a:t>
                </a:r>
                <a:r>
                  <a:rPr lang="id-ID" dirty="0" smtClean="0"/>
                  <a:t>normal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2. Nilai </a:t>
                </a:r>
                <a:r>
                  <a:rPr lang="id-ID" dirty="0" smtClean="0">
                    <a:sym typeface="Symbol"/>
                  </a:rPr>
                  <a:t></a:t>
                </a:r>
                <a:endParaRPr lang="id-ID" dirty="0"/>
              </a:p>
              <a:p>
                <a:pPr lvl="1"/>
                <a:r>
                  <a:rPr lang="id-ID" dirty="0"/>
                  <a:t>Nilai </a:t>
                </a:r>
                <a:r>
                  <a:rPr lang="id-ID" dirty="0">
                    <a:sym typeface="Symbol"/>
                  </a:rPr>
                  <a:t></a:t>
                </a:r>
                <a:r>
                  <a:rPr lang="id-ID" dirty="0" smtClean="0"/>
                  <a:t> </a:t>
                </a:r>
                <a:r>
                  <a:rPr lang="id-ID" dirty="0"/>
                  <a:t>= level signifikansi = 5</a:t>
                </a:r>
                <a:r>
                  <a:rPr lang="id-ID" dirty="0" smtClean="0"/>
                  <a:t>%</a:t>
                </a:r>
                <a:r>
                  <a:rPr lang="en-US" dirty="0" smtClean="0"/>
                  <a:t> </a:t>
                </a:r>
                <a:r>
                  <a:rPr lang="id-ID" dirty="0" smtClean="0"/>
                  <a:t>= 0,05</a:t>
                </a:r>
                <a:endParaRPr lang="en-US" dirty="0" smtClean="0"/>
              </a:p>
              <a:p>
                <a:pPr marL="0" lvl="1" indent="0">
                  <a:buNone/>
                </a:pPr>
                <a:r>
                  <a:rPr lang="en-US" sz="2800" dirty="0" smtClean="0"/>
                  <a:t>3. </a:t>
                </a:r>
                <a:r>
                  <a:rPr lang="en-US" sz="2800" dirty="0" err="1" smtClean="0"/>
                  <a:t>Persamaan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Chi </a:t>
                </a:r>
                <a:r>
                  <a:rPr lang="en-US" sz="2800" dirty="0" err="1"/>
                  <a:t>Kuadrat</a:t>
                </a:r>
                <a:r>
                  <a:rPr lang="en-US" sz="2800" dirty="0"/>
                  <a:t> 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id-ID" sz="2800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sz="2800" dirty="0" smtClean="0"/>
              </a:p>
              <a:p>
                <a:pPr marL="0" lvl="1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341" y="1368424"/>
                <a:ext cx="9131267" cy="5347686"/>
              </a:xfrm>
              <a:blipFill rotWithShape="1">
                <a:blip r:embed="rId2"/>
                <a:stretch>
                  <a:fillRect l="-1403" t="-182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5341" y="191705"/>
            <a:ext cx="9131267" cy="70788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Arial Black" panose="020B0A04020102020204" pitchFamily="34" charset="0"/>
                <a:cs typeface="Arial" pitchFamily="34" charset="0"/>
              </a:rPr>
              <a:t>(STUDI KASUS</a:t>
            </a:r>
            <a:r>
              <a:rPr lang="en-US" sz="2000" b="1" dirty="0" smtClean="0">
                <a:latin typeface="Arial Black" panose="020B0A04020102020204" pitchFamily="34" charset="0"/>
                <a:cs typeface="Arial" pitchFamily="34" charset="0"/>
              </a:rPr>
              <a:t>)  UJI NORMALITAS DENGAN MENGGUNAKAN Z SCORE DAN METODE CHI KUADRAT</a:t>
            </a:r>
            <a:endParaRPr lang="en-US" sz="20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t="60991" r="52503" b="11422"/>
          <a:stretch/>
        </p:blipFill>
        <p:spPr bwMode="auto">
          <a:xfrm>
            <a:off x="2254470" y="4303985"/>
            <a:ext cx="4666592" cy="22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25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5341" y="1135117"/>
            <a:ext cx="9131267" cy="5423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5341" y="1368424"/>
                <a:ext cx="9131267" cy="5347686"/>
              </a:xfrm>
            </p:spPr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d-ID" sz="2800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marL="0" lvl="1" indent="0">
                  <a:buNone/>
                </a:pPr>
                <a:endParaRPr lang="en-US" sz="2800" dirty="0" smtClean="0"/>
              </a:p>
              <a:p>
                <a:pPr marL="0" lvl="1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341" y="1368424"/>
                <a:ext cx="9131267" cy="534768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5341" y="191705"/>
            <a:ext cx="9131267" cy="70788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Arial Black" panose="020B0A04020102020204" pitchFamily="34" charset="0"/>
                <a:cs typeface="Arial" pitchFamily="34" charset="0"/>
              </a:rPr>
              <a:t>(STUDI KASUS</a:t>
            </a:r>
            <a:r>
              <a:rPr lang="en-US" sz="2000" b="1" dirty="0" smtClean="0">
                <a:latin typeface="Arial Black" panose="020B0A04020102020204" pitchFamily="34" charset="0"/>
                <a:cs typeface="Arial" pitchFamily="34" charset="0"/>
              </a:rPr>
              <a:t>)  UJI NORMALITAS DENGAN MENGGUNAKAN Z SCORE DAN METODE CHI KUADRAT</a:t>
            </a:r>
            <a:endParaRPr lang="en-US" sz="20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230" y="4030404"/>
            <a:ext cx="77180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/>
              <a:t>4. Derajat Bebas</a:t>
            </a:r>
          </a:p>
          <a:p>
            <a:r>
              <a:rPr lang="fi-FI" sz="2800" dirty="0" smtClean="0"/>
              <a:t>	Df </a:t>
            </a:r>
            <a:r>
              <a:rPr lang="fi-FI" sz="2800" dirty="0"/>
              <a:t>= ( k =panjang kelas) – 3 ) = ( 5 – 3 ) = 2</a:t>
            </a:r>
          </a:p>
          <a:p>
            <a:r>
              <a:rPr lang="id-ID" sz="2800" dirty="0"/>
              <a:t>5. Nilai tabel</a:t>
            </a:r>
          </a:p>
          <a:p>
            <a:r>
              <a:rPr lang="en-US" sz="2800" dirty="0" smtClean="0"/>
              <a:t>	</a:t>
            </a:r>
            <a:r>
              <a:rPr lang="id-ID" sz="2800" dirty="0" smtClean="0"/>
              <a:t>Nilai </a:t>
            </a:r>
            <a:r>
              <a:rPr lang="id-ID" sz="2800" dirty="0"/>
              <a:t>tabel </a:t>
            </a:r>
            <a:r>
              <a:rPr lang="id-ID" sz="2800" dirty="0" smtClean="0">
                <a:sym typeface="Symbol"/>
              </a:rPr>
              <a:t></a:t>
            </a:r>
            <a:r>
              <a:rPr lang="id-ID" sz="2800" i="1" dirty="0" smtClean="0"/>
              <a:t>2 </a:t>
            </a:r>
            <a:r>
              <a:rPr lang="id-ID" sz="2800" dirty="0"/>
              <a:t>;  = 0,05 ; df = 2 ; = </a:t>
            </a:r>
            <a:r>
              <a:rPr lang="id-ID" sz="2800" dirty="0" smtClean="0"/>
              <a:t>5,991.</a:t>
            </a:r>
            <a:r>
              <a:rPr lang="en-US" sz="2800" dirty="0" smtClean="0"/>
              <a:t> 	</a:t>
            </a:r>
            <a:r>
              <a:rPr lang="id-ID" sz="2800" dirty="0" smtClean="0"/>
              <a:t>Tabel</a:t>
            </a:r>
            <a:r>
              <a:rPr lang="en-US" sz="2800" dirty="0" smtClean="0"/>
              <a:t> </a:t>
            </a:r>
            <a:r>
              <a:rPr lang="id-ID" sz="2800" dirty="0" smtClean="0">
                <a:sym typeface="Symbol"/>
              </a:rPr>
              <a:t></a:t>
            </a:r>
            <a:r>
              <a:rPr lang="id-ID" sz="2800" dirty="0" smtClean="0"/>
              <a:t>2 </a:t>
            </a:r>
            <a:r>
              <a:rPr lang="id-ID" sz="2800" dirty="0"/>
              <a:t>(Chi-Square) pada lampiran.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0" t="36422" r="14333" b="54957"/>
          <a:stretch/>
        </p:blipFill>
        <p:spPr bwMode="auto">
          <a:xfrm>
            <a:off x="772505" y="2380591"/>
            <a:ext cx="8687206" cy="124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57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4853" y="1198179"/>
            <a:ext cx="8812925" cy="47927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494269" y="487523"/>
            <a:ext cx="9020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 Black" panose="020B0A04020102020204" pitchFamily="34" charset="0"/>
              </a:rPr>
              <a:t>Pengertian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Uji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Normalitas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683" y="1494585"/>
            <a:ext cx="856067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Normalitas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uji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menilai</a:t>
            </a:r>
            <a:r>
              <a:rPr lang="en-US" sz="2400" dirty="0" smtClean="0"/>
              <a:t> </a:t>
            </a:r>
            <a:r>
              <a:rPr lang="en-US" sz="2400" dirty="0" err="1" smtClean="0"/>
              <a:t>sebaran</a:t>
            </a:r>
            <a:r>
              <a:rPr lang="en-US" sz="2400" dirty="0" smtClean="0"/>
              <a:t> data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data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variabel</a:t>
            </a:r>
            <a:r>
              <a:rPr lang="en-US" sz="2400" dirty="0" smtClean="0"/>
              <a:t>,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sebaran</a:t>
            </a:r>
            <a:r>
              <a:rPr lang="en-US" sz="2400" dirty="0" smtClean="0"/>
              <a:t> data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berdistribusi</a:t>
            </a:r>
            <a:r>
              <a:rPr lang="en-US" sz="2400" dirty="0" smtClean="0"/>
              <a:t> normal </a:t>
            </a:r>
            <a:r>
              <a:rPr lang="en-US" sz="2400" dirty="0" err="1" smtClean="0"/>
              <a:t>ataukah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.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 err="1"/>
              <a:t>Uji</a:t>
            </a:r>
            <a:r>
              <a:rPr lang="en-US" sz="2400" dirty="0"/>
              <a:t> </a:t>
            </a:r>
            <a:r>
              <a:rPr lang="en-US" sz="2400" dirty="0" err="1"/>
              <a:t>Normalitas</a:t>
            </a:r>
            <a:r>
              <a:rPr lang="en-US" sz="2400" dirty="0"/>
              <a:t> </a:t>
            </a:r>
            <a:r>
              <a:rPr lang="en-US" sz="2400" dirty="0" err="1"/>
              <a:t>berguna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data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dikumpulkan</a:t>
            </a:r>
            <a:r>
              <a:rPr lang="en-US" sz="2400" dirty="0"/>
              <a:t> </a:t>
            </a:r>
            <a:r>
              <a:rPr lang="en-US" sz="2400" dirty="0" err="1"/>
              <a:t>berdistribusi</a:t>
            </a:r>
            <a:r>
              <a:rPr lang="en-US" sz="2400" dirty="0"/>
              <a:t> normal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diambil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populasi</a:t>
            </a:r>
            <a:r>
              <a:rPr lang="en-US" sz="2400" dirty="0"/>
              <a:t> normal.  </a:t>
            </a:r>
            <a:r>
              <a:rPr lang="en-US" sz="2400" dirty="0" err="1"/>
              <a:t>Pengujian</a:t>
            </a:r>
            <a:r>
              <a:rPr lang="en-US" sz="2400" dirty="0"/>
              <a:t> </a:t>
            </a:r>
            <a:r>
              <a:rPr lang="en-US" sz="2400" dirty="0" err="1"/>
              <a:t>normalitas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data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begitu</a:t>
            </a:r>
            <a:r>
              <a:rPr lang="en-US" sz="2400" dirty="0"/>
              <a:t> </a:t>
            </a:r>
            <a:r>
              <a:rPr lang="en-US" sz="2400" dirty="0" err="1"/>
              <a:t>rumit</a:t>
            </a:r>
            <a:r>
              <a:rPr lang="en-US" sz="2400" dirty="0"/>
              <a:t>.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pengalaman</a:t>
            </a:r>
            <a:r>
              <a:rPr lang="en-US" sz="2400" dirty="0"/>
              <a:t> </a:t>
            </a:r>
            <a:r>
              <a:rPr lang="en-US" sz="2400" dirty="0" err="1"/>
              <a:t>empiris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pakar</a:t>
            </a:r>
            <a:r>
              <a:rPr lang="en-US" sz="2400" dirty="0"/>
              <a:t> </a:t>
            </a:r>
            <a:r>
              <a:rPr lang="en-US" sz="2400" dirty="0" err="1"/>
              <a:t>statistik</a:t>
            </a:r>
            <a:r>
              <a:rPr lang="en-US" sz="2400" dirty="0"/>
              <a:t>, data yang </a:t>
            </a:r>
            <a:r>
              <a:rPr lang="en-US" sz="2400" dirty="0" err="1"/>
              <a:t>banyaknya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30 </a:t>
            </a:r>
            <a:r>
              <a:rPr lang="en-US" sz="2400" dirty="0" err="1"/>
              <a:t>angka</a:t>
            </a:r>
            <a:r>
              <a:rPr lang="en-US" sz="2400" dirty="0"/>
              <a:t> (n &gt; 30),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diasumsikan</a:t>
            </a:r>
            <a:r>
              <a:rPr lang="en-US" sz="2400" dirty="0"/>
              <a:t> </a:t>
            </a:r>
            <a:r>
              <a:rPr lang="en-US" sz="2400" dirty="0" err="1"/>
              <a:t>berdistribusi</a:t>
            </a:r>
            <a:r>
              <a:rPr lang="en-US" sz="2400" dirty="0"/>
              <a:t> normal. </a:t>
            </a:r>
            <a:r>
              <a:rPr lang="en-US" sz="2400" dirty="0" err="1"/>
              <a:t>Biasa</a:t>
            </a:r>
            <a:r>
              <a:rPr lang="en-US" sz="2400" dirty="0"/>
              <a:t> </a:t>
            </a:r>
            <a:r>
              <a:rPr lang="en-US" sz="2400" dirty="0" err="1"/>
              <a:t>dikatakan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sampel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3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5341" y="1135117"/>
            <a:ext cx="9131267" cy="5423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5341" y="1368424"/>
                <a:ext cx="9131267" cy="5347686"/>
              </a:xfrm>
            </p:spPr>
            <p:txBody>
              <a:bodyPr>
                <a:noAutofit/>
              </a:bodyPr>
              <a:lstStyle/>
              <a:p>
                <a:pPr marL="0" marR="22349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it-IT" spc="-4" dirty="0" smtClean="0">
                    <a:cs typeface="Times New Roman"/>
                  </a:rPr>
                  <a:t>6. Daerah penolakan</a:t>
                </a:r>
              </a:p>
              <a:p>
                <a:pPr marR="22349"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it-IT" spc="-4" dirty="0" smtClean="0">
                    <a:cs typeface="Times New Roman"/>
                  </a:rPr>
                  <a:t>Menggunakan </a:t>
                </a:r>
                <a:r>
                  <a:rPr lang="it-IT" spc="-4" dirty="0">
                    <a:cs typeface="Times New Roman"/>
                  </a:rPr>
                  <a:t>gambar</a:t>
                </a:r>
              </a:p>
              <a:p>
                <a:pPr marL="12700" marR="22349">
                  <a:lnSpc>
                    <a:spcPct val="100000"/>
                  </a:lnSpc>
                  <a:spcBef>
                    <a:spcPts val="0"/>
                  </a:spcBef>
                </a:pPr>
                <a:endParaRPr lang="it-IT" spc="-4" dirty="0" smtClean="0">
                  <a:cs typeface="Times New Roman"/>
                </a:endParaRPr>
              </a:p>
              <a:p>
                <a:pPr marL="12700" marR="22349">
                  <a:lnSpc>
                    <a:spcPct val="100000"/>
                  </a:lnSpc>
                  <a:spcBef>
                    <a:spcPts val="0"/>
                  </a:spcBef>
                </a:pPr>
                <a:endParaRPr lang="it-IT" spc="-4" dirty="0">
                  <a:cs typeface="Times New Roman"/>
                </a:endParaRPr>
              </a:p>
              <a:p>
                <a:pPr marL="12700" marR="22349">
                  <a:lnSpc>
                    <a:spcPct val="100000"/>
                  </a:lnSpc>
                  <a:spcBef>
                    <a:spcPts val="0"/>
                  </a:spcBef>
                </a:pPr>
                <a:endParaRPr lang="it-IT" spc="-4" dirty="0" smtClean="0">
                  <a:cs typeface="Times New Roman"/>
                </a:endParaRPr>
              </a:p>
              <a:p>
                <a:pPr marL="12700" marR="22349">
                  <a:lnSpc>
                    <a:spcPct val="100000"/>
                  </a:lnSpc>
                  <a:spcBef>
                    <a:spcPts val="0"/>
                  </a:spcBef>
                </a:pPr>
                <a:endParaRPr lang="it-IT" spc="-4" dirty="0">
                  <a:cs typeface="Times New Roman"/>
                </a:endParaRPr>
              </a:p>
              <a:p>
                <a:pPr marL="469900" marR="22349"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it-IT" spc="-4" dirty="0" smtClean="0">
                    <a:cs typeface="Times New Roman"/>
                  </a:rPr>
                  <a:t>M</a:t>
                </a:r>
                <a:r>
                  <a:rPr lang="it-IT" dirty="0" smtClean="0">
                    <a:cs typeface="Times New Roman"/>
                  </a:rPr>
                  <a:t>e</a:t>
                </a:r>
                <a:r>
                  <a:rPr lang="it-IT" spc="4" dirty="0" smtClean="0">
                    <a:cs typeface="Times New Roman"/>
                  </a:rPr>
                  <a:t>nggun</a:t>
                </a:r>
                <a:r>
                  <a:rPr lang="it-IT" dirty="0" smtClean="0">
                    <a:cs typeface="Times New Roman"/>
                  </a:rPr>
                  <a:t>a</a:t>
                </a:r>
                <a:r>
                  <a:rPr lang="it-IT" spc="4" dirty="0" smtClean="0">
                    <a:cs typeface="Times New Roman"/>
                  </a:rPr>
                  <a:t>k</a:t>
                </a:r>
                <a:r>
                  <a:rPr lang="it-IT" dirty="0" smtClean="0">
                    <a:cs typeface="Times New Roman"/>
                  </a:rPr>
                  <a:t>an</a:t>
                </a:r>
                <a:r>
                  <a:rPr lang="it-IT" spc="-91" dirty="0" smtClean="0">
                    <a:cs typeface="Times New Roman"/>
                  </a:rPr>
                  <a:t> </a:t>
                </a:r>
                <a:r>
                  <a:rPr lang="it-IT" spc="-4" dirty="0" smtClean="0">
                    <a:cs typeface="Times New Roman"/>
                  </a:rPr>
                  <a:t>r</a:t>
                </a:r>
                <a:r>
                  <a:rPr lang="it-IT" spc="4" dirty="0" smtClean="0">
                    <a:cs typeface="Times New Roman"/>
                  </a:rPr>
                  <a:t>u</a:t>
                </a:r>
                <a:r>
                  <a:rPr lang="it-IT" spc="-29" dirty="0" smtClean="0">
                    <a:cs typeface="Times New Roman"/>
                  </a:rPr>
                  <a:t>m</a:t>
                </a:r>
                <a:r>
                  <a:rPr lang="it-IT" spc="4" dirty="0" smtClean="0">
                    <a:cs typeface="Times New Roman"/>
                  </a:rPr>
                  <a:t>u</a:t>
                </a:r>
                <a:r>
                  <a:rPr lang="it-IT" dirty="0" smtClean="0">
                    <a:cs typeface="Times New Roman"/>
                  </a:rPr>
                  <a:t>s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baseline="-25000" dirty="0" smtClean="0">
                    <a:cs typeface="Times New Roman"/>
                  </a:rPr>
                  <a:t>hit</a:t>
                </a:r>
                <a:r>
                  <a:rPr lang="it-IT" dirty="0" smtClean="0">
                    <a:cs typeface="Times New Roman"/>
                  </a:rPr>
                  <a:t> &lt;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 smtClean="0">
                    <a:cs typeface="Times New Roman"/>
                  </a:rPr>
                  <a:t> </a:t>
                </a:r>
                <a:r>
                  <a:rPr lang="it-IT" baseline="-25000" dirty="0" smtClean="0">
                    <a:cs typeface="Times New Roman"/>
                  </a:rPr>
                  <a:t>Tabel</a:t>
                </a:r>
              </a:p>
              <a:p>
                <a:pPr marL="469900" marR="22349"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it-IT" spc="-19" dirty="0" smtClean="0">
                    <a:cs typeface="Times New Roman"/>
                  </a:rPr>
                  <a:t>|</a:t>
                </a:r>
                <a:r>
                  <a:rPr lang="it-IT" spc="4" dirty="0" smtClean="0">
                    <a:cs typeface="Times New Roman"/>
                  </a:rPr>
                  <a:t>0</a:t>
                </a:r>
                <a:r>
                  <a:rPr lang="it-IT" spc="-4" dirty="0" smtClean="0">
                    <a:cs typeface="Times New Roman"/>
                  </a:rPr>
                  <a:t>,</a:t>
                </a:r>
                <a:r>
                  <a:rPr lang="it-IT" spc="4" dirty="0" smtClean="0">
                    <a:cs typeface="Times New Roman"/>
                  </a:rPr>
                  <a:t>42</a:t>
                </a:r>
                <a:r>
                  <a:rPr lang="it-IT" dirty="0" smtClean="0">
                    <a:cs typeface="Times New Roman"/>
                  </a:rPr>
                  <a:t>7</a:t>
                </a:r>
                <a:r>
                  <a:rPr lang="it-IT" spc="-24" dirty="0" smtClean="0">
                    <a:cs typeface="Times New Roman"/>
                  </a:rPr>
                  <a:t> </a:t>
                </a:r>
                <a:r>
                  <a:rPr lang="it-IT" dirty="0">
                    <a:cs typeface="Times New Roman"/>
                  </a:rPr>
                  <a:t>|</a:t>
                </a:r>
                <a:r>
                  <a:rPr lang="it-IT" spc="11" dirty="0">
                    <a:cs typeface="Times New Roman"/>
                  </a:rPr>
                  <a:t> </a:t>
                </a:r>
                <a:r>
                  <a:rPr lang="it-IT" dirty="0">
                    <a:cs typeface="Times New Roman"/>
                  </a:rPr>
                  <a:t>&lt;</a:t>
                </a:r>
                <a:r>
                  <a:rPr lang="it-IT" spc="-13" dirty="0">
                    <a:cs typeface="Times New Roman"/>
                  </a:rPr>
                  <a:t> </a:t>
                </a:r>
                <a:r>
                  <a:rPr lang="it-IT" spc="-19" dirty="0">
                    <a:cs typeface="Times New Roman"/>
                  </a:rPr>
                  <a:t>|</a:t>
                </a:r>
                <a:r>
                  <a:rPr lang="it-IT" spc="4" dirty="0">
                    <a:cs typeface="Times New Roman"/>
                  </a:rPr>
                  <a:t>5</a:t>
                </a:r>
                <a:r>
                  <a:rPr lang="it-IT" spc="-4" dirty="0">
                    <a:cs typeface="Times New Roman"/>
                  </a:rPr>
                  <a:t>,</a:t>
                </a:r>
                <a:r>
                  <a:rPr lang="it-IT" spc="4" dirty="0">
                    <a:cs typeface="Times New Roman"/>
                  </a:rPr>
                  <a:t>991</a:t>
                </a:r>
                <a:r>
                  <a:rPr lang="it-IT" dirty="0">
                    <a:cs typeface="Times New Roman"/>
                  </a:rPr>
                  <a:t>|</a:t>
                </a:r>
                <a:r>
                  <a:rPr lang="it-IT" spc="-17" dirty="0">
                    <a:cs typeface="Times New Roman"/>
                  </a:rPr>
                  <a:t> </a:t>
                </a:r>
                <a:r>
                  <a:rPr lang="it-IT" dirty="0">
                    <a:cs typeface="Times New Roman"/>
                  </a:rPr>
                  <a:t>;</a:t>
                </a:r>
                <a:r>
                  <a:rPr lang="it-IT" spc="9" dirty="0">
                    <a:cs typeface="Times New Roman"/>
                  </a:rPr>
                  <a:t> </a:t>
                </a:r>
                <a:r>
                  <a:rPr lang="it-IT" spc="4" dirty="0">
                    <a:cs typeface="Times New Roman"/>
                  </a:rPr>
                  <a:t>b</a:t>
                </a:r>
                <a:r>
                  <a:rPr lang="it-IT" dirty="0">
                    <a:cs typeface="Times New Roman"/>
                  </a:rPr>
                  <a:t>e</a:t>
                </a:r>
                <a:r>
                  <a:rPr lang="it-IT" spc="-4" dirty="0">
                    <a:cs typeface="Times New Roman"/>
                  </a:rPr>
                  <a:t>r</a:t>
                </a:r>
                <a:r>
                  <a:rPr lang="it-IT" dirty="0">
                    <a:cs typeface="Times New Roman"/>
                  </a:rPr>
                  <a:t>a</a:t>
                </a:r>
                <a:r>
                  <a:rPr lang="it-IT" spc="-4" dirty="0">
                    <a:cs typeface="Times New Roman"/>
                  </a:rPr>
                  <a:t>r</a:t>
                </a:r>
                <a:r>
                  <a:rPr lang="it-IT" dirty="0">
                    <a:cs typeface="Times New Roman"/>
                  </a:rPr>
                  <a:t>ti</a:t>
                </a:r>
                <a:r>
                  <a:rPr lang="it-IT" spc="-2" dirty="0">
                    <a:cs typeface="Times New Roman"/>
                  </a:rPr>
                  <a:t> </a:t>
                </a:r>
                <a:r>
                  <a:rPr lang="it-IT" dirty="0">
                    <a:cs typeface="Times New Roman"/>
                  </a:rPr>
                  <a:t>Ho</a:t>
                </a:r>
                <a:r>
                  <a:rPr lang="it-IT" spc="-19" dirty="0">
                    <a:cs typeface="Times New Roman"/>
                  </a:rPr>
                  <a:t> </a:t>
                </a:r>
                <a:r>
                  <a:rPr lang="it-IT" spc="4" dirty="0">
                    <a:cs typeface="Times New Roman"/>
                  </a:rPr>
                  <a:t>d</a:t>
                </a:r>
                <a:r>
                  <a:rPr lang="it-IT" dirty="0">
                    <a:cs typeface="Times New Roman"/>
                  </a:rPr>
                  <a:t>ite</a:t>
                </a:r>
                <a:r>
                  <a:rPr lang="it-IT" spc="-4" dirty="0">
                    <a:cs typeface="Times New Roman"/>
                  </a:rPr>
                  <a:t>r</a:t>
                </a:r>
                <a:r>
                  <a:rPr lang="it-IT" spc="9" dirty="0">
                    <a:cs typeface="Times New Roman"/>
                  </a:rPr>
                  <a:t>i</a:t>
                </a:r>
                <a:r>
                  <a:rPr lang="it-IT" spc="-19" dirty="0">
                    <a:cs typeface="Times New Roman"/>
                  </a:rPr>
                  <a:t>m</a:t>
                </a:r>
                <a:r>
                  <a:rPr lang="it-IT" dirty="0">
                    <a:cs typeface="Times New Roman"/>
                  </a:rPr>
                  <a:t>a, Ha</a:t>
                </a:r>
                <a:r>
                  <a:rPr lang="it-IT" spc="381" dirty="0">
                    <a:cs typeface="Times New Roman"/>
                  </a:rPr>
                  <a:t> </a:t>
                </a:r>
                <a:r>
                  <a:rPr lang="it-IT" spc="4" dirty="0">
                    <a:cs typeface="Times New Roman"/>
                  </a:rPr>
                  <a:t>d</a:t>
                </a:r>
                <a:r>
                  <a:rPr lang="it-IT" dirty="0">
                    <a:cs typeface="Times New Roman"/>
                  </a:rPr>
                  <a:t>it</a:t>
                </a:r>
                <a:r>
                  <a:rPr lang="it-IT" spc="4" dirty="0">
                    <a:cs typeface="Times New Roman"/>
                  </a:rPr>
                  <a:t>o</a:t>
                </a:r>
                <a:r>
                  <a:rPr lang="it-IT" dirty="0">
                    <a:cs typeface="Times New Roman"/>
                  </a:rPr>
                  <a:t>lak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id-ID" dirty="0"/>
                  <a:t>7. Kesimpulan</a:t>
                </a:r>
              </a:p>
              <a:p>
                <a:pPr lvl="1"/>
                <a:r>
                  <a:rPr lang="id-ID" dirty="0"/>
                  <a:t>Populasi tinggi badan </a:t>
                </a:r>
                <a:r>
                  <a:rPr lang="id-ID" dirty="0" smtClean="0"/>
                  <a:t>mahasiswa</a:t>
                </a:r>
                <a:r>
                  <a:rPr lang="en-US" dirty="0" smtClean="0"/>
                  <a:t> </a:t>
                </a:r>
                <a:r>
                  <a:rPr lang="id-ID" dirty="0" smtClean="0"/>
                  <a:t>berdistribusi normal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341" y="1368424"/>
                <a:ext cx="9131267" cy="5347686"/>
              </a:xfrm>
              <a:blipFill rotWithShape="1">
                <a:blip r:embed="rId2"/>
                <a:stretch>
                  <a:fillRect l="-1403" t="-102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5341" y="191705"/>
            <a:ext cx="9131267" cy="70788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Arial Black" panose="020B0A04020102020204" pitchFamily="34" charset="0"/>
                <a:cs typeface="Arial" pitchFamily="34" charset="0"/>
              </a:rPr>
              <a:t>(STUDI KASUS</a:t>
            </a:r>
            <a:r>
              <a:rPr lang="en-US" sz="2000" b="1" dirty="0" smtClean="0">
                <a:latin typeface="Arial Black" panose="020B0A04020102020204" pitchFamily="34" charset="0"/>
                <a:cs typeface="Arial" pitchFamily="34" charset="0"/>
              </a:rPr>
              <a:t>)  UJI NORMALITAS DENGAN MENGGUNAKAN Z SCORE DAN METODE CHI KUADRAT</a:t>
            </a:r>
            <a:endParaRPr lang="en-US" sz="20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4" t="64224" r="26163" b="21767"/>
          <a:stretch/>
        </p:blipFill>
        <p:spPr bwMode="auto">
          <a:xfrm>
            <a:off x="1355834" y="2298740"/>
            <a:ext cx="3774327" cy="1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830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5341" y="1135117"/>
            <a:ext cx="9131267" cy="3090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41" y="1368424"/>
            <a:ext cx="9131267" cy="53476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/>
              <a:t>homogenitas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tidaknya</a:t>
            </a:r>
            <a:r>
              <a:rPr lang="en-US" dirty="0"/>
              <a:t> </a:t>
            </a:r>
            <a:r>
              <a:rPr lang="en-US" dirty="0" err="1"/>
              <a:t>variansi-variansi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.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homogenitas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Homogenitas</a:t>
            </a:r>
            <a:r>
              <a:rPr lang="en-US" dirty="0"/>
              <a:t> </a:t>
            </a:r>
            <a:r>
              <a:rPr lang="en-US" dirty="0" err="1" smtClean="0"/>
              <a:t>Variansi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Burlett</a:t>
            </a:r>
            <a:r>
              <a:rPr lang="en-US" dirty="0"/>
              <a:t>.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homogenitas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X </a:t>
            </a:r>
            <a:r>
              <a:rPr lang="en-US" dirty="0" err="1"/>
              <a:t>dan</a:t>
            </a:r>
            <a:r>
              <a:rPr lang="en-US" dirty="0"/>
              <a:t> Y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homogen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5341" y="191705"/>
            <a:ext cx="9131267" cy="52322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d-ID" sz="2800" b="1" dirty="0" smtClean="0"/>
              <a:t>UJI </a:t>
            </a:r>
            <a:r>
              <a:rPr lang="id-ID" sz="2800" b="1" dirty="0"/>
              <a:t>HOMOGENITAS</a:t>
            </a:r>
            <a:endParaRPr lang="en-US" sz="2800" b="1" dirty="0"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38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5341" y="961691"/>
            <a:ext cx="9131267" cy="51553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2640" y="1007404"/>
                <a:ext cx="8894782" cy="4904665"/>
              </a:xfrm>
              <a:solidFill>
                <a:schemeClr val="bg1">
                  <a:lumMod val="95000"/>
                </a:schemeClr>
              </a:solid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d-ID" sz="2400" b="1" dirty="0" smtClean="0"/>
                  <a:t>1. UJI HOMOGENITAS VARIANSI</a:t>
                </a:r>
              </a:p>
              <a:p>
                <a:pPr marL="0" indent="0">
                  <a:buNone/>
                </a:pPr>
                <a:r>
                  <a:rPr lang="id-ID" sz="2400" dirty="0"/>
                  <a:t>Langkah-langkah menghitung uji homogenitas :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id-ID" sz="2400" dirty="0" smtClean="0"/>
                  <a:t>Mencari </a:t>
                </a:r>
                <a:r>
                  <a:rPr lang="id-ID" sz="2400" dirty="0"/>
                  <a:t>Varians/Standar deviasi Variabel X danY, dengan rumus </a:t>
                </a:r>
                <a:r>
                  <a:rPr lang="id-ID" sz="2400" dirty="0" smtClean="0"/>
                  <a:t>:</a:t>
                </a:r>
                <a:endParaRPr lang="en-US" sz="2400" dirty="0" smtClean="0"/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𝑆</m:t>
                        </m:r>
                        <m:r>
                          <a:rPr lang="en-US" sz="1800" i="1" baseline="-2500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𝑛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nary>
                                  </m:e>
                                </m:d>
                                <m:r>
                                  <a:rPr lang="en-US" sz="1800" i="1" baseline="30000">
                                    <a:latin typeface="Cambria Math"/>
                                  </a:rPr>
                                  <m:t>2</m:t>
                                </m:r>
                              </m:e>
                            </m:nary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−1)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800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𝑆</m:t>
                        </m:r>
                        <m:r>
                          <a:rPr lang="en-US" sz="1800" i="1" baseline="-2500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𝑛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1800" i="1" baseline="30000">
                                    <a:latin typeface="Cambria Math"/>
                                  </a:rPr>
                                  <m:t>2</m:t>
                                </m:r>
                              </m:e>
                            </m:nary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−1)</m:t>
                            </m:r>
                          </m:den>
                        </m:f>
                      </m:e>
                    </m:rad>
                  </m:oMath>
                </a14:m>
                <a:endParaRPr lang="id-ID" sz="1800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id-ID" sz="2400" dirty="0" smtClean="0"/>
                  <a:t>Mencari </a:t>
                </a:r>
                <a:r>
                  <a:rPr lang="id-ID" sz="2400" dirty="0"/>
                  <a:t>F hitung dengan dari varians X danY, dengan rumus </a:t>
                </a:r>
                <a:r>
                  <a:rPr lang="id-ID" sz="2400" dirty="0" smtClean="0"/>
                  <a:t>: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𝑏𝑒𝑠𝑎𝑟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𝑘𝑒𝑐𝑖𝑙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c. </a:t>
                </a:r>
                <a:r>
                  <a:rPr lang="id-ID" sz="2400" dirty="0" smtClean="0"/>
                  <a:t>Membandingkan </a:t>
                </a:r>
                <a:r>
                  <a:rPr lang="id-ID" sz="2400" dirty="0"/>
                  <a:t>F</a:t>
                </a:r>
                <a:r>
                  <a:rPr lang="id-ID" sz="2400" baseline="-25000" dirty="0"/>
                  <a:t>hitung</a:t>
                </a:r>
                <a:r>
                  <a:rPr lang="id-ID" sz="2400" dirty="0"/>
                  <a:t> dengan F</a:t>
                </a:r>
                <a:r>
                  <a:rPr lang="id-ID" sz="2400" baseline="-25000" dirty="0"/>
                  <a:t>tabel</a:t>
                </a:r>
                <a:r>
                  <a:rPr lang="id-ID" sz="2400" dirty="0"/>
                  <a:t> pada tabel distribusi F, dengan</a:t>
                </a:r>
              </a:p>
              <a:p>
                <a:pPr lvl="1"/>
                <a:r>
                  <a:rPr lang="id-ID" sz="2000" dirty="0"/>
                  <a:t>untuk varians terbesar adalah dk pembilang n-1</a:t>
                </a:r>
              </a:p>
              <a:p>
                <a:pPr lvl="1"/>
                <a:r>
                  <a:rPr lang="id-ID" sz="2000" dirty="0"/>
                  <a:t>untuk varians terkecil adalah dk penyebut n-1</a:t>
                </a:r>
              </a:p>
              <a:p>
                <a:pPr lvl="1"/>
                <a:r>
                  <a:rPr lang="id-ID" sz="2000" dirty="0" smtClean="0"/>
                  <a:t>Jika</a:t>
                </a:r>
                <a:r>
                  <a:rPr lang="en-US" sz="2000" dirty="0" smtClean="0"/>
                  <a:t> </a:t>
                </a:r>
                <a:r>
                  <a:rPr lang="id-ID" sz="2000" dirty="0" smtClean="0"/>
                  <a:t>F</a:t>
                </a:r>
                <a:r>
                  <a:rPr lang="id-ID" sz="2000" baseline="-25000" dirty="0" smtClean="0"/>
                  <a:t>hitung</a:t>
                </a:r>
                <a:r>
                  <a:rPr lang="id-ID" sz="2000" dirty="0" smtClean="0"/>
                  <a:t> </a:t>
                </a:r>
                <a:r>
                  <a:rPr lang="id-ID" sz="2000" dirty="0"/>
                  <a:t>&lt; F</a:t>
                </a:r>
                <a:r>
                  <a:rPr lang="id-ID" sz="2000" baseline="-25000" dirty="0"/>
                  <a:t>tabel</a:t>
                </a:r>
                <a:r>
                  <a:rPr lang="id-ID" sz="2000" dirty="0"/>
                  <a:t>, berarti homogen</a:t>
                </a:r>
              </a:p>
              <a:p>
                <a:pPr lvl="1"/>
                <a:r>
                  <a:rPr lang="sv-SE" sz="2000" dirty="0" smtClean="0"/>
                  <a:t>Jika </a:t>
                </a:r>
                <a:r>
                  <a:rPr lang="id-ID" sz="2000" dirty="0"/>
                  <a:t>F</a:t>
                </a:r>
                <a:r>
                  <a:rPr lang="id-ID" sz="2000" baseline="-25000" dirty="0"/>
                  <a:t>hitung</a:t>
                </a:r>
                <a:r>
                  <a:rPr lang="id-ID" sz="2000" dirty="0"/>
                  <a:t> </a:t>
                </a:r>
                <a:r>
                  <a:rPr lang="en-US" sz="2000" dirty="0" smtClean="0"/>
                  <a:t>&gt;</a:t>
                </a:r>
                <a:r>
                  <a:rPr lang="id-ID" sz="2000" dirty="0" smtClean="0"/>
                  <a:t> F</a:t>
                </a:r>
                <a:r>
                  <a:rPr lang="id-ID" sz="2000" baseline="-25000" dirty="0" smtClean="0"/>
                  <a:t>tabel</a:t>
                </a:r>
                <a:r>
                  <a:rPr lang="sv-SE" sz="2000" dirty="0" smtClean="0"/>
                  <a:t>, </a:t>
                </a:r>
                <a:r>
                  <a:rPr lang="sv-SE" sz="2000" dirty="0"/>
                  <a:t>berarti tidak </a:t>
                </a:r>
                <a:r>
                  <a:rPr lang="sv-SE" sz="2000" dirty="0" smtClean="0"/>
                  <a:t>homogen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640" y="1007404"/>
                <a:ext cx="8894782" cy="4904665"/>
              </a:xfrm>
              <a:blipFill rotWithShape="1">
                <a:blip r:embed="rId2"/>
                <a:stretch>
                  <a:fillRect l="-1028" t="-1739" b="-74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5341" y="191705"/>
            <a:ext cx="913126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d-ID" sz="2800" b="1" dirty="0"/>
              <a:t>UJI HOMOGENITAS VARIANSI</a:t>
            </a:r>
            <a:endParaRPr lang="en-US" sz="2800" b="1" dirty="0"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47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5341" y="961691"/>
            <a:ext cx="9131267" cy="5155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40" y="1007404"/>
            <a:ext cx="8894782" cy="490466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dirty="0"/>
              <a:t>Contoh :</a:t>
            </a:r>
          </a:p>
          <a:p>
            <a:r>
              <a:rPr lang="id-ID" sz="2400" dirty="0"/>
              <a:t>Data tentang hubungan antara </a:t>
            </a:r>
            <a:r>
              <a:rPr lang="id-ID" sz="2400" dirty="0" smtClean="0"/>
              <a:t>Penguasaan</a:t>
            </a:r>
            <a:r>
              <a:rPr lang="en-US" sz="2400" dirty="0" smtClean="0"/>
              <a:t> </a:t>
            </a:r>
            <a:r>
              <a:rPr lang="id-ID" sz="2400" dirty="0" smtClean="0"/>
              <a:t>kosakata(X</a:t>
            </a:r>
            <a:r>
              <a:rPr lang="id-ID" sz="2400" dirty="0"/>
              <a:t>) dan kemampuan membaca (Y)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5341" y="191705"/>
            <a:ext cx="913126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d-ID" sz="2800" b="1" dirty="0"/>
              <a:t>UJI HOMOGENITAS VARIANSI</a:t>
            </a:r>
            <a:endParaRPr lang="en-US" sz="28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32543" r="66895" b="38362"/>
          <a:stretch/>
        </p:blipFill>
        <p:spPr bwMode="auto">
          <a:xfrm>
            <a:off x="1844566" y="2238703"/>
            <a:ext cx="3862552" cy="313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874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5341" y="961690"/>
            <a:ext cx="9131267" cy="5423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40" y="1007404"/>
            <a:ext cx="8894782" cy="490466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dirty="0"/>
              <a:t>Contoh :</a:t>
            </a:r>
          </a:p>
          <a:p>
            <a:r>
              <a:rPr lang="id-ID" sz="2400" dirty="0"/>
              <a:t>Kemudian dilakukan </a:t>
            </a:r>
            <a:r>
              <a:rPr lang="id-ID" sz="2400" dirty="0" smtClean="0"/>
              <a:t>penghitungan,</a:t>
            </a:r>
            <a:r>
              <a:rPr lang="en-US" sz="2400" dirty="0" smtClean="0"/>
              <a:t> </a:t>
            </a:r>
            <a:r>
              <a:rPr lang="id-ID" sz="2400" dirty="0" smtClean="0"/>
              <a:t>dengan </a:t>
            </a:r>
            <a:r>
              <a:rPr lang="id-ID" sz="2400" dirty="0"/>
              <a:t>rumus yang ada </a:t>
            </a:r>
            <a:r>
              <a:rPr lang="id-ID" sz="2400" dirty="0" smtClean="0"/>
              <a:t>: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id-ID" sz="2000" dirty="0"/>
              <a:t>Kemudian dicari F</a:t>
            </a:r>
            <a:r>
              <a:rPr lang="id-ID" sz="2000" baseline="-25000" dirty="0"/>
              <a:t>hitung</a:t>
            </a:r>
            <a:r>
              <a:rPr lang="id-ID" sz="2000" dirty="0"/>
              <a:t> </a:t>
            </a:r>
            <a:r>
              <a:rPr lang="id-ID" sz="2000" dirty="0" smtClean="0"/>
              <a:t>: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id-ID" sz="2000" dirty="0"/>
              <a:t>Dari penghitungan diatas diperoleh </a:t>
            </a:r>
            <a:r>
              <a:rPr lang="id-ID" sz="2000" dirty="0" smtClean="0"/>
              <a:t>F</a:t>
            </a:r>
            <a:r>
              <a:rPr lang="id-ID" sz="2000" baseline="-25000" dirty="0" smtClean="0"/>
              <a:t>hitung</a:t>
            </a:r>
            <a:r>
              <a:rPr lang="en-US" sz="2000" dirty="0" smtClean="0"/>
              <a:t> = </a:t>
            </a:r>
            <a:r>
              <a:rPr lang="id-ID" sz="2000" dirty="0" smtClean="0"/>
              <a:t>2.81 </a:t>
            </a:r>
            <a:r>
              <a:rPr lang="id-ID" sz="2000" dirty="0"/>
              <a:t>dan dari grafik daftar distribusi </a:t>
            </a:r>
            <a:r>
              <a:rPr lang="id-ID" sz="2000" dirty="0" smtClean="0"/>
              <a:t>F</a:t>
            </a:r>
            <a:r>
              <a:rPr lang="en-US" sz="2000" dirty="0" smtClean="0"/>
              <a:t> </a:t>
            </a:r>
            <a:r>
              <a:rPr lang="id-ID" sz="2000" dirty="0" smtClean="0"/>
              <a:t>dengan </a:t>
            </a:r>
            <a:r>
              <a:rPr lang="id-ID" sz="2000" dirty="0"/>
              <a:t>dk pembilang = </a:t>
            </a:r>
            <a:r>
              <a:rPr lang="id-ID" sz="2000" dirty="0" smtClean="0"/>
              <a:t>10</a:t>
            </a:r>
            <a:r>
              <a:rPr lang="en-US" sz="2000" dirty="0" smtClean="0"/>
              <a:t> </a:t>
            </a:r>
            <a:r>
              <a:rPr lang="id-ID" sz="2000" dirty="0" smtClean="0"/>
              <a:t>-</a:t>
            </a:r>
            <a:r>
              <a:rPr lang="en-US" sz="2000" dirty="0" smtClean="0"/>
              <a:t> </a:t>
            </a:r>
            <a:r>
              <a:rPr lang="id-ID" sz="2000" dirty="0" smtClean="0"/>
              <a:t>1 </a:t>
            </a:r>
            <a:r>
              <a:rPr lang="id-ID" sz="2000" dirty="0"/>
              <a:t>= 9. </a:t>
            </a:r>
            <a:r>
              <a:rPr lang="id-ID" sz="2000" dirty="0" smtClean="0"/>
              <a:t>Dk</a:t>
            </a:r>
            <a:r>
              <a:rPr lang="en-US" sz="2000" dirty="0" smtClean="0"/>
              <a:t> </a:t>
            </a:r>
            <a:r>
              <a:rPr lang="nl-NL" sz="2000" dirty="0" smtClean="0"/>
              <a:t>penyebut </a:t>
            </a:r>
            <a:r>
              <a:rPr lang="nl-NL" sz="2000" dirty="0"/>
              <a:t>= </a:t>
            </a:r>
            <a:r>
              <a:rPr lang="nl-NL" sz="2000" dirty="0" smtClean="0"/>
              <a:t>10 - 1 </a:t>
            </a:r>
            <a:r>
              <a:rPr lang="nl-NL" sz="2000" dirty="0"/>
              <a:t>= 9. Dan </a:t>
            </a:r>
            <a:r>
              <a:rPr lang="nl-NL" sz="2000" dirty="0" smtClean="0">
                <a:sym typeface="Symbol"/>
              </a:rPr>
              <a:t></a:t>
            </a:r>
            <a:r>
              <a:rPr lang="nl-NL" sz="2000" dirty="0" smtClean="0"/>
              <a:t> </a:t>
            </a:r>
            <a:r>
              <a:rPr lang="nl-NL" sz="2000" dirty="0"/>
              <a:t>= 0.05 dan </a:t>
            </a:r>
            <a:r>
              <a:rPr lang="nl-NL" sz="2000" dirty="0" smtClean="0"/>
              <a:t>diperoleh nilai F</a:t>
            </a:r>
            <a:r>
              <a:rPr lang="nl-NL" sz="2000" baseline="-25000" dirty="0" smtClean="0"/>
              <a:t>tabel</a:t>
            </a:r>
            <a:r>
              <a:rPr lang="id-ID" sz="2000" dirty="0" smtClean="0"/>
              <a:t>= </a:t>
            </a:r>
            <a:r>
              <a:rPr lang="id-ID" sz="2000" dirty="0"/>
              <a:t>3.18.</a:t>
            </a:r>
            <a:endParaRPr lang="en-US" sz="2000" dirty="0" smtClean="0"/>
          </a:p>
          <a:p>
            <a:r>
              <a:rPr lang="id-ID" sz="2000" dirty="0"/>
              <a:t>Tampak bahwa F</a:t>
            </a:r>
            <a:r>
              <a:rPr lang="id-ID" sz="2000" baseline="-25000" dirty="0"/>
              <a:t>hitung</a:t>
            </a:r>
            <a:r>
              <a:rPr lang="id-ID" sz="2000" dirty="0"/>
              <a:t> &lt; F</a:t>
            </a:r>
            <a:r>
              <a:rPr lang="id-ID" sz="2000" baseline="-25000" dirty="0"/>
              <a:t>tabel</a:t>
            </a:r>
            <a:r>
              <a:rPr lang="id-ID" sz="2000" dirty="0"/>
              <a:t>. Hal ini </a:t>
            </a:r>
            <a:r>
              <a:rPr lang="id-ID" sz="2000" dirty="0" smtClean="0"/>
              <a:t>berarti</a:t>
            </a:r>
            <a:r>
              <a:rPr lang="en-US" sz="2000" dirty="0" smtClean="0"/>
              <a:t> </a:t>
            </a:r>
            <a:r>
              <a:rPr lang="es-ES" sz="2000" dirty="0" smtClean="0"/>
              <a:t>data </a:t>
            </a:r>
            <a:r>
              <a:rPr lang="es-ES" sz="2000" dirty="0" err="1"/>
              <a:t>variabel</a:t>
            </a:r>
            <a:r>
              <a:rPr lang="es-ES" sz="2000" dirty="0"/>
              <a:t> X dan Y </a:t>
            </a:r>
            <a:r>
              <a:rPr lang="es-ES" sz="2000" dirty="0" err="1"/>
              <a:t>homogen</a:t>
            </a:r>
            <a:r>
              <a:rPr lang="es-ES" sz="2000" dirty="0"/>
              <a:t>.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5341" y="191705"/>
            <a:ext cx="913126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d-ID" sz="2800" b="1" dirty="0"/>
              <a:t>UJI HOMOGENITAS VARIANSI</a:t>
            </a:r>
            <a:endParaRPr lang="en-US" sz="28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53017" r="52260" b="23491"/>
          <a:stretch/>
        </p:blipFill>
        <p:spPr bwMode="auto">
          <a:xfrm>
            <a:off x="999594" y="2002220"/>
            <a:ext cx="3941380" cy="171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8" t="27371" r="29819" b="62662"/>
          <a:stretch/>
        </p:blipFill>
        <p:spPr bwMode="auto">
          <a:xfrm>
            <a:off x="960180" y="4284336"/>
            <a:ext cx="2601311" cy="72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872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83305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DISTRIBUTION FIT</a:t>
            </a:r>
            <a:endParaRPr lang="id-ID" sz="3600" b="1" dirty="0"/>
          </a:p>
        </p:txBody>
      </p:sp>
      <p:pic>
        <p:nvPicPr>
          <p:cNvPr id="7170" name="Picture 2" descr="Adding fitted distribution lines - Minita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1" r="19480"/>
          <a:stretch/>
        </p:blipFill>
        <p:spPr bwMode="auto">
          <a:xfrm>
            <a:off x="2013825" y="2068453"/>
            <a:ext cx="4085350" cy="276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istogram With Normal Curve Overlay - Peltier Tech Bl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6"/>
          <a:stretch/>
        </p:blipFill>
        <p:spPr bwMode="auto">
          <a:xfrm>
            <a:off x="2013825" y="1711854"/>
            <a:ext cx="6224890" cy="361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ow To Fit Distributions in Exce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4" t="27349" r="1861" b="17783"/>
          <a:stretch/>
        </p:blipFill>
        <p:spPr bwMode="auto">
          <a:xfrm>
            <a:off x="2013825" y="1711854"/>
            <a:ext cx="5975177" cy="361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oes this graph follow a exponential distribution or a log-norma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AutoShape 10" descr="Does this graph follow a exponential distribution or a log-norma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12" descr="Does this graph follow a exponential distribution or a log-normal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182" name="Picture 14" descr="Distribution Fitting - Using Distribution Graph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30" y="1359234"/>
            <a:ext cx="7013165" cy="51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4" y="871539"/>
            <a:ext cx="9143999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5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4853" y="1198179"/>
            <a:ext cx="8812925" cy="4792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494269" y="487523"/>
            <a:ext cx="9020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 Black" panose="020B0A04020102020204" pitchFamily="34" charset="0"/>
              </a:rPr>
              <a:t>Pengertian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Uji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Normalitas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683" y="1494585"/>
            <a:ext cx="856067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id-ID" sz="2400" dirty="0"/>
              <a:t>Formula/rumus yang digunakan untuk melakukan suatu uji dibuat </a:t>
            </a:r>
            <a:r>
              <a:rPr lang="id-ID" sz="2400" dirty="0" smtClean="0"/>
              <a:t>dengan</a:t>
            </a:r>
            <a:r>
              <a:rPr lang="en-US" sz="2400" dirty="0" smtClean="0"/>
              <a:t> </a:t>
            </a:r>
            <a:r>
              <a:rPr lang="id-ID" sz="2400" dirty="0" smtClean="0"/>
              <a:t>mengasumsikan </a:t>
            </a:r>
            <a:r>
              <a:rPr lang="id-ID" sz="2400" dirty="0"/>
              <a:t>bahwa data yang akan dianalisis berasal dari populasi </a:t>
            </a:r>
            <a:r>
              <a:rPr lang="id-ID" sz="2400" dirty="0" smtClean="0"/>
              <a:t>yang</a:t>
            </a:r>
            <a:r>
              <a:rPr lang="en-US" sz="2400" dirty="0" smtClean="0"/>
              <a:t> </a:t>
            </a:r>
            <a:r>
              <a:rPr lang="id-ID" sz="2400" dirty="0" smtClean="0"/>
              <a:t>sebarannya normal</a:t>
            </a:r>
            <a:r>
              <a:rPr lang="en-US" sz="2400" dirty="0" smtClean="0"/>
              <a:t>. </a:t>
            </a:r>
            <a:endParaRPr lang="id-ID" sz="2400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id-ID" sz="2400" dirty="0" smtClean="0"/>
              <a:t>Data </a:t>
            </a:r>
            <a:r>
              <a:rPr lang="id-ID" sz="2400" dirty="0"/>
              <a:t>yang normal memiliki kekhasan seperti mean, median dan </a:t>
            </a:r>
            <a:r>
              <a:rPr lang="id-ID" sz="2400" dirty="0" smtClean="0"/>
              <a:t>modusnya</a:t>
            </a:r>
            <a:r>
              <a:rPr lang="en-US" sz="2400" dirty="0" smtClean="0"/>
              <a:t> </a:t>
            </a:r>
            <a:r>
              <a:rPr lang="id-ID" sz="2400" dirty="0" smtClean="0"/>
              <a:t>memiliki </a:t>
            </a:r>
            <a:r>
              <a:rPr lang="id-ID" sz="2400" dirty="0"/>
              <a:t>nilai yang sama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id-ID" sz="2400" dirty="0" smtClean="0"/>
              <a:t>Selain </a:t>
            </a:r>
            <a:r>
              <a:rPr lang="id-ID" sz="2400" dirty="0"/>
              <a:t>itu juga data normal memiliki bentuk kurva yang sama, </a:t>
            </a:r>
            <a:r>
              <a:rPr lang="id-ID" sz="2400" b="1" i="1" dirty="0"/>
              <a:t>bell curve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id-ID" sz="2400" dirty="0" smtClean="0"/>
              <a:t>Dengan </a:t>
            </a:r>
            <a:r>
              <a:rPr lang="id-ID" sz="2400" dirty="0"/>
              <a:t>mengasumsikan bahwa data dalam bentuk normal ini, </a:t>
            </a:r>
            <a:r>
              <a:rPr lang="id-ID" sz="2400" dirty="0" smtClean="0"/>
              <a:t>analisis</a:t>
            </a:r>
            <a:r>
              <a:rPr lang="en-US" sz="2400" dirty="0" smtClean="0"/>
              <a:t> </a:t>
            </a:r>
            <a:r>
              <a:rPr lang="id-ID" sz="2400" dirty="0" smtClean="0"/>
              <a:t>statistik </a:t>
            </a:r>
            <a:r>
              <a:rPr lang="id-ID" sz="2400" dirty="0"/>
              <a:t>baru bisa dilakukan.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95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4853" y="1198179"/>
            <a:ext cx="8860223" cy="47927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452184" y="183074"/>
            <a:ext cx="9022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anose="020B0A04020102020204" pitchFamily="34" charset="0"/>
              </a:rPr>
              <a:t>Metode Chi Square Dalam Uji Normalitas</a:t>
            </a:r>
            <a:endParaRPr lang="it-IT" sz="2400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124" y="1581159"/>
            <a:ext cx="888495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22222"/>
                </a:solidFill>
              </a:rPr>
              <a:t>Chi Square </a:t>
            </a:r>
            <a:r>
              <a:rPr lang="en-US" sz="2400" dirty="0" err="1">
                <a:solidFill>
                  <a:srgbClr val="222222"/>
                </a:solidFill>
              </a:rPr>
              <a:t>disebut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juga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dengan</a:t>
            </a:r>
            <a:r>
              <a:rPr lang="en-US" sz="2400" dirty="0">
                <a:solidFill>
                  <a:srgbClr val="222222"/>
                </a:solidFill>
              </a:rPr>
              <a:t> Kai </a:t>
            </a:r>
            <a:r>
              <a:rPr lang="en-US" sz="2400" dirty="0" err="1">
                <a:solidFill>
                  <a:srgbClr val="222222"/>
                </a:solidFill>
              </a:rPr>
              <a:t>Kuadrat</a:t>
            </a:r>
            <a:r>
              <a:rPr lang="en-US" sz="2400" dirty="0">
                <a:solidFill>
                  <a:srgbClr val="222222"/>
                </a:solidFill>
              </a:rPr>
              <a:t>. Chi Square </a:t>
            </a:r>
            <a:r>
              <a:rPr lang="en-US" sz="2400" dirty="0" err="1">
                <a:solidFill>
                  <a:srgbClr val="222222"/>
                </a:solidFill>
              </a:rPr>
              <a:t>adalah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salah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satu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jenis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uji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komparatif</a:t>
            </a:r>
            <a:r>
              <a:rPr lang="en-US" sz="2400" dirty="0">
                <a:solidFill>
                  <a:srgbClr val="222222"/>
                </a:solidFill>
              </a:rPr>
              <a:t> non </a:t>
            </a:r>
            <a:r>
              <a:rPr lang="en-US" sz="2400" dirty="0" err="1">
                <a:solidFill>
                  <a:srgbClr val="222222"/>
                </a:solidFill>
              </a:rPr>
              <a:t>parametris</a:t>
            </a:r>
            <a:r>
              <a:rPr lang="en-US" sz="2400" dirty="0">
                <a:solidFill>
                  <a:srgbClr val="222222"/>
                </a:solidFill>
              </a:rPr>
              <a:t> yang </a:t>
            </a:r>
            <a:r>
              <a:rPr lang="en-US" sz="2400" dirty="0" err="1">
                <a:solidFill>
                  <a:srgbClr val="222222"/>
                </a:solidFill>
              </a:rPr>
              <a:t>dilakukan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pada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dua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variabel</a:t>
            </a:r>
            <a:r>
              <a:rPr lang="en-US" sz="2400" dirty="0">
                <a:solidFill>
                  <a:srgbClr val="222222"/>
                </a:solidFill>
              </a:rPr>
              <a:t>, di </a:t>
            </a:r>
            <a:r>
              <a:rPr lang="en-US" sz="2400" dirty="0" err="1">
                <a:solidFill>
                  <a:srgbClr val="222222"/>
                </a:solidFill>
              </a:rPr>
              <a:t>mana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skala</a:t>
            </a:r>
            <a:r>
              <a:rPr lang="en-US" sz="2400" dirty="0">
                <a:solidFill>
                  <a:srgbClr val="222222"/>
                </a:solidFill>
              </a:rPr>
              <a:t> data </a:t>
            </a:r>
            <a:r>
              <a:rPr lang="en-US" sz="2400" dirty="0" err="1">
                <a:solidFill>
                  <a:srgbClr val="222222"/>
                </a:solidFill>
              </a:rPr>
              <a:t>kedua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variabel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adalah</a:t>
            </a:r>
            <a:r>
              <a:rPr lang="en-US" sz="2400" dirty="0">
                <a:solidFill>
                  <a:srgbClr val="222222"/>
                </a:solidFill>
              </a:rPr>
              <a:t> nominal. (</a:t>
            </a:r>
            <a:r>
              <a:rPr lang="en-US" sz="2400" dirty="0" err="1">
                <a:solidFill>
                  <a:srgbClr val="222222"/>
                </a:solidFill>
              </a:rPr>
              <a:t>Apabila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dari</a:t>
            </a:r>
            <a:r>
              <a:rPr lang="en-US" sz="2400" dirty="0">
                <a:solidFill>
                  <a:srgbClr val="222222"/>
                </a:solidFill>
              </a:rPr>
              <a:t> 2 </a:t>
            </a:r>
            <a:r>
              <a:rPr lang="en-US" sz="2400" dirty="0" err="1">
                <a:solidFill>
                  <a:srgbClr val="222222"/>
                </a:solidFill>
              </a:rPr>
              <a:t>variabel</a:t>
            </a:r>
            <a:r>
              <a:rPr lang="en-US" sz="2400" dirty="0">
                <a:solidFill>
                  <a:srgbClr val="222222"/>
                </a:solidFill>
              </a:rPr>
              <a:t>, </a:t>
            </a:r>
            <a:r>
              <a:rPr lang="en-US" sz="2400" dirty="0" err="1">
                <a:solidFill>
                  <a:srgbClr val="222222"/>
                </a:solidFill>
              </a:rPr>
              <a:t>ada</a:t>
            </a:r>
            <a:r>
              <a:rPr lang="en-US" sz="2400" dirty="0">
                <a:solidFill>
                  <a:srgbClr val="222222"/>
                </a:solidFill>
              </a:rPr>
              <a:t> 1 </a:t>
            </a:r>
            <a:r>
              <a:rPr lang="en-US" sz="2400" dirty="0" err="1">
                <a:solidFill>
                  <a:srgbClr val="222222"/>
                </a:solidFill>
              </a:rPr>
              <a:t>variabel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dengan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skala</a:t>
            </a:r>
            <a:r>
              <a:rPr lang="en-US" sz="2400" dirty="0">
                <a:solidFill>
                  <a:srgbClr val="222222"/>
                </a:solidFill>
              </a:rPr>
              <a:t> nominal </a:t>
            </a:r>
            <a:r>
              <a:rPr lang="en-US" sz="2400" dirty="0" err="1">
                <a:solidFill>
                  <a:srgbClr val="222222"/>
                </a:solidFill>
              </a:rPr>
              <a:t>maka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dilakukan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uji</a:t>
            </a:r>
            <a:r>
              <a:rPr lang="en-US" sz="2400" dirty="0">
                <a:solidFill>
                  <a:srgbClr val="222222"/>
                </a:solidFill>
              </a:rPr>
              <a:t> chi square </a:t>
            </a:r>
            <a:r>
              <a:rPr lang="en-US" sz="2400" dirty="0" err="1">
                <a:solidFill>
                  <a:srgbClr val="222222"/>
                </a:solidFill>
              </a:rPr>
              <a:t>dengan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merujuk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bahwa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harus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digunakan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uji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pada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derajat</a:t>
            </a:r>
            <a:r>
              <a:rPr lang="en-US" sz="2400" dirty="0">
                <a:solidFill>
                  <a:srgbClr val="222222"/>
                </a:solidFill>
              </a:rPr>
              <a:t> yang </a:t>
            </a:r>
            <a:r>
              <a:rPr lang="en-US" sz="2400" dirty="0" err="1">
                <a:solidFill>
                  <a:srgbClr val="222222"/>
                </a:solidFill>
              </a:rPr>
              <a:t>terendah</a:t>
            </a:r>
            <a:r>
              <a:rPr lang="en-US" sz="2400" dirty="0">
                <a:solidFill>
                  <a:srgbClr val="222222"/>
                </a:solidFill>
              </a:rPr>
              <a:t>). </a:t>
            </a:r>
            <a:endParaRPr lang="en-US" sz="2400" dirty="0" smtClean="0">
              <a:solidFill>
                <a:srgbClr val="222222"/>
              </a:solidFill>
            </a:endParaRP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222222"/>
                </a:solidFill>
              </a:rPr>
              <a:t>Uji</a:t>
            </a:r>
            <a:r>
              <a:rPr lang="en-US" sz="2400" dirty="0">
                <a:solidFill>
                  <a:srgbClr val="222222"/>
                </a:solidFill>
              </a:rPr>
              <a:t> chi square </a:t>
            </a:r>
            <a:r>
              <a:rPr lang="en-US" sz="2400" dirty="0" err="1">
                <a:solidFill>
                  <a:srgbClr val="222222"/>
                </a:solidFill>
              </a:rPr>
              <a:t>merupakan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uji</a:t>
            </a:r>
            <a:r>
              <a:rPr lang="en-US" sz="2400" dirty="0">
                <a:solidFill>
                  <a:srgbClr val="222222"/>
                </a:solidFill>
              </a:rPr>
              <a:t> </a:t>
            </a:r>
            <a:r>
              <a:rPr lang="en-US" sz="2400" b="1" dirty="0"/>
              <a:t>non </a:t>
            </a:r>
            <a:r>
              <a:rPr lang="en-US" sz="2400" b="1" dirty="0" err="1"/>
              <a:t>parametris</a:t>
            </a:r>
            <a:r>
              <a:rPr lang="en-US" sz="2400" dirty="0">
                <a:solidFill>
                  <a:srgbClr val="222222"/>
                </a:solidFill>
              </a:rPr>
              <a:t> yang paling </a:t>
            </a:r>
            <a:r>
              <a:rPr lang="en-US" sz="2400" dirty="0" err="1">
                <a:solidFill>
                  <a:srgbClr val="222222"/>
                </a:solidFill>
              </a:rPr>
              <a:t>banyak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digunakan</a:t>
            </a:r>
            <a:r>
              <a:rPr lang="en-US" sz="2400" dirty="0">
                <a:solidFill>
                  <a:srgbClr val="222222"/>
                </a:solidFill>
              </a:rPr>
              <a:t>. </a:t>
            </a:r>
            <a:r>
              <a:rPr lang="en-US" sz="2400" dirty="0" err="1">
                <a:solidFill>
                  <a:srgbClr val="222222"/>
                </a:solidFill>
              </a:rPr>
              <a:t>Namun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perlu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diketahui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syarat-syarat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uji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ini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adalah</a:t>
            </a:r>
            <a:r>
              <a:rPr lang="en-US" sz="2400" dirty="0">
                <a:solidFill>
                  <a:srgbClr val="222222"/>
                </a:solidFill>
              </a:rPr>
              <a:t>: </a:t>
            </a:r>
            <a:r>
              <a:rPr lang="en-US" sz="2400" dirty="0" err="1">
                <a:solidFill>
                  <a:srgbClr val="222222"/>
                </a:solidFill>
              </a:rPr>
              <a:t>frekuensi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responden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atau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sampel</a:t>
            </a:r>
            <a:r>
              <a:rPr lang="en-US" sz="2400" dirty="0">
                <a:solidFill>
                  <a:srgbClr val="222222"/>
                </a:solidFill>
              </a:rPr>
              <a:t> yang </a:t>
            </a:r>
            <a:r>
              <a:rPr lang="en-US" sz="2400" dirty="0" err="1">
                <a:solidFill>
                  <a:srgbClr val="222222"/>
                </a:solidFill>
              </a:rPr>
              <a:t>digunakan</a:t>
            </a:r>
            <a:r>
              <a:rPr lang="en-US" sz="2400" dirty="0">
                <a:solidFill>
                  <a:srgbClr val="222222"/>
                </a:solidFill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</a:rPr>
              <a:t>besar</a:t>
            </a:r>
            <a:r>
              <a:rPr lang="en-US" sz="2400" dirty="0" smtClean="0">
                <a:solidFill>
                  <a:srgbClr val="222222"/>
                </a:solidFill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40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4853" y="1198179"/>
            <a:ext cx="8812925" cy="4792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452184" y="183074"/>
            <a:ext cx="9022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anose="020B0A04020102020204" pitchFamily="34" charset="0"/>
              </a:rPr>
              <a:t>Metode Chi Square Dalam Uji Normalitas</a:t>
            </a:r>
            <a:endParaRPr lang="it-IT" sz="24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683" y="3612731"/>
            <a:ext cx="87813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Keterangan :</a:t>
            </a:r>
          </a:p>
          <a:p>
            <a:pPr>
              <a:tabLst>
                <a:tab pos="393700" algn="l"/>
              </a:tabLst>
            </a:pPr>
            <a:r>
              <a:rPr lang="id-ID" sz="2400" dirty="0" smtClean="0">
                <a:sym typeface="Symbol"/>
              </a:rPr>
              <a:t></a:t>
            </a:r>
            <a:r>
              <a:rPr lang="id-ID" sz="2400" baseline="30000" dirty="0" smtClean="0"/>
              <a:t>2</a:t>
            </a:r>
            <a:r>
              <a:rPr lang="id-ID" sz="2400" dirty="0" smtClean="0"/>
              <a:t> </a:t>
            </a:r>
            <a:r>
              <a:rPr lang="en-US" sz="2400" dirty="0" smtClean="0"/>
              <a:t>	</a:t>
            </a:r>
            <a:r>
              <a:rPr lang="id-ID" sz="2400" dirty="0" smtClean="0"/>
              <a:t>= </a:t>
            </a:r>
            <a:r>
              <a:rPr lang="id-ID" sz="2400" dirty="0"/>
              <a:t>Nilai </a:t>
            </a:r>
            <a:r>
              <a:rPr lang="id-ID" sz="2400" dirty="0">
                <a:sym typeface="Symbol"/>
              </a:rPr>
              <a:t></a:t>
            </a:r>
            <a:r>
              <a:rPr lang="id-ID" sz="2400" baseline="30000" dirty="0"/>
              <a:t>2</a:t>
            </a:r>
            <a:endParaRPr lang="id-ID" sz="2400" dirty="0"/>
          </a:p>
          <a:p>
            <a:pPr>
              <a:tabLst>
                <a:tab pos="393700" algn="l"/>
              </a:tabLst>
            </a:pPr>
            <a:r>
              <a:rPr lang="id-ID" sz="2400" dirty="0"/>
              <a:t>O</a:t>
            </a:r>
            <a:r>
              <a:rPr lang="id-ID" sz="2400" baseline="-25000" dirty="0"/>
              <a:t>i</a:t>
            </a:r>
            <a:r>
              <a:rPr lang="id-ID" sz="2400" dirty="0"/>
              <a:t> </a:t>
            </a:r>
            <a:r>
              <a:rPr lang="en-US" sz="2400" dirty="0" smtClean="0"/>
              <a:t>	</a:t>
            </a:r>
            <a:r>
              <a:rPr lang="id-ID" sz="2400" dirty="0" smtClean="0"/>
              <a:t>= Nilai </a:t>
            </a:r>
            <a:r>
              <a:rPr lang="en-US" sz="2400" dirty="0" err="1" smtClean="0"/>
              <a:t>Frek</a:t>
            </a:r>
            <a:r>
              <a:rPr lang="en-US" sz="2400" dirty="0" smtClean="0"/>
              <a:t> </a:t>
            </a:r>
            <a:r>
              <a:rPr lang="id-ID" sz="2400" dirty="0" smtClean="0"/>
              <a:t>observasi</a:t>
            </a:r>
            <a:endParaRPr lang="id-ID" sz="2400" dirty="0"/>
          </a:p>
          <a:p>
            <a:pPr>
              <a:tabLst>
                <a:tab pos="393700" algn="l"/>
              </a:tabLst>
            </a:pPr>
            <a:r>
              <a:rPr lang="id-ID" sz="2400" dirty="0"/>
              <a:t>E</a:t>
            </a:r>
            <a:r>
              <a:rPr lang="id-ID" sz="2400" baseline="-25000" dirty="0"/>
              <a:t>i </a:t>
            </a:r>
            <a:r>
              <a:rPr lang="en-US" sz="2400" dirty="0" smtClean="0"/>
              <a:t>	</a:t>
            </a:r>
            <a:r>
              <a:rPr lang="id-ID" sz="2400" dirty="0" smtClean="0"/>
              <a:t>= </a:t>
            </a:r>
            <a:r>
              <a:rPr lang="id-ID" sz="2400" dirty="0"/>
              <a:t>Nilai </a:t>
            </a:r>
            <a:r>
              <a:rPr lang="en-US" sz="2400" dirty="0" err="1" smtClean="0"/>
              <a:t>Frek</a:t>
            </a:r>
            <a:r>
              <a:rPr lang="en-US" sz="2400" dirty="0" smtClean="0"/>
              <a:t> </a:t>
            </a:r>
            <a:r>
              <a:rPr lang="id-ID" sz="2400" dirty="0" smtClean="0"/>
              <a:t>expected </a:t>
            </a:r>
            <a:r>
              <a:rPr lang="id-ID" sz="2400" dirty="0"/>
              <a:t>/ harapan, luasan interval kelas berdasarkan </a:t>
            </a:r>
            <a:endParaRPr lang="en-US" sz="2400" dirty="0" smtClean="0"/>
          </a:p>
          <a:p>
            <a:pPr>
              <a:tabLst>
                <a:tab pos="393700" algn="l"/>
              </a:tabLst>
            </a:pPr>
            <a:r>
              <a:rPr lang="en-US" sz="2400" dirty="0"/>
              <a:t>	 </a:t>
            </a:r>
            <a:r>
              <a:rPr lang="en-US" sz="2400" dirty="0" smtClean="0"/>
              <a:t>   </a:t>
            </a:r>
            <a:r>
              <a:rPr lang="id-ID" sz="2400" dirty="0" smtClean="0"/>
              <a:t>tabel normal</a:t>
            </a:r>
            <a:r>
              <a:rPr lang="en-US" sz="2400" dirty="0" smtClean="0"/>
              <a:t> </a:t>
            </a:r>
            <a:r>
              <a:rPr lang="id-ID" sz="2400" dirty="0" smtClean="0"/>
              <a:t>dikalikan </a:t>
            </a:r>
            <a:r>
              <a:rPr lang="id-ID" sz="2400" dirty="0"/>
              <a:t>N (total frekuensi) (pi x N)</a:t>
            </a:r>
          </a:p>
          <a:p>
            <a:pPr>
              <a:tabLst>
                <a:tab pos="393700" algn="l"/>
              </a:tabLst>
            </a:pPr>
            <a:r>
              <a:rPr lang="pt-BR" sz="2400" dirty="0"/>
              <a:t>N </a:t>
            </a:r>
            <a:r>
              <a:rPr lang="pt-BR" sz="2400" dirty="0" smtClean="0"/>
              <a:t>	= </a:t>
            </a:r>
            <a:r>
              <a:rPr lang="pt-BR" sz="2400" dirty="0"/>
              <a:t>Banyaknya angka pada data (total frekuensi)</a:t>
            </a:r>
            <a:endParaRPr lang="id-ID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5922" y="1702676"/>
                <a:ext cx="4183250" cy="1302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d-ID" sz="320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id-ID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922" y="1702676"/>
                <a:ext cx="4183250" cy="13022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1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8195" y="1466201"/>
            <a:ext cx="9099943" cy="4792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09867" y="1765469"/>
            <a:ext cx="902827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0" i="0" dirty="0" smtClean="0">
                <a:solidFill>
                  <a:srgbClr val="000000"/>
                </a:solidFill>
                <a:effectLst/>
              </a:rPr>
              <a:t>Z Score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adalah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suatu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ukuran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penyimpangan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data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dari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nilai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rata-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ratanya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yang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diukur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dalam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satuan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standar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deviasinya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.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Jika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nilainya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terletak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diatas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rata-rata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maka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Z score-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nya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akan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bernilai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positif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sedangkan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apabila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nilainya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dibawah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nilai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rata-rata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maka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Z score-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nya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akan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bernilai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negatif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.  Z Score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ini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juga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disebut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dengan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Nilai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Standar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atau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Nilai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Baku.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000000"/>
                </a:solidFill>
              </a:rPr>
              <a:t>Manfaat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menstandarisasikan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nilai-nilai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skor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mentah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atau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nilai</a:t>
            </a:r>
            <a:r>
              <a:rPr lang="en-US" sz="2400" dirty="0">
                <a:solidFill>
                  <a:srgbClr val="000000"/>
                </a:solidFill>
              </a:rPr>
              <a:t> yang </a:t>
            </a:r>
            <a:r>
              <a:rPr lang="en-US" sz="2400" dirty="0" err="1">
                <a:solidFill>
                  <a:srgbClr val="000000"/>
                </a:solidFill>
              </a:rPr>
              <a:t>diamati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distribusi</a:t>
            </a:r>
            <a:r>
              <a:rPr lang="en-US" sz="2400" dirty="0">
                <a:solidFill>
                  <a:srgbClr val="000000"/>
                </a:solidFill>
              </a:rPr>
              <a:t> normal </a:t>
            </a:r>
            <a:r>
              <a:rPr lang="en-US" sz="2400" dirty="0" err="1">
                <a:solidFill>
                  <a:srgbClr val="000000"/>
                </a:solidFill>
              </a:rPr>
              <a:t>menjadi</a:t>
            </a:r>
            <a:r>
              <a:rPr lang="en-US" sz="2400" dirty="0">
                <a:solidFill>
                  <a:srgbClr val="000000"/>
                </a:solidFill>
              </a:rPr>
              <a:t> Z Score </a:t>
            </a:r>
            <a:r>
              <a:rPr lang="en-US" sz="2400" dirty="0" err="1">
                <a:solidFill>
                  <a:srgbClr val="000000"/>
                </a:solidFill>
              </a:rPr>
              <a:t>atau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Skor</a:t>
            </a:r>
            <a:r>
              <a:rPr lang="en-US" sz="2400" dirty="0">
                <a:solidFill>
                  <a:srgbClr val="000000"/>
                </a:solidFill>
              </a:rPr>
              <a:t> Z </a:t>
            </a:r>
            <a:r>
              <a:rPr lang="en-US" sz="2400" dirty="0" err="1">
                <a:solidFill>
                  <a:srgbClr val="000000"/>
                </a:solidFill>
              </a:rPr>
              <a:t>ini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adalah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untuk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memungkinkan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menghitung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probabilitas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skor</a:t>
            </a:r>
            <a:r>
              <a:rPr lang="en-US" sz="2400" dirty="0">
                <a:solidFill>
                  <a:srgbClr val="000000"/>
                </a:solidFill>
              </a:rPr>
              <a:t> yang </a:t>
            </a:r>
            <a:r>
              <a:rPr lang="en-US" sz="2400" dirty="0" err="1">
                <a:solidFill>
                  <a:srgbClr val="000000"/>
                </a:solidFill>
              </a:rPr>
              <a:t>terjadi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dalam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distribusi</a:t>
            </a:r>
            <a:r>
              <a:rPr lang="en-US" sz="2400" dirty="0">
                <a:solidFill>
                  <a:srgbClr val="000000"/>
                </a:solidFill>
              </a:rPr>
              <a:t> normal  </a:t>
            </a:r>
            <a:r>
              <a:rPr lang="en-US" sz="2400" dirty="0" err="1">
                <a:solidFill>
                  <a:srgbClr val="000000"/>
                </a:solidFill>
              </a:rPr>
              <a:t>dan</a:t>
            </a:r>
            <a:r>
              <a:rPr lang="en-US" sz="2400" dirty="0">
                <a:solidFill>
                  <a:srgbClr val="000000"/>
                </a:solidFill>
              </a:rPr>
              <a:t> juga </a:t>
            </a:r>
            <a:r>
              <a:rPr lang="en-US" sz="2400" dirty="0" err="1">
                <a:solidFill>
                  <a:srgbClr val="000000"/>
                </a:solidFill>
              </a:rPr>
              <a:t>memungkinkan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untuk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membandingkan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dua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skor</a:t>
            </a:r>
            <a:r>
              <a:rPr lang="en-US" sz="2400" dirty="0">
                <a:solidFill>
                  <a:srgbClr val="000000"/>
                </a:solidFill>
              </a:rPr>
              <a:t> yang </a:t>
            </a:r>
            <a:r>
              <a:rPr lang="en-US" sz="2400" dirty="0" err="1">
                <a:solidFill>
                  <a:srgbClr val="000000"/>
                </a:solidFill>
              </a:rPr>
              <a:t>berasal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populasi</a:t>
            </a:r>
            <a:r>
              <a:rPr lang="en-US" sz="2400" dirty="0">
                <a:solidFill>
                  <a:srgbClr val="000000"/>
                </a:solidFill>
              </a:rPr>
              <a:t> yang </a:t>
            </a:r>
            <a:r>
              <a:rPr lang="en-US" sz="2400" dirty="0" err="1">
                <a:solidFill>
                  <a:srgbClr val="000000"/>
                </a:solidFill>
              </a:rPr>
              <a:t>berbeda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38195" y="509168"/>
            <a:ext cx="8958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anose="020B0A04020102020204" pitchFamily="34" charset="0"/>
              </a:rPr>
              <a:t>Nilai Z Score Dalam Uji Normalitas</a:t>
            </a:r>
            <a:endParaRPr lang="it-IT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04897" y="4335443"/>
            <a:ext cx="58805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 err="1">
                <a:solidFill>
                  <a:srgbClr val="000000"/>
                </a:solidFill>
              </a:rPr>
              <a:t>Keterangan</a:t>
            </a:r>
            <a:endParaRPr lang="en-US" sz="2400" dirty="0">
              <a:solidFill>
                <a:srgbClr val="000000"/>
              </a:solidFill>
            </a:endParaRPr>
          </a:p>
          <a:p>
            <a:pPr fontAlgn="base"/>
            <a:r>
              <a:rPr lang="en-US" sz="2400" dirty="0" smtClean="0">
                <a:solidFill>
                  <a:srgbClr val="000000"/>
                </a:solidFill>
              </a:rPr>
              <a:t>ẋ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 err="1">
                <a:solidFill>
                  <a:srgbClr val="000000"/>
                </a:solidFill>
              </a:rPr>
              <a:t>nilai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rata-rata yang </a:t>
            </a:r>
            <a:r>
              <a:rPr lang="en-US" sz="2400" dirty="0" err="1">
                <a:solidFill>
                  <a:srgbClr val="000000"/>
                </a:solidFill>
              </a:rPr>
              <a:t>diamati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skor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mentah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l-GR" sz="2400" dirty="0">
                <a:solidFill>
                  <a:srgbClr val="000000"/>
                </a:solidFill>
              </a:rPr>
              <a:t>μ =  </a:t>
            </a:r>
            <a:r>
              <a:rPr lang="en-US" sz="2400" dirty="0">
                <a:solidFill>
                  <a:srgbClr val="000000"/>
                </a:solidFill>
              </a:rPr>
              <a:t>rata-rata </a:t>
            </a:r>
            <a:r>
              <a:rPr lang="en-US" sz="2400" dirty="0" err="1">
                <a:solidFill>
                  <a:srgbClr val="000000"/>
                </a:solidFill>
              </a:rPr>
              <a:t>populasi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l-GR" sz="2400" dirty="0">
                <a:solidFill>
                  <a:srgbClr val="000000"/>
                </a:solidFill>
              </a:rPr>
              <a:t>σ = </a:t>
            </a:r>
            <a:r>
              <a:rPr lang="en-US" sz="2400" dirty="0" err="1">
                <a:solidFill>
                  <a:srgbClr val="000000"/>
                </a:solidFill>
              </a:rPr>
              <a:t>adalah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standar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deviasi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populasi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Z = Z Score (</a:t>
            </a:r>
            <a:r>
              <a:rPr lang="en-US" sz="2400" dirty="0" err="1">
                <a:solidFill>
                  <a:srgbClr val="000000"/>
                </a:solidFill>
              </a:rPr>
              <a:t>Nilai</a:t>
            </a:r>
            <a:r>
              <a:rPr lang="en-US" sz="2400" dirty="0">
                <a:solidFill>
                  <a:srgbClr val="000000"/>
                </a:solidFill>
              </a:rPr>
              <a:t> Baku)</a:t>
            </a:r>
            <a:endParaRPr lang="en-US" sz="2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578" y="1647778"/>
            <a:ext cx="879566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1200"/>
              </a:spcBef>
            </a:pPr>
            <a:r>
              <a:rPr lang="en-US" sz="2400" dirty="0" err="1">
                <a:solidFill>
                  <a:srgbClr val="000000"/>
                </a:solidFill>
              </a:rPr>
              <a:t>Untuk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mencari</a:t>
            </a:r>
            <a:r>
              <a:rPr lang="en-US" sz="2400" dirty="0">
                <a:solidFill>
                  <a:srgbClr val="000000"/>
                </a:solidFill>
              </a:rPr>
              <a:t> Z Score </a:t>
            </a:r>
            <a:r>
              <a:rPr lang="en-US" sz="2400" dirty="0" err="1">
                <a:solidFill>
                  <a:srgbClr val="000000"/>
                </a:solidFill>
              </a:rPr>
              <a:t>atau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Nilai</a:t>
            </a:r>
            <a:r>
              <a:rPr lang="en-US" sz="2400" dirty="0">
                <a:solidFill>
                  <a:srgbClr val="000000"/>
                </a:solidFill>
              </a:rPr>
              <a:t> Baku </a:t>
            </a:r>
            <a:r>
              <a:rPr lang="en-US" sz="2400" dirty="0" err="1">
                <a:solidFill>
                  <a:srgbClr val="000000"/>
                </a:solidFill>
              </a:rPr>
              <a:t>ini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kita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perlu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mengetahui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nilai</a:t>
            </a:r>
            <a:r>
              <a:rPr lang="en-US" sz="2400" dirty="0">
                <a:solidFill>
                  <a:srgbClr val="000000"/>
                </a:solidFill>
              </a:rPr>
              <a:t> rata-rata (mean) </a:t>
            </a:r>
            <a:r>
              <a:rPr lang="en-US" sz="2400" dirty="0" err="1">
                <a:solidFill>
                  <a:srgbClr val="000000"/>
                </a:solidFill>
              </a:rPr>
              <a:t>dan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stardar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deviasi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suatu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populasi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karena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Rumus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untuk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menghitung</a:t>
            </a:r>
            <a:r>
              <a:rPr lang="en-US" sz="2400" dirty="0">
                <a:solidFill>
                  <a:srgbClr val="000000"/>
                </a:solidFill>
              </a:rPr>
              <a:t> Z Score </a:t>
            </a:r>
            <a:r>
              <a:rPr lang="en-US" sz="2400" dirty="0" err="1">
                <a:solidFill>
                  <a:srgbClr val="000000"/>
                </a:solidFill>
              </a:rPr>
              <a:t>adalah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dengan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mengurangi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nilai</a:t>
            </a:r>
            <a:r>
              <a:rPr lang="en-US" sz="2400" dirty="0">
                <a:solidFill>
                  <a:srgbClr val="000000"/>
                </a:solidFill>
              </a:rPr>
              <a:t> yang </a:t>
            </a:r>
            <a:r>
              <a:rPr lang="en-US" sz="2400" dirty="0" err="1">
                <a:solidFill>
                  <a:srgbClr val="000000"/>
                </a:solidFill>
              </a:rPr>
              <a:t>diamati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skor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mentah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  <a:r>
              <a:rPr lang="en-US" sz="2400" dirty="0" err="1">
                <a:solidFill>
                  <a:srgbClr val="000000"/>
                </a:solidFill>
              </a:rPr>
              <a:t>dengan</a:t>
            </a:r>
            <a:r>
              <a:rPr lang="en-US" sz="2400" dirty="0">
                <a:solidFill>
                  <a:srgbClr val="000000"/>
                </a:solidFill>
              </a:rPr>
              <a:t> rata-rata </a:t>
            </a:r>
            <a:r>
              <a:rPr lang="en-US" sz="2400" dirty="0" err="1">
                <a:solidFill>
                  <a:srgbClr val="000000"/>
                </a:solidFill>
              </a:rPr>
              <a:t>populasi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kemudia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dibagi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dengan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standar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deviasinya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algn="just" fontAlgn="base">
              <a:spcBef>
                <a:spcPts val="1200"/>
              </a:spcBef>
            </a:pPr>
            <a:r>
              <a:rPr lang="en-US" sz="2400" dirty="0" err="1">
                <a:solidFill>
                  <a:srgbClr val="000000"/>
                </a:solidFill>
              </a:rPr>
              <a:t>Berikut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adalah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persamaan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untuk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Menghitung</a:t>
            </a:r>
            <a:r>
              <a:rPr lang="en-US" sz="2400" dirty="0">
                <a:solidFill>
                  <a:srgbClr val="000000"/>
                </a:solidFill>
              </a:rPr>
              <a:t> Z Score :</a:t>
            </a:r>
            <a:endParaRPr lang="en-US" sz="2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195" y="509168"/>
            <a:ext cx="8958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anose="020B0A04020102020204" pitchFamily="34" charset="0"/>
              </a:rPr>
              <a:t>Nilai Z Score Dalam Uji Normalitas</a:t>
            </a:r>
            <a:endParaRPr lang="it-IT" sz="240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0578" y="4574214"/>
                <a:ext cx="2695903" cy="1167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𝑍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3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id-ID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78" y="4574214"/>
                <a:ext cx="2695903" cy="11674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6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2607" y="383452"/>
            <a:ext cx="9191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 Black" panose="020B0A04020102020204" pitchFamily="34" charset="0"/>
              </a:rPr>
              <a:t>Prosedur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untuk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Menghitung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Uji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Normalitas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(6 </a:t>
            </a:r>
            <a:r>
              <a:rPr lang="en-US" sz="2400" dirty="0" err="1" smtClean="0">
                <a:latin typeface="Arial Black" panose="020B0A04020102020204" pitchFamily="34" charset="0"/>
              </a:rPr>
              <a:t>Langkah</a:t>
            </a:r>
            <a:r>
              <a:rPr lang="en-US" sz="2400" dirty="0" smtClean="0">
                <a:latin typeface="Arial Black" panose="020B0A04020102020204" pitchFamily="34" charset="0"/>
              </a:rPr>
              <a:t>).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037" y="1423640"/>
            <a:ext cx="83841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6075" algn="l"/>
              </a:tabLst>
            </a:pPr>
            <a:r>
              <a:rPr lang="en-US" sz="2000" dirty="0" smtClean="0"/>
              <a:t>1. 	</a:t>
            </a:r>
            <a:r>
              <a:rPr lang="en-US" sz="2000" dirty="0" err="1" smtClean="0"/>
              <a:t>Merumuskan</a:t>
            </a:r>
            <a:r>
              <a:rPr lang="en-US" sz="2000" dirty="0" smtClean="0"/>
              <a:t> </a:t>
            </a:r>
            <a:r>
              <a:rPr lang="en-US" sz="2000" dirty="0" err="1" smtClean="0"/>
              <a:t>hipotesis</a:t>
            </a:r>
            <a:endParaRPr lang="en-US" sz="2000" dirty="0" smtClean="0"/>
          </a:p>
          <a:p>
            <a:pPr>
              <a:tabLst>
                <a:tab pos="346075" algn="l"/>
              </a:tabLst>
            </a:pPr>
            <a:r>
              <a:rPr lang="en-US" sz="2000" dirty="0" smtClean="0"/>
              <a:t>    	Ho    : data </a:t>
            </a:r>
            <a:r>
              <a:rPr lang="en-US" sz="2000" dirty="0" err="1" smtClean="0"/>
              <a:t>berdistribusi</a:t>
            </a:r>
            <a:r>
              <a:rPr lang="en-US" sz="2000" dirty="0" smtClean="0"/>
              <a:t> normal </a:t>
            </a:r>
          </a:p>
          <a:p>
            <a:pPr>
              <a:tabLst>
                <a:tab pos="346075" algn="l"/>
              </a:tabLst>
            </a:pPr>
            <a:r>
              <a:rPr lang="en-US" sz="2000" dirty="0" smtClean="0"/>
              <a:t>    	Ha    : data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berdistribusi</a:t>
            </a:r>
            <a:r>
              <a:rPr lang="en-US" sz="2000" dirty="0" smtClean="0"/>
              <a:t> normal</a:t>
            </a:r>
          </a:p>
          <a:p>
            <a:pPr>
              <a:tabLst>
                <a:tab pos="346075" algn="l"/>
              </a:tabLst>
            </a:pPr>
            <a:endParaRPr lang="en-US" sz="2000" dirty="0" smtClean="0"/>
          </a:p>
          <a:p>
            <a:pPr>
              <a:tabLst>
                <a:tab pos="346075" algn="l"/>
              </a:tabLst>
            </a:pPr>
            <a:r>
              <a:rPr lang="en-US" sz="2000" dirty="0" smtClean="0"/>
              <a:t>2. 	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tabel</a:t>
            </a:r>
            <a:r>
              <a:rPr lang="en-US" sz="2000" dirty="0" smtClean="0"/>
              <a:t> bantu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penyajian</a:t>
            </a:r>
            <a:r>
              <a:rPr lang="en-US" sz="2000" dirty="0" smtClean="0"/>
              <a:t> data</a:t>
            </a:r>
          </a:p>
          <a:p>
            <a:pPr>
              <a:tabLst>
                <a:tab pos="346075" algn="l"/>
              </a:tabLst>
            </a:pPr>
            <a:endParaRPr lang="en-US" sz="2000" dirty="0"/>
          </a:p>
          <a:p>
            <a:pPr>
              <a:tabLst>
                <a:tab pos="346075" algn="l"/>
              </a:tabLst>
            </a:pPr>
            <a:r>
              <a:rPr lang="en-US" sz="2000" dirty="0" smtClean="0"/>
              <a:t>3.  	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/>
              <a:t>taraf</a:t>
            </a:r>
            <a:r>
              <a:rPr lang="en-US" sz="2000" dirty="0"/>
              <a:t> </a:t>
            </a:r>
            <a:r>
              <a:rPr lang="en-US" sz="2000" dirty="0" err="1"/>
              <a:t>nyata</a:t>
            </a:r>
            <a:r>
              <a:rPr lang="en-US" sz="2000" dirty="0"/>
              <a:t> (</a:t>
            </a:r>
            <a:r>
              <a:rPr lang="el-GR" sz="2000" dirty="0"/>
              <a:t>α)</a:t>
            </a:r>
          </a:p>
          <a:p>
            <a:pPr>
              <a:tabLst>
                <a:tab pos="346075" algn="l"/>
              </a:tabLst>
            </a:pPr>
            <a:r>
              <a:rPr lang="en-US" sz="2000" dirty="0"/>
              <a:t>     </a:t>
            </a:r>
            <a:r>
              <a:rPr lang="en-US" sz="2000" dirty="0" smtClean="0"/>
              <a:t>	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chi </a:t>
            </a:r>
            <a:r>
              <a:rPr lang="en-US" sz="2000" dirty="0" err="1"/>
              <a:t>kuadrat</a:t>
            </a:r>
            <a:r>
              <a:rPr lang="en-US" sz="2000" dirty="0"/>
              <a:t> </a:t>
            </a:r>
            <a:r>
              <a:rPr lang="en-US" sz="2000" dirty="0" err="1"/>
              <a:t>tabel</a:t>
            </a:r>
            <a:r>
              <a:rPr lang="en-US" sz="2000" dirty="0"/>
              <a:t>:</a:t>
            </a:r>
          </a:p>
          <a:p>
            <a:pPr>
              <a:tabLst>
                <a:tab pos="346075" algn="l"/>
              </a:tabLst>
            </a:pPr>
            <a:r>
              <a:rPr lang="en-US" sz="2000" dirty="0"/>
              <a:t>     </a:t>
            </a:r>
            <a:r>
              <a:rPr lang="en-US" sz="2000" dirty="0" smtClean="0"/>
              <a:t>	</a:t>
            </a:r>
            <a:r>
              <a:rPr lang="en-US" sz="2000" dirty="0" err="1" smtClean="0"/>
              <a:t>Rumus</a:t>
            </a:r>
            <a:r>
              <a:rPr lang="en-US" sz="2000" dirty="0" smtClean="0"/>
              <a:t> </a:t>
            </a:r>
            <a:r>
              <a:rPr lang="en-US" sz="2000" dirty="0"/>
              <a:t>Chi </a:t>
            </a:r>
            <a:r>
              <a:rPr lang="en-US" sz="2000" dirty="0" err="1"/>
              <a:t>Kuadrat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id-ID" sz="2000" dirty="0">
                <a:sym typeface="Symbol"/>
              </a:rPr>
              <a:t></a:t>
            </a:r>
            <a:r>
              <a:rPr lang="id-ID" sz="2000" baseline="30000" dirty="0"/>
              <a:t>2</a:t>
            </a:r>
            <a:r>
              <a:rPr lang="id-ID" sz="2000" dirty="0"/>
              <a:t> </a:t>
            </a:r>
            <a:r>
              <a:rPr lang="en-US" sz="2000" dirty="0" smtClean="0"/>
              <a:t>) </a:t>
            </a:r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/>
              <a:t>:</a:t>
            </a:r>
          </a:p>
          <a:p>
            <a:pPr>
              <a:tabLst>
                <a:tab pos="346075" algn="l"/>
              </a:tabLst>
            </a:pPr>
            <a:endParaRPr lang="en-US" sz="2000" dirty="0"/>
          </a:p>
          <a:p>
            <a:pPr>
              <a:tabLst>
                <a:tab pos="346075" algn="l"/>
              </a:tabLst>
            </a:pPr>
            <a:r>
              <a:rPr lang="en-US" sz="2000" dirty="0" smtClean="0">
                <a:sym typeface="Symbol"/>
              </a:rPr>
              <a:t>	</a:t>
            </a:r>
            <a:r>
              <a:rPr lang="id-ID" sz="2000" dirty="0" smtClean="0">
                <a:sym typeface="Symbol"/>
              </a:rPr>
              <a:t></a:t>
            </a:r>
            <a:r>
              <a:rPr lang="id-ID" sz="2000" baseline="30000" dirty="0"/>
              <a:t>2</a:t>
            </a:r>
            <a:r>
              <a:rPr lang="id-ID" sz="2000" dirty="0"/>
              <a:t> </a:t>
            </a:r>
            <a:r>
              <a:rPr lang="en-US" sz="2000" dirty="0" err="1" smtClean="0"/>
              <a:t>tabel</a:t>
            </a:r>
            <a:r>
              <a:rPr lang="en-US" sz="2000" dirty="0" smtClean="0"/>
              <a:t>  </a:t>
            </a:r>
            <a:r>
              <a:rPr lang="en-US" sz="2000" dirty="0"/>
              <a:t>= </a:t>
            </a:r>
            <a:r>
              <a:rPr lang="id-ID" sz="2000" dirty="0">
                <a:sym typeface="Symbol"/>
              </a:rPr>
              <a:t></a:t>
            </a:r>
            <a:r>
              <a:rPr lang="id-ID" sz="2000" baseline="30000" dirty="0"/>
              <a:t>2</a:t>
            </a:r>
            <a:r>
              <a:rPr lang="en-US" sz="2000" dirty="0" smtClean="0"/>
              <a:t> </a:t>
            </a:r>
            <a:r>
              <a:rPr lang="en-US" sz="2000" baseline="-25000" dirty="0" err="1" smtClean="0"/>
              <a:t>df</a:t>
            </a:r>
            <a:r>
              <a:rPr lang="en-US" sz="2000" baseline="-25000" dirty="0" smtClean="0"/>
              <a:t>, </a:t>
            </a:r>
            <a:r>
              <a:rPr lang="en-US" sz="2000" baseline="-25000" dirty="0" smtClean="0">
                <a:sym typeface="Symbol"/>
              </a:rPr>
              <a:t></a:t>
            </a:r>
            <a:endParaRPr lang="en-US" sz="2000" baseline="-25000" dirty="0"/>
          </a:p>
          <a:p>
            <a:pPr>
              <a:tabLst>
                <a:tab pos="346075" algn="l"/>
                <a:tab pos="803275" algn="l"/>
                <a:tab pos="1087438" algn="l"/>
              </a:tabLst>
            </a:pPr>
            <a:r>
              <a:rPr lang="en-US" sz="2000" dirty="0"/>
              <a:t>              </a:t>
            </a:r>
            <a:r>
              <a:rPr lang="en-US" sz="2000" dirty="0" smtClean="0"/>
              <a:t>	</a:t>
            </a:r>
            <a:r>
              <a:rPr lang="en-US" sz="2000" dirty="0" err="1" smtClean="0"/>
              <a:t>df</a:t>
            </a:r>
            <a:r>
              <a:rPr lang="en-US" sz="2000" dirty="0" smtClean="0"/>
              <a:t> 	= </a:t>
            </a:r>
            <a:r>
              <a:rPr lang="en-US" sz="2000" dirty="0" err="1"/>
              <a:t>Derajat</a:t>
            </a:r>
            <a:r>
              <a:rPr lang="en-US" sz="2000" dirty="0"/>
              <a:t> </a:t>
            </a:r>
            <a:r>
              <a:rPr lang="en-US" sz="2000" dirty="0" err="1"/>
              <a:t>kebebasan</a:t>
            </a:r>
            <a:r>
              <a:rPr lang="en-US" sz="2000" dirty="0"/>
              <a:t> </a:t>
            </a:r>
          </a:p>
          <a:p>
            <a:pPr>
              <a:tabLst>
                <a:tab pos="346075" algn="l"/>
                <a:tab pos="803275" algn="l"/>
                <a:tab pos="1087438" algn="l"/>
              </a:tabLst>
            </a:pPr>
            <a:r>
              <a:rPr lang="en-US" sz="2000" dirty="0"/>
              <a:t>              </a:t>
            </a:r>
            <a:r>
              <a:rPr lang="en-US" sz="2000" dirty="0" err="1" smtClean="0"/>
              <a:t>df</a:t>
            </a:r>
            <a:r>
              <a:rPr lang="en-US" sz="2000" dirty="0" smtClean="0"/>
              <a:t> 	= </a:t>
            </a:r>
            <a:r>
              <a:rPr lang="en-US" sz="2000" dirty="0"/>
              <a:t>k – 3 </a:t>
            </a:r>
          </a:p>
          <a:p>
            <a:pPr>
              <a:tabLst>
                <a:tab pos="346075" algn="l"/>
                <a:tab pos="803275" algn="l"/>
                <a:tab pos="1087438" algn="l"/>
              </a:tabLst>
            </a:pPr>
            <a:r>
              <a:rPr lang="en-US" sz="2000" dirty="0"/>
              <a:t>              </a:t>
            </a:r>
            <a:r>
              <a:rPr lang="en-US" sz="2000" dirty="0" smtClean="0"/>
              <a:t>	k 	=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interval</a:t>
            </a:r>
          </a:p>
          <a:p>
            <a:pPr>
              <a:tabLst>
                <a:tab pos="346075" algn="l"/>
                <a:tab pos="803275" algn="l"/>
                <a:tab pos="1087438" algn="l"/>
              </a:tabLst>
            </a:pPr>
            <a:r>
              <a:rPr lang="en-US" sz="2000" dirty="0">
                <a:cs typeface="Calibri" panose="020F0502020204030204" pitchFamily="34" charset="0"/>
              </a:rPr>
              <a:t>              </a:t>
            </a:r>
            <a:r>
              <a:rPr lang="en-US" sz="2000" dirty="0" smtClean="0">
                <a:cs typeface="Calibri" panose="020F0502020204030204" pitchFamily="34" charset="0"/>
              </a:rPr>
              <a:t>ɑ  	=  </a:t>
            </a:r>
            <a:r>
              <a:rPr lang="en-US" sz="2000" dirty="0">
                <a:cs typeface="Calibri" panose="020F0502020204030204" pitchFamily="34" charset="0"/>
              </a:rPr>
              <a:t>level </a:t>
            </a:r>
            <a:r>
              <a:rPr lang="en-US" sz="2000" dirty="0" err="1">
                <a:cs typeface="Calibri" panose="020F0502020204030204" pitchFamily="34" charset="0"/>
              </a:rPr>
              <a:t>signifikan</a:t>
            </a:r>
            <a:r>
              <a:rPr lang="en-US" sz="2000" dirty="0">
                <a:cs typeface="Calibri" panose="020F0502020204030204" pitchFamily="34" charset="0"/>
              </a:rPr>
              <a:t> = 5% = 0,05</a:t>
            </a:r>
            <a:endParaRPr lang="en-US" sz="2000" dirty="0"/>
          </a:p>
          <a:p>
            <a:r>
              <a:rPr lang="en-US" sz="2000" dirty="0" smtClean="0"/>
              <a:t>  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80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8942" y="1662192"/>
                <a:ext cx="8897305" cy="4561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346075" algn="l"/>
                  </a:tabLst>
                </a:pPr>
                <a:r>
                  <a:rPr lang="en-US" sz="2400" dirty="0" smtClean="0"/>
                  <a:t>4. 	</a:t>
                </a:r>
                <a:r>
                  <a:rPr lang="en-US" sz="2400" dirty="0" err="1" smtClean="0"/>
                  <a:t>Menentukan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uji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statistik</a:t>
                </a:r>
                <a:r>
                  <a:rPr lang="en-US" sz="2400" dirty="0" smtClean="0"/>
                  <a:t> : </a:t>
                </a:r>
              </a:p>
              <a:p>
                <a:pPr>
                  <a:tabLst>
                    <a:tab pos="346075" algn="l"/>
                  </a:tabLst>
                </a:pPr>
                <a:r>
                  <a:rPr lang="en-US" sz="2400" dirty="0" smtClean="0"/>
                  <a:t>    	</a:t>
                </a:r>
                <a:r>
                  <a:rPr lang="en-US" sz="2400" dirty="0" err="1" smtClean="0"/>
                  <a:t>Mencari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nilai</a:t>
                </a:r>
                <a:r>
                  <a:rPr lang="en-US" sz="2400" dirty="0" smtClean="0"/>
                  <a:t> Z Score </a:t>
                </a:r>
                <a:r>
                  <a:rPr lang="en-US" sz="2400" dirty="0" err="1" smtClean="0"/>
                  <a:t>dan</a:t>
                </a:r>
                <a:r>
                  <a:rPr lang="en-US" sz="2400" dirty="0" smtClean="0"/>
                  <a:t> Chi </a:t>
                </a:r>
                <a:r>
                  <a:rPr lang="en-US" sz="2400" dirty="0" err="1" smtClean="0"/>
                  <a:t>Kuadrat</a:t>
                </a:r>
                <a:endParaRPr lang="en-US" sz="2400" dirty="0"/>
              </a:p>
              <a:p>
                <a:pPr>
                  <a:tabLst>
                    <a:tab pos="346075" algn="l"/>
                  </a:tabLst>
                </a:pPr>
                <a:r>
                  <a:rPr lang="en-US" sz="2400" dirty="0"/>
                  <a:t>    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Persamaan</a:t>
                </a:r>
                <a:r>
                  <a:rPr lang="en-US" sz="2400" dirty="0" smtClean="0"/>
                  <a:t> Z Score 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𝑍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id-ID" sz="2400" dirty="0"/>
              </a:p>
              <a:p>
                <a:pPr>
                  <a:tabLst>
                    <a:tab pos="346075" algn="l"/>
                  </a:tabLst>
                </a:pPr>
                <a:r>
                  <a:rPr lang="en-US" sz="2400" dirty="0"/>
                  <a:t>	</a:t>
                </a:r>
                <a:r>
                  <a:rPr lang="en-US" sz="2400" dirty="0" err="1" smtClean="0"/>
                  <a:t>Persamaan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Chi </a:t>
                </a:r>
                <a:r>
                  <a:rPr lang="en-US" sz="2400" dirty="0" err="1" smtClean="0"/>
                  <a:t>Kuadrat</a:t>
                </a:r>
                <a:r>
                  <a:rPr lang="en-US" sz="2400" dirty="0" smtClean="0"/>
                  <a:t> 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id-ID" sz="2400" dirty="0"/>
              </a:p>
              <a:p>
                <a:pPr>
                  <a:tabLst>
                    <a:tab pos="346075" algn="l"/>
                  </a:tabLst>
                </a:pPr>
                <a:endParaRPr lang="en-US" sz="2400" dirty="0"/>
              </a:p>
              <a:p>
                <a:pPr>
                  <a:tabLst>
                    <a:tab pos="346075" algn="l"/>
                  </a:tabLst>
                </a:pPr>
                <a:r>
                  <a:rPr lang="en-US" sz="2400" dirty="0" smtClean="0"/>
                  <a:t>5. 	</a:t>
                </a:r>
                <a:r>
                  <a:rPr lang="en-US" sz="2400" dirty="0" err="1" smtClean="0"/>
                  <a:t>Menentukan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kriteria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pengujian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hipotesis</a:t>
                </a:r>
                <a:endParaRPr lang="en-US" sz="2400" dirty="0" smtClean="0"/>
              </a:p>
              <a:p>
                <a:pPr>
                  <a:tabLst>
                    <a:tab pos="346075" algn="l"/>
                  </a:tabLst>
                </a:pPr>
                <a:r>
                  <a:rPr lang="en-US" sz="2400" dirty="0" smtClean="0"/>
                  <a:t>    	Ho </a:t>
                </a:r>
                <a:r>
                  <a:rPr lang="en-US" sz="2400" dirty="0" err="1" smtClean="0"/>
                  <a:t>ditolak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jika</a:t>
                </a:r>
                <a:r>
                  <a:rPr lang="en-US" sz="2400" dirty="0" smtClean="0"/>
                  <a:t> 	</a:t>
                </a:r>
                <a:r>
                  <a:rPr lang="id-ID" sz="2400" dirty="0" smtClean="0">
                    <a:sym typeface="Symbol"/>
                  </a:rPr>
                  <a:t></a:t>
                </a:r>
                <a:r>
                  <a:rPr lang="id-ID" sz="2400" baseline="30000" dirty="0"/>
                  <a:t>2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hitung</a:t>
                </a:r>
                <a:r>
                  <a:rPr lang="en-US" sz="2400" dirty="0" smtClean="0"/>
                  <a:t> ≥ </a:t>
                </a:r>
                <a:r>
                  <a:rPr lang="id-ID" sz="2400" dirty="0">
                    <a:sym typeface="Symbol"/>
                  </a:rPr>
                  <a:t></a:t>
                </a:r>
                <a:r>
                  <a:rPr lang="id-ID" sz="2400" baseline="30000" dirty="0"/>
                  <a:t>2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tabel</a:t>
                </a:r>
                <a:endParaRPr lang="en-US" sz="2400" dirty="0" smtClean="0"/>
              </a:p>
              <a:p>
                <a:pPr>
                  <a:tabLst>
                    <a:tab pos="346075" algn="l"/>
                  </a:tabLst>
                </a:pPr>
                <a:r>
                  <a:rPr lang="en-US" sz="2400" dirty="0" smtClean="0"/>
                  <a:t>    	Ho </a:t>
                </a:r>
                <a:r>
                  <a:rPr lang="en-US" sz="2400" dirty="0" err="1" smtClean="0"/>
                  <a:t>diterima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jika</a:t>
                </a:r>
                <a:r>
                  <a:rPr lang="en-US" sz="2400" dirty="0" smtClean="0"/>
                  <a:t> 	</a:t>
                </a:r>
                <a:r>
                  <a:rPr lang="id-ID" sz="2400" dirty="0" smtClean="0">
                    <a:sym typeface="Symbol"/>
                  </a:rPr>
                  <a:t></a:t>
                </a:r>
                <a:r>
                  <a:rPr lang="id-ID" sz="2400" baseline="30000" dirty="0"/>
                  <a:t>2</a:t>
                </a:r>
                <a:r>
                  <a:rPr lang="id-ID" sz="2400" dirty="0"/>
                  <a:t> </a:t>
                </a:r>
                <a:r>
                  <a:rPr lang="en-US" sz="2400" dirty="0" err="1" smtClean="0"/>
                  <a:t>hitung</a:t>
                </a:r>
                <a:r>
                  <a:rPr lang="en-US" sz="2400" dirty="0" smtClean="0"/>
                  <a:t> &lt; </a:t>
                </a:r>
                <a:r>
                  <a:rPr lang="id-ID" sz="2400" dirty="0">
                    <a:sym typeface="Symbol"/>
                  </a:rPr>
                  <a:t></a:t>
                </a:r>
                <a:r>
                  <a:rPr lang="id-ID" sz="2400" baseline="30000" dirty="0"/>
                  <a:t>2</a:t>
                </a:r>
                <a:r>
                  <a:rPr lang="id-ID" sz="2400" dirty="0"/>
                  <a:t> </a:t>
                </a:r>
                <a:r>
                  <a:rPr lang="en-US" sz="2400" dirty="0" err="1" smtClean="0"/>
                  <a:t>tabel</a:t>
                </a:r>
                <a:r>
                  <a:rPr lang="en-US" sz="2400" dirty="0" smtClean="0"/>
                  <a:t> </a:t>
                </a:r>
              </a:p>
              <a:p>
                <a:pPr>
                  <a:tabLst>
                    <a:tab pos="346075" algn="l"/>
                  </a:tabLst>
                </a:pPr>
                <a:endParaRPr lang="en-US" sz="2400" dirty="0"/>
              </a:p>
              <a:p>
                <a:pPr>
                  <a:tabLst>
                    <a:tab pos="346075" algn="l"/>
                  </a:tabLst>
                </a:pPr>
                <a:r>
                  <a:rPr lang="en-US" sz="2400" dirty="0" smtClean="0"/>
                  <a:t>6. 	</a:t>
                </a:r>
                <a:r>
                  <a:rPr lang="en-US" sz="2400" dirty="0" err="1" smtClean="0"/>
                  <a:t>Memberikan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kesimpulan</a:t>
                </a:r>
                <a:endParaRPr lang="en-US" sz="2400" dirty="0" smtClean="0"/>
              </a:p>
              <a:p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42" y="1662192"/>
                <a:ext cx="8897305" cy="4561313"/>
              </a:xfrm>
              <a:prstGeom prst="rect">
                <a:avLst/>
              </a:prstGeom>
              <a:blipFill rotWithShape="1">
                <a:blip r:embed="rId2"/>
                <a:stretch>
                  <a:fillRect l="-1097" t="-107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62607" y="383452"/>
            <a:ext cx="9191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 Black" panose="020B0A04020102020204" pitchFamily="34" charset="0"/>
              </a:rPr>
              <a:t>Prosedur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untuk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Menghitung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Uji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Normalitas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(6 </a:t>
            </a:r>
            <a:r>
              <a:rPr lang="en-US" sz="2400" dirty="0" err="1" smtClean="0">
                <a:latin typeface="Arial Black" panose="020B0A04020102020204" pitchFamily="34" charset="0"/>
              </a:rPr>
              <a:t>Langkah</a:t>
            </a:r>
            <a:r>
              <a:rPr lang="en-US" sz="2400" dirty="0" smtClean="0">
                <a:latin typeface="Arial Black" panose="020B0A04020102020204" pitchFamily="34" charset="0"/>
              </a:rPr>
              <a:t>).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3589</TotalTime>
  <Words>1168</Words>
  <Application>Microsoft Office PowerPoint</Application>
  <PresentationFormat>A4 Paper (210x297 mm)</PresentationFormat>
  <Paragraphs>261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DISTRIBUTION FIT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Nanda Naufaliandra</dc:creator>
  <cp:lastModifiedBy>Rz Aziz</cp:lastModifiedBy>
  <cp:revision>48</cp:revision>
  <dcterms:created xsi:type="dcterms:W3CDTF">2020-07-04T23:14:52Z</dcterms:created>
  <dcterms:modified xsi:type="dcterms:W3CDTF">2021-06-25T23:42:37Z</dcterms:modified>
</cp:coreProperties>
</file>