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Open Sauce Light" charset="1" panose="00000400000000000000"/>
      <p:regular r:id="rId12"/>
    </p:embeddedFont>
    <p:embeddedFont>
      <p:font typeface="Open Sauce Light Bold" charset="1" panose="00000600000000000000"/>
      <p:regular r:id="rId13"/>
    </p:embeddedFont>
    <p:embeddedFont>
      <p:font typeface="Open Sauce Light Italics" charset="1" panose="00000400000000000000"/>
      <p:regular r:id="rId14"/>
    </p:embeddedFont>
    <p:embeddedFont>
      <p:font typeface="Open Sauce Light Bold Italics" charset="1" panose="000006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24" Target="slides/slide9.xml" Type="http://schemas.openxmlformats.org/officeDocument/2006/relationships/slide"/><Relationship Id="rId25" Target="slides/slide10.xml" Type="http://schemas.openxmlformats.org/officeDocument/2006/relationships/slide"/><Relationship Id="rId26" Target="slides/slide11.xml" Type="http://schemas.openxmlformats.org/officeDocument/2006/relationships/slide"/><Relationship Id="rId27" Target="slides/slide12.xml" Type="http://schemas.openxmlformats.org/officeDocument/2006/relationships/slide"/><Relationship Id="rId28" Target="slides/slide13.xml" Type="http://schemas.openxmlformats.org/officeDocument/2006/relationships/slide"/><Relationship Id="rId29" Target="slides/slide14.xml" Type="http://schemas.openxmlformats.org/officeDocument/2006/relationships/slide"/><Relationship Id="rId3" Target="viewProps.xml" Type="http://schemas.openxmlformats.org/officeDocument/2006/relationships/viewProps"/><Relationship Id="rId30" Target="slides/slide15.xml" Type="http://schemas.openxmlformats.org/officeDocument/2006/relationships/slide"/><Relationship Id="rId31" Target="slides/slide16.xml" Type="http://schemas.openxmlformats.org/officeDocument/2006/relationships/slide"/><Relationship Id="rId32" Target="slides/slide17.xml" Type="http://schemas.openxmlformats.org/officeDocument/2006/relationships/slide"/><Relationship Id="rId33" Target="slides/slide18.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7623968" y="-377032"/>
            <a:ext cx="11041064" cy="11041064"/>
            <a:chOff x="0" y="0"/>
            <a:chExt cx="6350000" cy="6350000"/>
          </a:xfrm>
        </p:grpSpPr>
        <p:sp>
          <p:nvSpPr>
            <p:cNvPr name="Freeform 3" id="3"/>
            <p:cNvSpPr/>
            <p:nvPr/>
          </p:nvSpPr>
          <p:spPr>
            <a:xfrm>
              <a:off x="-95377" y="-95377"/>
              <a:ext cx="6540754" cy="6540754"/>
            </a:xfrm>
            <a:custGeom>
              <a:avLst/>
              <a:gdLst/>
              <a:ahLst/>
              <a:cxnLst/>
              <a:rect r="r" b="b" t="t" l="l"/>
              <a:pathLst>
                <a:path h="6540754" w="6540754">
                  <a:moveTo>
                    <a:pt x="6540754" y="0"/>
                  </a:moveTo>
                  <a:lnTo>
                    <a:pt x="0" y="6540754"/>
                  </a:lnTo>
                  <a:lnTo>
                    <a:pt x="6540754" y="6540754"/>
                  </a:lnTo>
                  <a:close/>
                </a:path>
              </a:pathLst>
            </a:custGeom>
            <a:blipFill>
              <a:blip r:embed="rId2"/>
              <a:stretch>
                <a:fillRect l="0" r="-49999" t="0" b="0"/>
              </a:stretch>
            </a:blipFill>
          </p:spPr>
        </p:sp>
      </p:grpSp>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true" flipV="false" rot="0">
            <a:off x="9564808" y="5199833"/>
            <a:ext cx="2726044" cy="1665365"/>
          </a:xfrm>
          <a:prstGeom prst="rect">
            <a:avLst/>
          </a:prstGeom>
        </p:spPr>
      </p:pic>
      <p:grpSp>
        <p:nvGrpSpPr>
          <p:cNvPr name="Group 5" id="5"/>
          <p:cNvGrpSpPr/>
          <p:nvPr/>
        </p:nvGrpSpPr>
        <p:grpSpPr>
          <a:xfrm rot="5400000">
            <a:off x="-362773" y="-345223"/>
            <a:ext cx="4340816" cy="4333871"/>
            <a:chOff x="0" y="0"/>
            <a:chExt cx="6350000" cy="6339840"/>
          </a:xfrm>
        </p:grpSpPr>
        <p:sp>
          <p:nvSpPr>
            <p:cNvPr name="Freeform 6" id="6"/>
            <p:cNvSpPr/>
            <p:nvPr/>
          </p:nvSpPr>
          <p:spPr>
            <a:xfrm>
              <a:off x="0" y="0"/>
              <a:ext cx="6350000" cy="6339840"/>
            </a:xfrm>
            <a:custGeom>
              <a:avLst/>
              <a:gdLst/>
              <a:ahLst/>
              <a:cxnLst/>
              <a:rect r="r" b="b" t="t" l="l"/>
              <a:pathLst>
                <a:path h="6339840" w="6350000">
                  <a:moveTo>
                    <a:pt x="6350000" y="6339840"/>
                  </a:moveTo>
                  <a:lnTo>
                    <a:pt x="0" y="6339840"/>
                  </a:lnTo>
                  <a:lnTo>
                    <a:pt x="0" y="0"/>
                  </a:lnTo>
                  <a:lnTo>
                    <a:pt x="6350000" y="6339840"/>
                  </a:lnTo>
                  <a:close/>
                </a:path>
              </a:pathLst>
            </a:custGeom>
            <a:solidFill>
              <a:srgbClr val="FF4800"/>
            </a:solidFill>
          </p:spPr>
        </p:sp>
      </p:grpSp>
      <p:sp>
        <p:nvSpPr>
          <p:cNvPr name="AutoShape 7" id="7"/>
          <p:cNvSpPr/>
          <p:nvPr/>
        </p:nvSpPr>
        <p:spPr>
          <a:xfrm rot="0">
            <a:off x="1028700" y="7823216"/>
            <a:ext cx="337358" cy="0"/>
          </a:xfrm>
          <a:prstGeom prst="line">
            <a:avLst/>
          </a:prstGeom>
          <a:ln cap="rnd" w="47625">
            <a:solidFill>
              <a:srgbClr val="FF4800"/>
            </a:solidFill>
            <a:prstDash val="solid"/>
            <a:headEnd type="none" len="sm" w="sm"/>
            <a:tailEnd type="none" len="sm" w="sm"/>
          </a:ln>
        </p:spPr>
      </p:sp>
      <p:sp>
        <p:nvSpPr>
          <p:cNvPr name="TextBox 8" id="8"/>
          <p:cNvSpPr txBox="true"/>
          <p:nvPr/>
        </p:nvSpPr>
        <p:spPr>
          <a:xfrm rot="0">
            <a:off x="2374675" y="2163046"/>
            <a:ext cx="11133597" cy="2579647"/>
          </a:xfrm>
          <a:prstGeom prst="rect">
            <a:avLst/>
          </a:prstGeom>
        </p:spPr>
        <p:txBody>
          <a:bodyPr anchor="t" rtlCol="false" tIns="0" lIns="0" bIns="0" rIns="0">
            <a:spAutoFit/>
          </a:bodyPr>
          <a:lstStyle/>
          <a:p>
            <a:pPr>
              <a:lnSpc>
                <a:spcPts val="10156"/>
              </a:lnSpc>
            </a:pPr>
            <a:r>
              <a:rPr lang="en-US" sz="8463">
                <a:solidFill>
                  <a:srgbClr val="FF4800"/>
                </a:solidFill>
                <a:latin typeface="Open Sans Extra Bold"/>
              </a:rPr>
              <a:t>PAJAK NEGARA DAN PAJAK DAERAH</a:t>
            </a:r>
          </a:p>
        </p:txBody>
      </p:sp>
      <p:sp>
        <p:nvSpPr>
          <p:cNvPr name="TextBox 9" id="9"/>
          <p:cNvSpPr txBox="true"/>
          <p:nvPr/>
        </p:nvSpPr>
        <p:spPr>
          <a:xfrm rot="0">
            <a:off x="2394633" y="5880116"/>
            <a:ext cx="6749367" cy="1943100"/>
          </a:xfrm>
          <a:prstGeom prst="rect">
            <a:avLst/>
          </a:prstGeom>
        </p:spPr>
        <p:txBody>
          <a:bodyPr anchor="t" rtlCol="false" tIns="0" lIns="0" bIns="0" rIns="0">
            <a:spAutoFit/>
          </a:bodyPr>
          <a:lstStyle/>
          <a:p>
            <a:pPr>
              <a:lnSpc>
                <a:spcPts val="3840"/>
              </a:lnSpc>
            </a:pPr>
            <a:r>
              <a:rPr lang="en-US" sz="3200">
                <a:solidFill>
                  <a:srgbClr val="000000"/>
                </a:solidFill>
                <a:latin typeface="Open Sauce Light"/>
              </a:rPr>
              <a:t>kelompok Satu</a:t>
            </a:r>
          </a:p>
          <a:p>
            <a:pPr>
              <a:lnSpc>
                <a:spcPts val="3840"/>
              </a:lnSpc>
            </a:pPr>
          </a:p>
          <a:p>
            <a:pPr>
              <a:lnSpc>
                <a:spcPts val="3840"/>
              </a:lnSpc>
            </a:pPr>
            <a:r>
              <a:rPr lang="en-US" sz="3200">
                <a:solidFill>
                  <a:srgbClr val="000000"/>
                </a:solidFill>
                <a:latin typeface="Open Sauce Light"/>
              </a:rPr>
              <a:t>1.Monica Aprilia(2112120060)</a:t>
            </a:r>
          </a:p>
          <a:p>
            <a:pPr>
              <a:lnSpc>
                <a:spcPts val="3840"/>
              </a:lnSpc>
            </a:pPr>
            <a:r>
              <a:rPr lang="en-US" sz="3200">
                <a:solidFill>
                  <a:srgbClr val="000000"/>
                </a:solidFill>
                <a:latin typeface="Open Sauce Light"/>
              </a:rPr>
              <a:t>2.Widya Okta Viani(2112120060)</a:t>
            </a:r>
          </a:p>
        </p:txBody>
      </p:sp>
      <p:pic>
        <p:nvPicPr>
          <p:cNvPr name="Picture 10" id="10"/>
          <p:cNvPicPr>
            <a:picLocks noChangeAspect="true"/>
          </p:cNvPicPr>
          <p:nvPr/>
        </p:nvPicPr>
        <p:blipFill>
          <a:blip r:embed="rId5">
            <a:alphaModFix amt="9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true" flipV="false" rot="0">
            <a:off x="12290852" y="2654395"/>
            <a:ext cx="4166640" cy="2545438"/>
          </a:xfrm>
          <a:prstGeom prst="rect">
            <a:avLst/>
          </a:prstGeom>
        </p:spPr>
      </p:pic>
      <p:pic>
        <p:nvPicPr>
          <p:cNvPr name="Picture 11" id="11"/>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true" flipV="false" rot="0">
            <a:off x="444613" y="989030"/>
            <a:ext cx="2726044" cy="1665365"/>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755145" y="390525"/>
            <a:ext cx="11247204" cy="638175"/>
          </a:xfrm>
          <a:prstGeom prst="rect">
            <a:avLst/>
          </a:prstGeom>
        </p:spPr>
        <p:txBody>
          <a:bodyPr anchor="t" rtlCol="false" tIns="0" lIns="0" bIns="0" rIns="0">
            <a:spAutoFit/>
          </a:bodyPr>
          <a:lstStyle/>
          <a:p>
            <a:pPr algn="ctr">
              <a:lnSpc>
                <a:spcPts val="5040"/>
              </a:lnSpc>
            </a:pPr>
            <a:r>
              <a:rPr lang="en-US" sz="4200">
                <a:solidFill>
                  <a:srgbClr val="FF4800"/>
                </a:solidFill>
                <a:latin typeface="Open Sans Extra Bold"/>
              </a:rPr>
              <a:t>Tarif Pajak Daerah(Kabupaten)</a:t>
            </a:r>
          </a:p>
        </p:txBody>
      </p:sp>
      <p:sp>
        <p:nvSpPr>
          <p:cNvPr name="TextBox 3" id="3"/>
          <p:cNvSpPr txBox="true"/>
          <p:nvPr/>
        </p:nvSpPr>
        <p:spPr>
          <a:xfrm rot="0">
            <a:off x="501908" y="1543050"/>
            <a:ext cx="8115300" cy="1337310"/>
          </a:xfrm>
          <a:prstGeom prst="rect">
            <a:avLst/>
          </a:prstGeom>
        </p:spPr>
        <p:txBody>
          <a:bodyPr anchor="t" rtlCol="false" tIns="0" lIns="0" bIns="0" rIns="0">
            <a:spAutoFit/>
          </a:bodyPr>
          <a:lstStyle/>
          <a:p>
            <a:pPr>
              <a:lnSpc>
                <a:spcPts val="3600"/>
              </a:lnSpc>
            </a:pPr>
          </a:p>
          <a:p>
            <a:pPr>
              <a:lnSpc>
                <a:spcPts val="3599"/>
              </a:lnSpc>
            </a:pPr>
            <a:r>
              <a:rPr lang="en-US" sz="2399">
                <a:solidFill>
                  <a:srgbClr val="000000"/>
                </a:solidFill>
                <a:latin typeface="Open Sauce Light"/>
              </a:rPr>
              <a:t>Menurut Pasal 35 UU PDRD, tarif pajak hotel ditetapkan paling tinggi sebesar 10%.</a:t>
            </a:r>
          </a:p>
        </p:txBody>
      </p:sp>
      <p:sp>
        <p:nvSpPr>
          <p:cNvPr name="TextBox 4" id="4"/>
          <p:cNvSpPr txBox="true"/>
          <p:nvPr/>
        </p:nvSpPr>
        <p:spPr>
          <a:xfrm rot="0">
            <a:off x="9144000" y="1571625"/>
            <a:ext cx="8115300" cy="638175"/>
          </a:xfrm>
          <a:prstGeom prst="rect">
            <a:avLst/>
          </a:prstGeom>
        </p:spPr>
        <p:txBody>
          <a:bodyPr anchor="t" rtlCol="false" tIns="0" lIns="0" bIns="0" rIns="0">
            <a:spAutoFit/>
          </a:bodyPr>
          <a:lstStyle/>
          <a:p>
            <a:pPr algn="ctr">
              <a:lnSpc>
                <a:spcPts val="5040"/>
              </a:lnSpc>
            </a:pPr>
            <a:r>
              <a:rPr lang="en-US" sz="4200">
                <a:solidFill>
                  <a:srgbClr val="FF4800"/>
                </a:solidFill>
                <a:latin typeface="Open Sans Extra Bold"/>
              </a:rPr>
              <a:t>Pajak Air Tanah </a:t>
            </a:r>
          </a:p>
        </p:txBody>
      </p:sp>
      <p:sp>
        <p:nvSpPr>
          <p:cNvPr name="TextBox 5" id="5"/>
          <p:cNvSpPr txBox="true"/>
          <p:nvPr/>
        </p:nvSpPr>
        <p:spPr>
          <a:xfrm rot="0">
            <a:off x="9542429" y="1937385"/>
            <a:ext cx="8115300" cy="1337310"/>
          </a:xfrm>
          <a:prstGeom prst="rect">
            <a:avLst/>
          </a:prstGeom>
        </p:spPr>
        <p:txBody>
          <a:bodyPr anchor="t" rtlCol="false" tIns="0" lIns="0" bIns="0" rIns="0">
            <a:spAutoFit/>
          </a:bodyPr>
          <a:lstStyle/>
          <a:p>
            <a:pPr>
              <a:lnSpc>
                <a:spcPts val="3600"/>
              </a:lnSpc>
            </a:pPr>
          </a:p>
          <a:p>
            <a:pPr>
              <a:lnSpc>
                <a:spcPts val="3599"/>
              </a:lnSpc>
            </a:pPr>
            <a:r>
              <a:rPr lang="en-US" sz="2399">
                <a:solidFill>
                  <a:srgbClr val="000000"/>
                </a:solidFill>
                <a:latin typeface="Open Sauce Light"/>
              </a:rPr>
              <a:t>Berdasarkan Pasal 1 angka 33 UU PDRD, Tarif Pajak Air Tanah ditetapkan sebesar 20%</a:t>
            </a:r>
          </a:p>
        </p:txBody>
      </p:sp>
      <p:sp>
        <p:nvSpPr>
          <p:cNvPr name="TextBox 6" id="6"/>
          <p:cNvSpPr txBox="true"/>
          <p:nvPr/>
        </p:nvSpPr>
        <p:spPr>
          <a:xfrm rot="0">
            <a:off x="501908" y="3423285"/>
            <a:ext cx="8115300" cy="872490"/>
          </a:xfrm>
          <a:prstGeom prst="rect">
            <a:avLst/>
          </a:prstGeom>
        </p:spPr>
        <p:txBody>
          <a:bodyPr anchor="t" rtlCol="false" tIns="0" lIns="0" bIns="0" rIns="0">
            <a:spAutoFit/>
          </a:bodyPr>
          <a:lstStyle/>
          <a:p>
            <a:pPr>
              <a:lnSpc>
                <a:spcPts val="2399"/>
              </a:lnSpc>
            </a:pPr>
          </a:p>
          <a:p>
            <a:pPr>
              <a:lnSpc>
                <a:spcPts val="2399"/>
              </a:lnSpc>
            </a:pPr>
            <a:r>
              <a:rPr lang="en-US" sz="1599">
                <a:solidFill>
                  <a:srgbClr val="000000"/>
                </a:solidFill>
                <a:latin typeface="Open Sauce Light"/>
              </a:rPr>
              <a:t>Menurut UU PDRD Pasal 40 ayat 1, besarnya tarif pajak restoran adalah maksimal sebesar 10%.</a:t>
            </a:r>
          </a:p>
        </p:txBody>
      </p:sp>
      <p:sp>
        <p:nvSpPr>
          <p:cNvPr name="TextBox 7" id="7"/>
          <p:cNvSpPr txBox="true"/>
          <p:nvPr/>
        </p:nvSpPr>
        <p:spPr>
          <a:xfrm rot="0">
            <a:off x="0" y="1347788"/>
            <a:ext cx="8115300" cy="542925"/>
          </a:xfrm>
          <a:prstGeom prst="rect">
            <a:avLst/>
          </a:prstGeom>
        </p:spPr>
        <p:txBody>
          <a:bodyPr anchor="t" rtlCol="false" tIns="0" lIns="0" bIns="0" rIns="0">
            <a:spAutoFit/>
          </a:bodyPr>
          <a:lstStyle/>
          <a:p>
            <a:pPr algn="ctr">
              <a:lnSpc>
                <a:spcPts val="4320"/>
              </a:lnSpc>
            </a:pPr>
            <a:r>
              <a:rPr lang="en-US" sz="3600">
                <a:solidFill>
                  <a:srgbClr val="FF4800"/>
                </a:solidFill>
                <a:latin typeface="Open Sans Extra Bold"/>
              </a:rPr>
              <a:t>Pajak Hotel </a:t>
            </a:r>
          </a:p>
        </p:txBody>
      </p:sp>
      <p:sp>
        <p:nvSpPr>
          <p:cNvPr name="TextBox 8" id="8"/>
          <p:cNvSpPr txBox="true"/>
          <p:nvPr/>
        </p:nvSpPr>
        <p:spPr>
          <a:xfrm rot="0">
            <a:off x="0" y="3026092"/>
            <a:ext cx="8115300" cy="485775"/>
          </a:xfrm>
          <a:prstGeom prst="rect">
            <a:avLst/>
          </a:prstGeom>
        </p:spPr>
        <p:txBody>
          <a:bodyPr anchor="t" rtlCol="false" tIns="0" lIns="0" bIns="0" rIns="0">
            <a:spAutoFit/>
          </a:bodyPr>
          <a:lstStyle/>
          <a:p>
            <a:pPr algn="ctr">
              <a:lnSpc>
                <a:spcPts val="3840"/>
              </a:lnSpc>
            </a:pPr>
            <a:r>
              <a:rPr lang="en-US" sz="3200">
                <a:solidFill>
                  <a:srgbClr val="FF4800"/>
                </a:solidFill>
                <a:latin typeface="Open Sans Extra Bold"/>
              </a:rPr>
              <a:t>Pajak Restoran </a:t>
            </a:r>
          </a:p>
        </p:txBody>
      </p:sp>
      <p:sp>
        <p:nvSpPr>
          <p:cNvPr name="TextBox 9" id="9"/>
          <p:cNvSpPr txBox="true"/>
          <p:nvPr/>
        </p:nvSpPr>
        <p:spPr>
          <a:xfrm rot="0">
            <a:off x="9542429" y="5657850"/>
            <a:ext cx="8115300" cy="1784985"/>
          </a:xfrm>
          <a:prstGeom prst="rect">
            <a:avLst/>
          </a:prstGeom>
        </p:spPr>
        <p:txBody>
          <a:bodyPr anchor="t" rtlCol="false" tIns="0" lIns="0" bIns="0" rIns="0">
            <a:spAutoFit/>
          </a:bodyPr>
          <a:lstStyle/>
          <a:p>
            <a:pPr>
              <a:lnSpc>
                <a:spcPts val="3600"/>
              </a:lnSpc>
            </a:pPr>
          </a:p>
          <a:p>
            <a:pPr>
              <a:lnSpc>
                <a:spcPts val="3599"/>
              </a:lnSpc>
            </a:pPr>
            <a:r>
              <a:rPr lang="en-US" sz="2399">
                <a:solidFill>
                  <a:srgbClr val="000000"/>
                </a:solidFill>
                <a:latin typeface="Open Sauce Light"/>
              </a:rPr>
              <a:t>Berdasarkan Pasal 1 angka 35 UU PDRD, besaran maksimal pajak yang ditetapkan oleh pemerintah adalah sebesar 10%.</a:t>
            </a:r>
          </a:p>
        </p:txBody>
      </p:sp>
      <p:sp>
        <p:nvSpPr>
          <p:cNvPr name="TextBox 10" id="10"/>
          <p:cNvSpPr txBox="true"/>
          <p:nvPr/>
        </p:nvSpPr>
        <p:spPr>
          <a:xfrm rot="0">
            <a:off x="9542429" y="5491162"/>
            <a:ext cx="8115300" cy="485775"/>
          </a:xfrm>
          <a:prstGeom prst="rect">
            <a:avLst/>
          </a:prstGeom>
        </p:spPr>
        <p:txBody>
          <a:bodyPr anchor="t" rtlCol="false" tIns="0" lIns="0" bIns="0" rIns="0">
            <a:spAutoFit/>
          </a:bodyPr>
          <a:lstStyle/>
          <a:p>
            <a:pPr algn="ctr">
              <a:lnSpc>
                <a:spcPts val="3840"/>
              </a:lnSpc>
            </a:pPr>
            <a:r>
              <a:rPr lang="en-US" sz="3200">
                <a:solidFill>
                  <a:srgbClr val="FF4800"/>
                </a:solidFill>
                <a:latin typeface="Open Sans Extra Bold"/>
              </a:rPr>
              <a:t>Pajak Sarang Burung</a:t>
            </a:r>
          </a:p>
        </p:txBody>
      </p:sp>
      <p:sp>
        <p:nvSpPr>
          <p:cNvPr name="TextBox 11" id="11"/>
          <p:cNvSpPr txBox="true"/>
          <p:nvPr/>
        </p:nvSpPr>
        <p:spPr>
          <a:xfrm rot="0">
            <a:off x="0" y="4619625"/>
            <a:ext cx="8115300" cy="485775"/>
          </a:xfrm>
          <a:prstGeom prst="rect">
            <a:avLst/>
          </a:prstGeom>
        </p:spPr>
        <p:txBody>
          <a:bodyPr anchor="t" rtlCol="false" tIns="0" lIns="0" bIns="0" rIns="0">
            <a:spAutoFit/>
          </a:bodyPr>
          <a:lstStyle/>
          <a:p>
            <a:pPr algn="ctr">
              <a:lnSpc>
                <a:spcPts val="3840"/>
              </a:lnSpc>
            </a:pPr>
            <a:r>
              <a:rPr lang="en-US" sz="3200">
                <a:solidFill>
                  <a:srgbClr val="FF4800"/>
                </a:solidFill>
                <a:latin typeface="Open Sans Extra Bold"/>
              </a:rPr>
              <a:t>Pajak Reklame </a:t>
            </a:r>
          </a:p>
        </p:txBody>
      </p:sp>
      <p:sp>
        <p:nvSpPr>
          <p:cNvPr name="TextBox 12" id="12"/>
          <p:cNvSpPr txBox="true"/>
          <p:nvPr/>
        </p:nvSpPr>
        <p:spPr>
          <a:xfrm rot="0">
            <a:off x="263448" y="5206365"/>
            <a:ext cx="8115300" cy="872490"/>
          </a:xfrm>
          <a:prstGeom prst="rect">
            <a:avLst/>
          </a:prstGeom>
        </p:spPr>
        <p:txBody>
          <a:bodyPr anchor="t" rtlCol="false" tIns="0" lIns="0" bIns="0" rIns="0">
            <a:spAutoFit/>
          </a:bodyPr>
          <a:lstStyle/>
          <a:p>
            <a:pPr>
              <a:lnSpc>
                <a:spcPts val="2399"/>
              </a:lnSpc>
            </a:pPr>
          </a:p>
          <a:p>
            <a:pPr>
              <a:lnSpc>
                <a:spcPts val="2399"/>
              </a:lnSpc>
            </a:pPr>
            <a:r>
              <a:rPr lang="en-US" sz="1599">
                <a:solidFill>
                  <a:srgbClr val="000000"/>
                </a:solidFill>
                <a:latin typeface="Open Sauce Light"/>
              </a:rPr>
              <a:t>Berdasarkan Pasal 59 ayat (1) UU PDRD, Pajak reklame dipungut dengan tarif paling tinggi sebesar 25%.</a:t>
            </a:r>
          </a:p>
        </p:txBody>
      </p:sp>
      <p:sp>
        <p:nvSpPr>
          <p:cNvPr name="TextBox 13" id="13"/>
          <p:cNvSpPr txBox="true"/>
          <p:nvPr/>
        </p:nvSpPr>
        <p:spPr>
          <a:xfrm rot="0">
            <a:off x="9144000" y="3397568"/>
            <a:ext cx="8115300" cy="485775"/>
          </a:xfrm>
          <a:prstGeom prst="rect">
            <a:avLst/>
          </a:prstGeom>
        </p:spPr>
        <p:txBody>
          <a:bodyPr anchor="t" rtlCol="false" tIns="0" lIns="0" bIns="0" rIns="0">
            <a:spAutoFit/>
          </a:bodyPr>
          <a:lstStyle/>
          <a:p>
            <a:pPr algn="ctr">
              <a:lnSpc>
                <a:spcPts val="3840"/>
              </a:lnSpc>
            </a:pPr>
            <a:r>
              <a:rPr lang="en-US" sz="3200">
                <a:solidFill>
                  <a:srgbClr val="FF4800"/>
                </a:solidFill>
                <a:latin typeface="Open Sans Extra Bold"/>
              </a:rPr>
              <a:t>Pajak Penerangan Jalan</a:t>
            </a:r>
          </a:p>
        </p:txBody>
      </p:sp>
      <p:sp>
        <p:nvSpPr>
          <p:cNvPr name="TextBox 14" id="14"/>
          <p:cNvSpPr txBox="true"/>
          <p:nvPr/>
        </p:nvSpPr>
        <p:spPr>
          <a:xfrm rot="0">
            <a:off x="263448" y="6964680"/>
            <a:ext cx="8115300" cy="1346835"/>
          </a:xfrm>
          <a:prstGeom prst="rect">
            <a:avLst/>
          </a:prstGeom>
        </p:spPr>
        <p:txBody>
          <a:bodyPr anchor="t" rtlCol="false" tIns="0" lIns="0" bIns="0" rIns="0">
            <a:spAutoFit/>
          </a:bodyPr>
          <a:lstStyle/>
          <a:p>
            <a:pPr>
              <a:lnSpc>
                <a:spcPts val="3600"/>
              </a:lnSpc>
            </a:pPr>
            <a:r>
              <a:rPr lang="en-US" sz="2400">
                <a:solidFill>
                  <a:srgbClr val="000000"/>
                </a:solidFill>
                <a:latin typeface="Open Sauce Light"/>
              </a:rPr>
              <a:t>Sesuai dalam Pasal 1 angka 29 UU No. 29 Tahun 2009, Tarif pajak MBLB ditetapkan sebesar 20 %.</a:t>
            </a:r>
          </a:p>
          <a:p>
            <a:pPr>
              <a:lnSpc>
                <a:spcPts val="3599"/>
              </a:lnSpc>
            </a:pPr>
          </a:p>
        </p:txBody>
      </p:sp>
      <p:sp>
        <p:nvSpPr>
          <p:cNvPr name="TextBox 15" id="15"/>
          <p:cNvSpPr txBox="true"/>
          <p:nvPr/>
        </p:nvSpPr>
        <p:spPr>
          <a:xfrm rot="0">
            <a:off x="9542429" y="3394710"/>
            <a:ext cx="8115300" cy="1794510"/>
          </a:xfrm>
          <a:prstGeom prst="rect">
            <a:avLst/>
          </a:prstGeom>
        </p:spPr>
        <p:txBody>
          <a:bodyPr anchor="t" rtlCol="false" tIns="0" lIns="0" bIns="0" rIns="0">
            <a:spAutoFit/>
          </a:bodyPr>
          <a:lstStyle/>
          <a:p>
            <a:pPr>
              <a:lnSpc>
                <a:spcPts val="3600"/>
              </a:lnSpc>
            </a:pPr>
          </a:p>
          <a:p>
            <a:pPr>
              <a:lnSpc>
                <a:spcPts val="3600"/>
              </a:lnSpc>
            </a:pPr>
          </a:p>
          <a:p>
            <a:pPr>
              <a:lnSpc>
                <a:spcPts val="3599"/>
              </a:lnSpc>
            </a:pPr>
            <a:r>
              <a:rPr lang="en-US" sz="2399">
                <a:solidFill>
                  <a:srgbClr val="000000"/>
                </a:solidFill>
                <a:latin typeface="Open Sauce Light"/>
              </a:rPr>
              <a:t>Sesuai dalam Pasal 55 UU PDRD, Tarif Penerangan jalan ditetapkan paling tinggi sebesar 10%.</a:t>
            </a:r>
          </a:p>
        </p:txBody>
      </p:sp>
      <p:sp>
        <p:nvSpPr>
          <p:cNvPr name="TextBox 16" id="16"/>
          <p:cNvSpPr txBox="true"/>
          <p:nvPr/>
        </p:nvSpPr>
        <p:spPr>
          <a:xfrm rot="0">
            <a:off x="99637" y="6402705"/>
            <a:ext cx="8919842" cy="971550"/>
          </a:xfrm>
          <a:prstGeom prst="rect">
            <a:avLst/>
          </a:prstGeom>
        </p:spPr>
        <p:txBody>
          <a:bodyPr anchor="t" rtlCol="false" tIns="0" lIns="0" bIns="0" rIns="0">
            <a:spAutoFit/>
          </a:bodyPr>
          <a:lstStyle/>
          <a:p>
            <a:pPr algn="ctr">
              <a:lnSpc>
                <a:spcPts val="3840"/>
              </a:lnSpc>
            </a:pPr>
            <a:r>
              <a:rPr lang="en-US" sz="3200">
                <a:solidFill>
                  <a:srgbClr val="FF4800"/>
                </a:solidFill>
                <a:latin typeface="Open Sans Extra Bold"/>
              </a:rPr>
              <a:t>Pajak Mineral Bukan Logam dan Batuan</a:t>
            </a:r>
          </a:p>
          <a:p>
            <a:pPr algn="ctr">
              <a:lnSpc>
                <a:spcPts val="3840"/>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0800000">
            <a:off x="1028700" y="2442645"/>
            <a:ext cx="5308715" cy="6468385"/>
            <a:chOff x="0" y="0"/>
            <a:chExt cx="2354580" cy="2868930"/>
          </a:xfrm>
        </p:grpSpPr>
        <p:sp>
          <p:nvSpPr>
            <p:cNvPr name="Freeform 3" id="3"/>
            <p:cNvSpPr/>
            <p:nvPr/>
          </p:nvSpPr>
          <p:spPr>
            <a:xfrm>
              <a:off x="0" y="0"/>
              <a:ext cx="2353310" cy="2868930"/>
            </a:xfrm>
            <a:custGeom>
              <a:avLst/>
              <a:gdLst/>
              <a:ahLst/>
              <a:cxnLst/>
              <a:rect r="r" b="b" t="t" l="l"/>
              <a:pathLst>
                <a:path h="2868930" w="2353310">
                  <a:moveTo>
                    <a:pt x="784860" y="2801620"/>
                  </a:moveTo>
                  <a:cubicBezTo>
                    <a:pt x="905510" y="2842260"/>
                    <a:pt x="1042670" y="2868930"/>
                    <a:pt x="1177290" y="2868930"/>
                  </a:cubicBezTo>
                  <a:cubicBezTo>
                    <a:pt x="1311910" y="2868930"/>
                    <a:pt x="1441450" y="2846070"/>
                    <a:pt x="1560830" y="2805430"/>
                  </a:cubicBezTo>
                  <a:cubicBezTo>
                    <a:pt x="1563370" y="2804160"/>
                    <a:pt x="1565910" y="2804160"/>
                    <a:pt x="1568450" y="2802890"/>
                  </a:cubicBezTo>
                  <a:cubicBezTo>
                    <a:pt x="2016760" y="2640330"/>
                    <a:pt x="2346960" y="2211070"/>
                    <a:pt x="2353310" y="1709420"/>
                  </a:cubicBezTo>
                  <a:lnTo>
                    <a:pt x="2353310" y="0"/>
                  </a:lnTo>
                  <a:lnTo>
                    <a:pt x="0" y="0"/>
                  </a:lnTo>
                  <a:lnTo>
                    <a:pt x="0" y="1708150"/>
                  </a:lnTo>
                  <a:cubicBezTo>
                    <a:pt x="6350" y="2213610"/>
                    <a:pt x="331470" y="2642870"/>
                    <a:pt x="784860" y="2801620"/>
                  </a:cubicBezTo>
                  <a:close/>
                </a:path>
              </a:pathLst>
            </a:custGeom>
            <a:solidFill>
              <a:srgbClr val="FF4800">
                <a:alpha val="5882"/>
              </a:srgbClr>
            </a:solidFill>
          </p:spPr>
        </p:sp>
      </p:grpSp>
      <p:grpSp>
        <p:nvGrpSpPr>
          <p:cNvPr name="Group 4" id="4"/>
          <p:cNvGrpSpPr/>
          <p:nvPr/>
        </p:nvGrpSpPr>
        <p:grpSpPr>
          <a:xfrm rot="-10800000">
            <a:off x="2616383" y="1375970"/>
            <a:ext cx="2133350" cy="2133350"/>
            <a:chOff x="0" y="0"/>
            <a:chExt cx="6350000" cy="6350000"/>
          </a:xfrm>
        </p:grpSpPr>
        <p:sp>
          <p:nvSpPr>
            <p:cNvPr name="Freeform 5" id="5"/>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4800"/>
            </a:solidFill>
          </p:spPr>
        </p:sp>
      </p:grpSp>
      <p:sp>
        <p:nvSpPr>
          <p:cNvPr name="TextBox 6" id="6"/>
          <p:cNvSpPr txBox="true"/>
          <p:nvPr/>
        </p:nvSpPr>
        <p:spPr>
          <a:xfrm rot="0">
            <a:off x="1541411" y="3867150"/>
            <a:ext cx="4795832" cy="495300"/>
          </a:xfrm>
          <a:prstGeom prst="rect">
            <a:avLst/>
          </a:prstGeom>
        </p:spPr>
        <p:txBody>
          <a:bodyPr anchor="t" rtlCol="false" tIns="0" lIns="0" bIns="0" rIns="0">
            <a:spAutoFit/>
          </a:bodyPr>
          <a:lstStyle/>
          <a:p>
            <a:pPr algn="ctr">
              <a:lnSpc>
                <a:spcPts val="3960"/>
              </a:lnSpc>
            </a:pPr>
            <a:r>
              <a:rPr lang="en-US" sz="3300">
                <a:solidFill>
                  <a:srgbClr val="FF4800"/>
                </a:solidFill>
                <a:latin typeface="Open Sans Extra Bold"/>
              </a:rPr>
              <a:t>Retribusi Jasa Umum </a:t>
            </a:r>
          </a:p>
        </p:txBody>
      </p:sp>
      <p:sp>
        <p:nvSpPr>
          <p:cNvPr name="TextBox 7" id="7"/>
          <p:cNvSpPr txBox="true"/>
          <p:nvPr/>
        </p:nvSpPr>
        <p:spPr>
          <a:xfrm rot="0">
            <a:off x="1541411" y="4648200"/>
            <a:ext cx="4795832" cy="3632835"/>
          </a:xfrm>
          <a:prstGeom prst="rect">
            <a:avLst/>
          </a:prstGeom>
        </p:spPr>
        <p:txBody>
          <a:bodyPr anchor="t" rtlCol="false" tIns="0" lIns="0" bIns="0" rIns="0">
            <a:spAutoFit/>
          </a:bodyPr>
          <a:lstStyle/>
          <a:p>
            <a:pPr>
              <a:lnSpc>
                <a:spcPts val="3600"/>
              </a:lnSpc>
            </a:pPr>
            <a:r>
              <a:rPr lang="en-US" sz="2400">
                <a:solidFill>
                  <a:srgbClr val="000000"/>
                </a:solidFill>
                <a:latin typeface="Open Sauce Light"/>
              </a:rPr>
              <a:t>retribusi atau jasa yang disediakan atau diberikan oleh pemerintah daerah (pemda) untuk tujuan kepentingan dan kemanfaatan umum serta dapat dinikmati oleh orang pribadi atau badan.</a:t>
            </a:r>
          </a:p>
          <a:p>
            <a:pPr>
              <a:lnSpc>
                <a:spcPts val="3599"/>
              </a:lnSpc>
            </a:pPr>
          </a:p>
        </p:txBody>
      </p:sp>
      <p:grpSp>
        <p:nvGrpSpPr>
          <p:cNvPr name="Group 8" id="8"/>
          <p:cNvGrpSpPr/>
          <p:nvPr/>
        </p:nvGrpSpPr>
        <p:grpSpPr>
          <a:xfrm rot="0">
            <a:off x="6489643" y="1375970"/>
            <a:ext cx="5308715" cy="6468385"/>
            <a:chOff x="0" y="0"/>
            <a:chExt cx="2354580" cy="2868930"/>
          </a:xfrm>
        </p:grpSpPr>
        <p:sp>
          <p:nvSpPr>
            <p:cNvPr name="Freeform 9" id="9"/>
            <p:cNvSpPr/>
            <p:nvPr/>
          </p:nvSpPr>
          <p:spPr>
            <a:xfrm>
              <a:off x="0" y="0"/>
              <a:ext cx="2353310" cy="2868930"/>
            </a:xfrm>
            <a:custGeom>
              <a:avLst/>
              <a:gdLst/>
              <a:ahLst/>
              <a:cxnLst/>
              <a:rect r="r" b="b" t="t" l="l"/>
              <a:pathLst>
                <a:path h="2868930" w="2353310">
                  <a:moveTo>
                    <a:pt x="784860" y="2801620"/>
                  </a:moveTo>
                  <a:cubicBezTo>
                    <a:pt x="905510" y="2842260"/>
                    <a:pt x="1042670" y="2868930"/>
                    <a:pt x="1177290" y="2868930"/>
                  </a:cubicBezTo>
                  <a:cubicBezTo>
                    <a:pt x="1311910" y="2868930"/>
                    <a:pt x="1441450" y="2846070"/>
                    <a:pt x="1560830" y="2805430"/>
                  </a:cubicBezTo>
                  <a:cubicBezTo>
                    <a:pt x="1563370" y="2804160"/>
                    <a:pt x="1565910" y="2804160"/>
                    <a:pt x="1568450" y="2802890"/>
                  </a:cubicBezTo>
                  <a:cubicBezTo>
                    <a:pt x="2016760" y="2640330"/>
                    <a:pt x="2346960" y="2211070"/>
                    <a:pt x="2353310" y="1709420"/>
                  </a:cubicBezTo>
                  <a:lnTo>
                    <a:pt x="2353310" y="0"/>
                  </a:lnTo>
                  <a:lnTo>
                    <a:pt x="0" y="0"/>
                  </a:lnTo>
                  <a:lnTo>
                    <a:pt x="0" y="1708150"/>
                  </a:lnTo>
                  <a:cubicBezTo>
                    <a:pt x="6350" y="2213610"/>
                    <a:pt x="331470" y="2642870"/>
                    <a:pt x="784860" y="2801620"/>
                  </a:cubicBezTo>
                  <a:close/>
                </a:path>
              </a:pathLst>
            </a:custGeom>
            <a:solidFill>
              <a:srgbClr val="FF4800">
                <a:alpha val="5882"/>
              </a:srgbClr>
            </a:solidFill>
          </p:spPr>
        </p:sp>
      </p:grpSp>
      <p:grpSp>
        <p:nvGrpSpPr>
          <p:cNvPr name="Group 10" id="10"/>
          <p:cNvGrpSpPr/>
          <p:nvPr/>
        </p:nvGrpSpPr>
        <p:grpSpPr>
          <a:xfrm rot="0">
            <a:off x="8077325" y="6777680"/>
            <a:ext cx="2133350" cy="2133350"/>
            <a:chOff x="0" y="0"/>
            <a:chExt cx="6350000" cy="6350000"/>
          </a:xfrm>
        </p:grpSpPr>
        <p:sp>
          <p:nvSpPr>
            <p:cNvPr name="Freeform 11" id="11"/>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4800"/>
            </a:solidFill>
          </p:spPr>
        </p:sp>
      </p:grpSp>
      <p:sp>
        <p:nvSpPr>
          <p:cNvPr name="TextBox 12" id="12"/>
          <p:cNvSpPr txBox="true"/>
          <p:nvPr/>
        </p:nvSpPr>
        <p:spPr>
          <a:xfrm rot="0">
            <a:off x="7002525" y="2798352"/>
            <a:ext cx="4795832" cy="457200"/>
          </a:xfrm>
          <a:prstGeom prst="rect">
            <a:avLst/>
          </a:prstGeom>
        </p:spPr>
        <p:txBody>
          <a:bodyPr anchor="t" rtlCol="false" tIns="0" lIns="0" bIns="0" rIns="0">
            <a:spAutoFit/>
          </a:bodyPr>
          <a:lstStyle/>
          <a:p>
            <a:pPr algn="ctr">
              <a:lnSpc>
                <a:spcPts val="3719"/>
              </a:lnSpc>
            </a:pPr>
            <a:r>
              <a:rPr lang="en-US" sz="3099">
                <a:solidFill>
                  <a:srgbClr val="FF4800"/>
                </a:solidFill>
                <a:latin typeface="Open Sans Extra Bold"/>
              </a:rPr>
              <a:t>Retribusi Jasa Usaha </a:t>
            </a:r>
          </a:p>
        </p:txBody>
      </p:sp>
      <p:sp>
        <p:nvSpPr>
          <p:cNvPr name="TextBox 13" id="13"/>
          <p:cNvSpPr txBox="true"/>
          <p:nvPr/>
        </p:nvSpPr>
        <p:spPr>
          <a:xfrm rot="0">
            <a:off x="7002525" y="3746182"/>
            <a:ext cx="4795832" cy="2718435"/>
          </a:xfrm>
          <a:prstGeom prst="rect">
            <a:avLst/>
          </a:prstGeom>
        </p:spPr>
        <p:txBody>
          <a:bodyPr anchor="t" rtlCol="false" tIns="0" lIns="0" bIns="0" rIns="0">
            <a:spAutoFit/>
          </a:bodyPr>
          <a:lstStyle/>
          <a:p>
            <a:pPr>
              <a:lnSpc>
                <a:spcPts val="3600"/>
              </a:lnSpc>
            </a:pPr>
            <a:r>
              <a:rPr lang="en-US" sz="2400">
                <a:solidFill>
                  <a:srgbClr val="000000"/>
                </a:solidFill>
                <a:latin typeface="Open Sauce Light"/>
              </a:rPr>
              <a:t>retribusi atas jasa yang disediakan oleh pemda dengan menganut prinsip komersial karna pada dasarnya dapat pula disediakan oleh sektor swasta.</a:t>
            </a:r>
          </a:p>
          <a:p>
            <a:pPr>
              <a:lnSpc>
                <a:spcPts val="3599"/>
              </a:lnSpc>
            </a:pPr>
          </a:p>
        </p:txBody>
      </p:sp>
      <p:grpSp>
        <p:nvGrpSpPr>
          <p:cNvPr name="Group 14" id="14"/>
          <p:cNvGrpSpPr/>
          <p:nvPr/>
        </p:nvGrpSpPr>
        <p:grpSpPr>
          <a:xfrm rot="-10800000">
            <a:off x="11950585" y="2442645"/>
            <a:ext cx="5308715" cy="6468385"/>
            <a:chOff x="0" y="0"/>
            <a:chExt cx="2354580" cy="2868930"/>
          </a:xfrm>
        </p:grpSpPr>
        <p:sp>
          <p:nvSpPr>
            <p:cNvPr name="Freeform 15" id="15"/>
            <p:cNvSpPr/>
            <p:nvPr/>
          </p:nvSpPr>
          <p:spPr>
            <a:xfrm>
              <a:off x="0" y="0"/>
              <a:ext cx="2353310" cy="2868930"/>
            </a:xfrm>
            <a:custGeom>
              <a:avLst/>
              <a:gdLst/>
              <a:ahLst/>
              <a:cxnLst/>
              <a:rect r="r" b="b" t="t" l="l"/>
              <a:pathLst>
                <a:path h="2868930" w="2353310">
                  <a:moveTo>
                    <a:pt x="784860" y="2801620"/>
                  </a:moveTo>
                  <a:cubicBezTo>
                    <a:pt x="905510" y="2842260"/>
                    <a:pt x="1042670" y="2868930"/>
                    <a:pt x="1177290" y="2868930"/>
                  </a:cubicBezTo>
                  <a:cubicBezTo>
                    <a:pt x="1311910" y="2868930"/>
                    <a:pt x="1441450" y="2846070"/>
                    <a:pt x="1560830" y="2805430"/>
                  </a:cubicBezTo>
                  <a:cubicBezTo>
                    <a:pt x="1563370" y="2804160"/>
                    <a:pt x="1565910" y="2804160"/>
                    <a:pt x="1568450" y="2802890"/>
                  </a:cubicBezTo>
                  <a:cubicBezTo>
                    <a:pt x="2016760" y="2640330"/>
                    <a:pt x="2346960" y="2211070"/>
                    <a:pt x="2353310" y="1709420"/>
                  </a:cubicBezTo>
                  <a:lnTo>
                    <a:pt x="2353310" y="0"/>
                  </a:lnTo>
                  <a:lnTo>
                    <a:pt x="0" y="0"/>
                  </a:lnTo>
                  <a:lnTo>
                    <a:pt x="0" y="1708150"/>
                  </a:lnTo>
                  <a:cubicBezTo>
                    <a:pt x="6350" y="2213610"/>
                    <a:pt x="331470" y="2642870"/>
                    <a:pt x="784860" y="2801620"/>
                  </a:cubicBezTo>
                  <a:close/>
                </a:path>
              </a:pathLst>
            </a:custGeom>
            <a:solidFill>
              <a:srgbClr val="FF4800">
                <a:alpha val="5882"/>
              </a:srgbClr>
            </a:solidFill>
          </p:spPr>
        </p:sp>
      </p:grpSp>
      <p:grpSp>
        <p:nvGrpSpPr>
          <p:cNvPr name="Group 16" id="16"/>
          <p:cNvGrpSpPr/>
          <p:nvPr/>
        </p:nvGrpSpPr>
        <p:grpSpPr>
          <a:xfrm rot="-10800000">
            <a:off x="13538268" y="1375970"/>
            <a:ext cx="2133350" cy="2133350"/>
            <a:chOff x="0" y="0"/>
            <a:chExt cx="6350000" cy="6350000"/>
          </a:xfrm>
        </p:grpSpPr>
        <p:sp>
          <p:nvSpPr>
            <p:cNvPr name="Freeform 17" id="17"/>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4800"/>
            </a:solidFill>
          </p:spPr>
        </p:sp>
      </p:grpSp>
      <p:sp>
        <p:nvSpPr>
          <p:cNvPr name="TextBox 18" id="18"/>
          <p:cNvSpPr txBox="true"/>
          <p:nvPr/>
        </p:nvSpPr>
        <p:spPr>
          <a:xfrm rot="0">
            <a:off x="12207027" y="4851670"/>
            <a:ext cx="4795832" cy="923925"/>
          </a:xfrm>
          <a:prstGeom prst="rect">
            <a:avLst/>
          </a:prstGeom>
        </p:spPr>
        <p:txBody>
          <a:bodyPr anchor="t" rtlCol="false" tIns="0" lIns="0" bIns="0" rIns="0">
            <a:spAutoFit/>
          </a:bodyPr>
          <a:lstStyle/>
          <a:p>
            <a:pPr algn="ctr">
              <a:lnSpc>
                <a:spcPts val="3719"/>
              </a:lnSpc>
            </a:pPr>
            <a:r>
              <a:rPr lang="en-US" sz="3099">
                <a:solidFill>
                  <a:srgbClr val="FF4800"/>
                </a:solidFill>
                <a:latin typeface="Open Sans Extra Bold"/>
              </a:rPr>
              <a:t>Retribusi Perizinan Tempat </a:t>
            </a:r>
          </a:p>
        </p:txBody>
      </p:sp>
      <p:sp>
        <p:nvSpPr>
          <p:cNvPr name="TextBox 19" id="19"/>
          <p:cNvSpPr txBox="true"/>
          <p:nvPr/>
        </p:nvSpPr>
        <p:spPr>
          <a:xfrm rot="0">
            <a:off x="12207027" y="5741858"/>
            <a:ext cx="4795832" cy="2939415"/>
          </a:xfrm>
          <a:prstGeom prst="rect">
            <a:avLst/>
          </a:prstGeom>
        </p:spPr>
        <p:txBody>
          <a:bodyPr anchor="t" rtlCol="false" tIns="0" lIns="0" bIns="0" rIns="0">
            <a:spAutoFit/>
          </a:bodyPr>
          <a:lstStyle/>
          <a:p>
            <a:pPr>
              <a:lnSpc>
                <a:spcPts val="2399"/>
              </a:lnSpc>
            </a:pPr>
            <a:r>
              <a:rPr lang="en-US" sz="1599">
                <a:solidFill>
                  <a:srgbClr val="000000"/>
                </a:solidFill>
                <a:latin typeface="Open Sauce Light"/>
              </a:rPr>
              <a:t>retribusi atas kegiatan tertentu pemda dalam rangka pemberian izin kepada orang pribadi atau badan yang dimaksudkan untuk pembinaan,pengaturan, pengendalian dan pengawasan atas kegiatan manfaat ruang,penggunaan sumber daya alam, barang, sarana, prasarana, atau fasilitas tertentu guna melindungi kepentingan umum dan menjaga kelestarian lingkungan.</a:t>
            </a:r>
          </a:p>
          <a:p>
            <a:pPr>
              <a:lnSpc>
                <a:spcPts val="2399"/>
              </a:lnSpc>
            </a:pPr>
          </a:p>
        </p:txBody>
      </p:sp>
      <p:pic>
        <p:nvPicPr>
          <p:cNvPr name="Picture 20" id="2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778560" y="7482563"/>
            <a:ext cx="730879" cy="723585"/>
          </a:xfrm>
          <a:prstGeom prst="rect">
            <a:avLst/>
          </a:prstGeom>
        </p:spPr>
      </p:pic>
      <p:pic>
        <p:nvPicPr>
          <p:cNvPr name="Picture 21" id="21"/>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4239491" y="2096462"/>
            <a:ext cx="730904" cy="692365"/>
          </a:xfrm>
          <a:prstGeom prst="rect">
            <a:avLst/>
          </a:prstGeom>
        </p:spPr>
      </p:pic>
      <p:pic>
        <p:nvPicPr>
          <p:cNvPr name="Picture 22" id="22"/>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3243918" y="2069775"/>
            <a:ext cx="878279" cy="745739"/>
          </a:xfrm>
          <a:prstGeom prst="rect">
            <a:avLst/>
          </a:prstGeom>
        </p:spPr>
      </p:pic>
      <p:sp>
        <p:nvSpPr>
          <p:cNvPr name="TextBox 23" id="23"/>
          <p:cNvSpPr txBox="true"/>
          <p:nvPr/>
        </p:nvSpPr>
        <p:spPr>
          <a:xfrm rot="0">
            <a:off x="5139209" y="432995"/>
            <a:ext cx="8009583" cy="638175"/>
          </a:xfrm>
          <a:prstGeom prst="rect">
            <a:avLst/>
          </a:prstGeom>
        </p:spPr>
        <p:txBody>
          <a:bodyPr anchor="t" rtlCol="false" tIns="0" lIns="0" bIns="0" rIns="0">
            <a:spAutoFit/>
          </a:bodyPr>
          <a:lstStyle/>
          <a:p>
            <a:pPr algn="ctr">
              <a:lnSpc>
                <a:spcPts val="5040"/>
              </a:lnSpc>
            </a:pPr>
            <a:r>
              <a:rPr lang="en-US" sz="4200">
                <a:solidFill>
                  <a:srgbClr val="FF4800"/>
                </a:solidFill>
                <a:latin typeface="Open Sans Extra Bold"/>
              </a:rPr>
              <a:t>Jenis Retribusi Daerah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9248" y="1028700"/>
            <a:ext cx="9569503" cy="9098756"/>
            <a:chOff x="0" y="0"/>
            <a:chExt cx="12759337" cy="12131675"/>
          </a:xfrm>
        </p:grpSpPr>
        <p:pic>
          <p:nvPicPr>
            <p:cNvPr name="Picture 3" id="3"/>
            <p:cNvPicPr>
              <a:picLocks noChangeAspect="true"/>
            </p:cNvPicPr>
            <p:nvPr/>
          </p:nvPicPr>
          <p:blipFill>
            <a:blip r:embed="rId2"/>
            <a:srcRect l="0" t="6998" r="0" b="6998"/>
            <a:stretch>
              <a:fillRect/>
            </a:stretch>
          </p:blipFill>
          <p:spPr>
            <a:xfrm>
              <a:off x="0" y="0"/>
              <a:ext cx="12759337" cy="12131675"/>
            </a:xfrm>
            <a:prstGeom prst="rect">
              <a:avLst/>
            </a:prstGeom>
          </p:spPr>
        </p:pic>
      </p:grpSp>
      <p:sp>
        <p:nvSpPr>
          <p:cNvPr name="TextBox 4" id="4"/>
          <p:cNvSpPr txBox="true"/>
          <p:nvPr/>
        </p:nvSpPr>
        <p:spPr>
          <a:xfrm rot="0">
            <a:off x="5086350" y="390525"/>
            <a:ext cx="8115300" cy="638175"/>
          </a:xfrm>
          <a:prstGeom prst="rect">
            <a:avLst/>
          </a:prstGeom>
        </p:spPr>
        <p:txBody>
          <a:bodyPr anchor="t" rtlCol="false" tIns="0" lIns="0" bIns="0" rIns="0">
            <a:spAutoFit/>
          </a:bodyPr>
          <a:lstStyle/>
          <a:p>
            <a:pPr algn="ctr">
              <a:lnSpc>
                <a:spcPts val="5040"/>
              </a:lnSpc>
            </a:pPr>
            <a:r>
              <a:rPr lang="en-US" sz="4200">
                <a:solidFill>
                  <a:srgbClr val="FF4800"/>
                </a:solidFill>
                <a:latin typeface="Open Sans Extra Bold"/>
              </a:rPr>
              <a:t>Jenis-jenis Retribusi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60689" y="2253088"/>
            <a:ext cx="10462942" cy="10446201"/>
            <a:chOff x="0" y="0"/>
            <a:chExt cx="6350000" cy="6339840"/>
          </a:xfrm>
        </p:grpSpPr>
        <p:sp>
          <p:nvSpPr>
            <p:cNvPr name="Freeform 3" id="3"/>
            <p:cNvSpPr/>
            <p:nvPr/>
          </p:nvSpPr>
          <p:spPr>
            <a:xfrm>
              <a:off x="0" y="0"/>
              <a:ext cx="6350000" cy="6339840"/>
            </a:xfrm>
            <a:custGeom>
              <a:avLst/>
              <a:gdLst/>
              <a:ahLst/>
              <a:cxnLst/>
              <a:rect r="r" b="b" t="t" l="l"/>
              <a:pathLst>
                <a:path h="6339840" w="6350000">
                  <a:moveTo>
                    <a:pt x="6350000" y="6339840"/>
                  </a:moveTo>
                  <a:lnTo>
                    <a:pt x="0" y="6339840"/>
                  </a:lnTo>
                  <a:lnTo>
                    <a:pt x="0" y="0"/>
                  </a:lnTo>
                  <a:lnTo>
                    <a:pt x="6350000" y="6339840"/>
                  </a:lnTo>
                  <a:close/>
                </a:path>
              </a:pathLst>
            </a:custGeom>
            <a:solidFill>
              <a:srgbClr val="FF6D00"/>
            </a:solidFill>
          </p:spPr>
        </p:sp>
      </p:grpSp>
      <p:grpSp>
        <p:nvGrpSpPr>
          <p:cNvPr name="Group 4" id="4"/>
          <p:cNvGrpSpPr/>
          <p:nvPr/>
        </p:nvGrpSpPr>
        <p:grpSpPr>
          <a:xfrm rot="0">
            <a:off x="2088405" y="2739809"/>
            <a:ext cx="5464854" cy="5464854"/>
            <a:chOff x="0" y="0"/>
            <a:chExt cx="6350000" cy="6350000"/>
          </a:xfrm>
        </p:grpSpPr>
        <p:sp>
          <p:nvSpPr>
            <p:cNvPr name="Freeform 5" id="5"/>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name="Group 6" id="6"/>
          <p:cNvGrpSpPr>
            <a:grpSpLocks noChangeAspect="true"/>
          </p:cNvGrpSpPr>
          <p:nvPr/>
        </p:nvGrpSpPr>
        <p:grpSpPr>
          <a:xfrm rot="0">
            <a:off x="355173" y="5903058"/>
            <a:ext cx="3355256" cy="3355242"/>
            <a:chOff x="0" y="0"/>
            <a:chExt cx="6350000" cy="6349975"/>
          </a:xfrm>
        </p:grpSpPr>
        <p:sp>
          <p:nvSpPr>
            <p:cNvPr name="Freeform 7" id="7"/>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33156" r="-16655" t="0" b="0"/>
              </a:stretch>
            </a:blipFill>
          </p:spPr>
        </p:sp>
      </p:grpSp>
      <p:pic>
        <p:nvPicPr>
          <p:cNvPr name="Picture 8" id="8"/>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2674579" y="8995238"/>
            <a:ext cx="3091143" cy="1888407"/>
          </a:xfrm>
          <a:prstGeom prst="rect">
            <a:avLst/>
          </a:prstGeom>
        </p:spPr>
      </p:pic>
      <p:sp>
        <p:nvSpPr>
          <p:cNvPr name="TextBox 9" id="9"/>
          <p:cNvSpPr txBox="true"/>
          <p:nvPr/>
        </p:nvSpPr>
        <p:spPr>
          <a:xfrm rot="0">
            <a:off x="1028700" y="192609"/>
            <a:ext cx="17868136" cy="1474266"/>
          </a:xfrm>
          <a:prstGeom prst="rect">
            <a:avLst/>
          </a:prstGeom>
        </p:spPr>
        <p:txBody>
          <a:bodyPr anchor="t" rtlCol="false" tIns="0" lIns="0" bIns="0" rIns="0">
            <a:spAutoFit/>
          </a:bodyPr>
          <a:lstStyle/>
          <a:p>
            <a:pPr>
              <a:lnSpc>
                <a:spcPts val="5859"/>
              </a:lnSpc>
            </a:pPr>
            <a:r>
              <a:rPr lang="en-US" sz="4882">
                <a:solidFill>
                  <a:srgbClr val="FF4800"/>
                </a:solidFill>
                <a:latin typeface="Open Sans Extra Bold"/>
              </a:rPr>
              <a:t>Tata Cara Pelaksanaan Pemungutan Pajak Negara</a:t>
            </a:r>
          </a:p>
          <a:p>
            <a:pPr>
              <a:lnSpc>
                <a:spcPts val="5859"/>
              </a:lnSpc>
            </a:pPr>
          </a:p>
        </p:txBody>
      </p:sp>
      <p:sp>
        <p:nvSpPr>
          <p:cNvPr name="TextBox 10" id="10"/>
          <p:cNvSpPr txBox="true"/>
          <p:nvPr/>
        </p:nvSpPr>
        <p:spPr>
          <a:xfrm rot="0">
            <a:off x="441489" y="1720634"/>
            <a:ext cx="7557322" cy="4023360"/>
          </a:xfrm>
          <a:prstGeom prst="rect">
            <a:avLst/>
          </a:prstGeom>
        </p:spPr>
        <p:txBody>
          <a:bodyPr anchor="t" rtlCol="false" tIns="0" lIns="0" bIns="0" rIns="0">
            <a:spAutoFit/>
          </a:bodyPr>
          <a:lstStyle/>
          <a:p>
            <a:pPr>
              <a:lnSpc>
                <a:spcPts val="3600"/>
              </a:lnSpc>
            </a:pPr>
          </a:p>
          <a:p>
            <a:pPr>
              <a:lnSpc>
                <a:spcPts val="3599"/>
              </a:lnSpc>
            </a:pPr>
            <a:r>
              <a:rPr lang="en-US" sz="2399">
                <a:solidFill>
                  <a:srgbClr val="000000"/>
                </a:solidFill>
                <a:latin typeface="Open Sauce Light"/>
              </a:rPr>
              <a:t>Merupakan aturan pajak yang membebankan ketentuan dari besarnya pajak yang harus dibayarkan melalui Wajib Pajak secara pribadi yang bersangkutan. Wajib Pajak diharuskan untuk melakukan perhitungan, pelaporan, dan pembayaran pajak sesuai dengan ketentuan besarnya pajak tersebut ke Kantor Pelayanan Pajak (KPP) setempat maupun melalui sistem online.</a:t>
            </a:r>
          </a:p>
        </p:txBody>
      </p:sp>
      <p:sp>
        <p:nvSpPr>
          <p:cNvPr name="TextBox 11" id="11"/>
          <p:cNvSpPr txBox="true"/>
          <p:nvPr/>
        </p:nvSpPr>
        <p:spPr>
          <a:xfrm rot="0">
            <a:off x="9144000" y="1308208"/>
            <a:ext cx="8758684" cy="638175"/>
          </a:xfrm>
          <a:prstGeom prst="rect">
            <a:avLst/>
          </a:prstGeom>
        </p:spPr>
        <p:txBody>
          <a:bodyPr anchor="t" rtlCol="false" tIns="0" lIns="0" bIns="0" rIns="0">
            <a:spAutoFit/>
          </a:bodyPr>
          <a:lstStyle/>
          <a:p>
            <a:pPr>
              <a:lnSpc>
                <a:spcPts val="5040"/>
              </a:lnSpc>
            </a:pPr>
            <a:r>
              <a:rPr lang="en-US" sz="4200">
                <a:solidFill>
                  <a:srgbClr val="FF4800"/>
                </a:solidFill>
                <a:latin typeface="Open Sans Extra Bold"/>
              </a:rPr>
              <a:t>Official Assessment System</a:t>
            </a:r>
          </a:p>
        </p:txBody>
      </p:sp>
      <p:sp>
        <p:nvSpPr>
          <p:cNvPr name="TextBox 12" id="12"/>
          <p:cNvSpPr txBox="true"/>
          <p:nvPr/>
        </p:nvSpPr>
        <p:spPr>
          <a:xfrm rot="0">
            <a:off x="9144000" y="1272959"/>
            <a:ext cx="8758684" cy="4918710"/>
          </a:xfrm>
          <a:prstGeom prst="rect">
            <a:avLst/>
          </a:prstGeom>
        </p:spPr>
        <p:txBody>
          <a:bodyPr anchor="t" rtlCol="false" tIns="0" lIns="0" bIns="0" rIns="0">
            <a:spAutoFit/>
          </a:bodyPr>
          <a:lstStyle/>
          <a:p>
            <a:pPr>
              <a:lnSpc>
                <a:spcPts val="3600"/>
              </a:lnSpc>
            </a:pPr>
          </a:p>
          <a:p>
            <a:pPr>
              <a:lnSpc>
                <a:spcPts val="3599"/>
              </a:lnSpc>
            </a:pPr>
            <a:r>
              <a:rPr lang="en-US" sz="2399">
                <a:solidFill>
                  <a:srgbClr val="000000"/>
                </a:solidFill>
                <a:latin typeface="Open Sauce Light"/>
              </a:rPr>
              <a:t>Sistem ini membebankan wewenang dalam penentuan besarnya Wajib Pajak terutang kepada pihak perpajakan yang menjadi pemungut Wajib Pajak kepada seorang Wajib Pajak. Dalam hal ini, Wajib Pajak akan diberikan surat ketetapan pajak yang berisi nilai pajak terutang dan Wajib Pajak harus membayarkan pajak yang terutang tersebut sesuai dengan besaran pajak yang ada dalam surat ketetapan pajak. Jadi, Wajib Pajak tidak perlu untuk menghitung kembali besarnya pajak terutang, tetapi hanya perlu untuk membayarkan nilai pajak terutang tersebut.</a:t>
            </a:r>
          </a:p>
        </p:txBody>
      </p:sp>
      <p:sp>
        <p:nvSpPr>
          <p:cNvPr name="TextBox 13" id="13"/>
          <p:cNvSpPr txBox="true"/>
          <p:nvPr/>
        </p:nvSpPr>
        <p:spPr>
          <a:xfrm rot="0">
            <a:off x="385316" y="1308208"/>
            <a:ext cx="8758684" cy="638175"/>
          </a:xfrm>
          <a:prstGeom prst="rect">
            <a:avLst/>
          </a:prstGeom>
        </p:spPr>
        <p:txBody>
          <a:bodyPr anchor="t" rtlCol="false" tIns="0" lIns="0" bIns="0" rIns="0">
            <a:spAutoFit/>
          </a:bodyPr>
          <a:lstStyle/>
          <a:p>
            <a:pPr>
              <a:lnSpc>
                <a:spcPts val="5040"/>
              </a:lnSpc>
            </a:pPr>
            <a:r>
              <a:rPr lang="en-US" sz="4200">
                <a:solidFill>
                  <a:srgbClr val="FF4800"/>
                </a:solidFill>
                <a:latin typeface="Open Sans Extra Bold"/>
              </a:rPr>
              <a:t>Self Assessment System</a:t>
            </a:r>
          </a:p>
        </p:txBody>
      </p:sp>
      <p:sp>
        <p:nvSpPr>
          <p:cNvPr name="TextBox 14" id="14"/>
          <p:cNvSpPr txBox="true"/>
          <p:nvPr/>
        </p:nvSpPr>
        <p:spPr>
          <a:xfrm rot="0">
            <a:off x="6602253" y="7261591"/>
            <a:ext cx="8758684" cy="638175"/>
          </a:xfrm>
          <a:prstGeom prst="rect">
            <a:avLst/>
          </a:prstGeom>
        </p:spPr>
        <p:txBody>
          <a:bodyPr anchor="t" rtlCol="false" tIns="0" lIns="0" bIns="0" rIns="0">
            <a:spAutoFit/>
          </a:bodyPr>
          <a:lstStyle/>
          <a:p>
            <a:pPr>
              <a:lnSpc>
                <a:spcPts val="5040"/>
              </a:lnSpc>
            </a:pPr>
            <a:r>
              <a:rPr lang="en-US" sz="4200">
                <a:solidFill>
                  <a:srgbClr val="FF4800"/>
                </a:solidFill>
                <a:latin typeface="Open Sans Extra Bold"/>
              </a:rPr>
              <a:t>Withholding System</a:t>
            </a:r>
          </a:p>
        </p:txBody>
      </p:sp>
      <p:sp>
        <p:nvSpPr>
          <p:cNvPr name="TextBox 15" id="15"/>
          <p:cNvSpPr txBox="true"/>
          <p:nvPr/>
        </p:nvSpPr>
        <p:spPr>
          <a:xfrm rot="0">
            <a:off x="4764658" y="7504479"/>
            <a:ext cx="11266822" cy="2680335"/>
          </a:xfrm>
          <a:prstGeom prst="rect">
            <a:avLst/>
          </a:prstGeom>
        </p:spPr>
        <p:txBody>
          <a:bodyPr anchor="t" rtlCol="false" tIns="0" lIns="0" bIns="0" rIns="0">
            <a:spAutoFit/>
          </a:bodyPr>
          <a:lstStyle/>
          <a:p>
            <a:pPr>
              <a:lnSpc>
                <a:spcPts val="3600"/>
              </a:lnSpc>
            </a:pPr>
          </a:p>
          <a:p>
            <a:pPr>
              <a:lnSpc>
                <a:spcPts val="3599"/>
              </a:lnSpc>
            </a:pPr>
            <a:r>
              <a:rPr lang="en-US" sz="2399">
                <a:solidFill>
                  <a:srgbClr val="000000"/>
                </a:solidFill>
                <a:latin typeface="Open Sauce Light"/>
              </a:rPr>
              <a:t>Sistem pajak ini merupakan sistem perhitungan pajak yang dapat dihitung melalui pihak ketiga. Jadi, bukan Wajib Pajak atau aparat yang berkaitan dengan pajak yang menghitung besarnya pajak ini, melainkan pihak ketiga, seperti perusahaan yang melakukan pemotongan dari penghasilan karyawan yang diperoleh.</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454294" y="4297682"/>
            <a:ext cx="4765174" cy="1691637"/>
            <a:chOff x="0" y="0"/>
            <a:chExt cx="10160000" cy="3606800"/>
          </a:xfrm>
        </p:grpSpPr>
        <p:sp>
          <p:nvSpPr>
            <p:cNvPr name="Freeform 3" id="3"/>
            <p:cNvSpPr/>
            <p:nvPr/>
          </p:nvSpPr>
          <p:spPr>
            <a:xfrm>
              <a:off x="0" y="0"/>
              <a:ext cx="10160000" cy="3606800"/>
            </a:xfrm>
            <a:custGeom>
              <a:avLst/>
              <a:gdLst/>
              <a:ahLst/>
              <a:cxnLst/>
              <a:rect r="r" b="b" t="t" l="l"/>
              <a:pathLst>
                <a:path h="3606800" w="10160000">
                  <a:moveTo>
                    <a:pt x="10160000" y="0"/>
                  </a:moveTo>
                  <a:lnTo>
                    <a:pt x="1041400" y="0"/>
                  </a:lnTo>
                  <a:lnTo>
                    <a:pt x="0" y="1803400"/>
                  </a:lnTo>
                  <a:lnTo>
                    <a:pt x="1041400" y="3606800"/>
                  </a:lnTo>
                  <a:lnTo>
                    <a:pt x="10160000" y="3606800"/>
                  </a:lnTo>
                  <a:lnTo>
                    <a:pt x="9118600" y="1803400"/>
                  </a:lnTo>
                  <a:close/>
                </a:path>
              </a:pathLst>
            </a:custGeom>
            <a:solidFill>
              <a:srgbClr val="FF4800">
                <a:alpha val="49804"/>
              </a:srgbClr>
            </a:solidFill>
          </p:spPr>
        </p:sp>
      </p:grpSp>
      <p:grpSp>
        <p:nvGrpSpPr>
          <p:cNvPr name="Group 4" id="4"/>
          <p:cNvGrpSpPr/>
          <p:nvPr/>
        </p:nvGrpSpPr>
        <p:grpSpPr>
          <a:xfrm rot="0">
            <a:off x="1028700" y="4297682"/>
            <a:ext cx="5740249" cy="1691637"/>
            <a:chOff x="0" y="0"/>
            <a:chExt cx="12238991" cy="3606800"/>
          </a:xfrm>
        </p:grpSpPr>
        <p:sp>
          <p:nvSpPr>
            <p:cNvPr name="Freeform 5" id="5"/>
            <p:cNvSpPr/>
            <p:nvPr/>
          </p:nvSpPr>
          <p:spPr>
            <a:xfrm>
              <a:off x="0" y="0"/>
              <a:ext cx="12238991" cy="3606800"/>
            </a:xfrm>
            <a:custGeom>
              <a:avLst/>
              <a:gdLst/>
              <a:ahLst/>
              <a:cxnLst/>
              <a:rect r="r" b="b" t="t" l="l"/>
              <a:pathLst>
                <a:path h="3606800" w="12238991">
                  <a:moveTo>
                    <a:pt x="12238991" y="0"/>
                  </a:moveTo>
                  <a:lnTo>
                    <a:pt x="1041400" y="0"/>
                  </a:lnTo>
                  <a:lnTo>
                    <a:pt x="0" y="1803400"/>
                  </a:lnTo>
                  <a:lnTo>
                    <a:pt x="1041400" y="3606800"/>
                  </a:lnTo>
                  <a:lnTo>
                    <a:pt x="12238991" y="3606800"/>
                  </a:lnTo>
                  <a:lnTo>
                    <a:pt x="11197591" y="1803400"/>
                  </a:lnTo>
                  <a:close/>
                </a:path>
              </a:pathLst>
            </a:custGeom>
            <a:solidFill>
              <a:srgbClr val="FF4800"/>
            </a:solidFill>
          </p:spPr>
        </p:sp>
      </p:grpSp>
      <p:sp>
        <p:nvSpPr>
          <p:cNvPr name="TextBox 6" id="6"/>
          <p:cNvSpPr txBox="true"/>
          <p:nvPr/>
        </p:nvSpPr>
        <p:spPr>
          <a:xfrm rot="0">
            <a:off x="1617375" y="4824412"/>
            <a:ext cx="4562898" cy="638175"/>
          </a:xfrm>
          <a:prstGeom prst="rect">
            <a:avLst/>
          </a:prstGeom>
        </p:spPr>
        <p:txBody>
          <a:bodyPr anchor="t" rtlCol="false" tIns="0" lIns="0" bIns="0" rIns="0">
            <a:spAutoFit/>
          </a:bodyPr>
          <a:lstStyle/>
          <a:p>
            <a:pPr algn="ctr">
              <a:lnSpc>
                <a:spcPts val="5040"/>
              </a:lnSpc>
            </a:pPr>
            <a:r>
              <a:rPr lang="en-US" sz="4200">
                <a:solidFill>
                  <a:srgbClr val="FFFFFF"/>
                </a:solidFill>
                <a:latin typeface="Open Sans Extra Bold"/>
              </a:rPr>
              <a:t>Kedua</a:t>
            </a:r>
          </a:p>
        </p:txBody>
      </p:sp>
      <p:sp>
        <p:nvSpPr>
          <p:cNvPr name="TextBox 7" id="7"/>
          <p:cNvSpPr txBox="true"/>
          <p:nvPr/>
        </p:nvSpPr>
        <p:spPr>
          <a:xfrm rot="0">
            <a:off x="8015848" y="4441508"/>
            <a:ext cx="9243452" cy="2261235"/>
          </a:xfrm>
          <a:prstGeom prst="rect">
            <a:avLst/>
          </a:prstGeom>
        </p:spPr>
        <p:txBody>
          <a:bodyPr anchor="t" rtlCol="false" tIns="0" lIns="0" bIns="0" rIns="0">
            <a:spAutoFit/>
          </a:bodyPr>
          <a:lstStyle/>
          <a:p>
            <a:pPr>
              <a:lnSpc>
                <a:spcPts val="3600"/>
              </a:lnSpc>
            </a:pPr>
            <a:r>
              <a:rPr lang="en-US" sz="2400">
                <a:solidFill>
                  <a:srgbClr val="000000"/>
                </a:solidFill>
                <a:latin typeface="Open Sauce Light"/>
              </a:rPr>
              <a:t>Wajib Pajak melakukan perhitungan, pembayaran, dan pelaporan secara pribadi atau sendiri sesuai dengan pajak terutang melalui Surat Pemberitahuan Pajak Daerah (SPTPD). Cara ini masuk ke dalam self assessment system.</a:t>
            </a:r>
          </a:p>
          <a:p>
            <a:pPr>
              <a:lnSpc>
                <a:spcPts val="3599"/>
              </a:lnSpc>
            </a:pPr>
          </a:p>
        </p:txBody>
      </p:sp>
      <p:grpSp>
        <p:nvGrpSpPr>
          <p:cNvPr name="Group 8" id="8"/>
          <p:cNvGrpSpPr/>
          <p:nvPr/>
        </p:nvGrpSpPr>
        <p:grpSpPr>
          <a:xfrm rot="0">
            <a:off x="2454294" y="1437734"/>
            <a:ext cx="4765174" cy="1691637"/>
            <a:chOff x="0" y="0"/>
            <a:chExt cx="10160000" cy="3606800"/>
          </a:xfrm>
        </p:grpSpPr>
        <p:sp>
          <p:nvSpPr>
            <p:cNvPr name="Freeform 9" id="9"/>
            <p:cNvSpPr/>
            <p:nvPr/>
          </p:nvSpPr>
          <p:spPr>
            <a:xfrm>
              <a:off x="0" y="0"/>
              <a:ext cx="10160000" cy="3606800"/>
            </a:xfrm>
            <a:custGeom>
              <a:avLst/>
              <a:gdLst/>
              <a:ahLst/>
              <a:cxnLst/>
              <a:rect r="r" b="b" t="t" l="l"/>
              <a:pathLst>
                <a:path h="3606800" w="10160000">
                  <a:moveTo>
                    <a:pt x="10160000" y="0"/>
                  </a:moveTo>
                  <a:lnTo>
                    <a:pt x="1041400" y="0"/>
                  </a:lnTo>
                  <a:lnTo>
                    <a:pt x="0" y="1803400"/>
                  </a:lnTo>
                  <a:lnTo>
                    <a:pt x="1041400" y="3606800"/>
                  </a:lnTo>
                  <a:lnTo>
                    <a:pt x="10160000" y="3606800"/>
                  </a:lnTo>
                  <a:lnTo>
                    <a:pt x="9118600" y="1803400"/>
                  </a:lnTo>
                  <a:close/>
                </a:path>
              </a:pathLst>
            </a:custGeom>
            <a:solidFill>
              <a:srgbClr val="FF6D00">
                <a:alpha val="49804"/>
              </a:srgbClr>
            </a:solidFill>
          </p:spPr>
        </p:sp>
      </p:grpSp>
      <p:grpSp>
        <p:nvGrpSpPr>
          <p:cNvPr name="Group 10" id="10"/>
          <p:cNvGrpSpPr/>
          <p:nvPr/>
        </p:nvGrpSpPr>
        <p:grpSpPr>
          <a:xfrm rot="0">
            <a:off x="1028700" y="1437734"/>
            <a:ext cx="5740249" cy="1691637"/>
            <a:chOff x="0" y="0"/>
            <a:chExt cx="12238991" cy="3606800"/>
          </a:xfrm>
        </p:grpSpPr>
        <p:sp>
          <p:nvSpPr>
            <p:cNvPr name="Freeform 11" id="11"/>
            <p:cNvSpPr/>
            <p:nvPr/>
          </p:nvSpPr>
          <p:spPr>
            <a:xfrm>
              <a:off x="0" y="0"/>
              <a:ext cx="12238991" cy="3606800"/>
            </a:xfrm>
            <a:custGeom>
              <a:avLst/>
              <a:gdLst/>
              <a:ahLst/>
              <a:cxnLst/>
              <a:rect r="r" b="b" t="t" l="l"/>
              <a:pathLst>
                <a:path h="3606800" w="12238991">
                  <a:moveTo>
                    <a:pt x="12238991" y="0"/>
                  </a:moveTo>
                  <a:lnTo>
                    <a:pt x="1041400" y="0"/>
                  </a:lnTo>
                  <a:lnTo>
                    <a:pt x="0" y="1803400"/>
                  </a:lnTo>
                  <a:lnTo>
                    <a:pt x="1041400" y="3606800"/>
                  </a:lnTo>
                  <a:lnTo>
                    <a:pt x="12238991" y="3606800"/>
                  </a:lnTo>
                  <a:lnTo>
                    <a:pt x="11197591" y="1803400"/>
                  </a:lnTo>
                  <a:close/>
                </a:path>
              </a:pathLst>
            </a:custGeom>
            <a:solidFill>
              <a:srgbClr val="FF4800"/>
            </a:solidFill>
          </p:spPr>
        </p:sp>
      </p:grpSp>
      <p:sp>
        <p:nvSpPr>
          <p:cNvPr name="TextBox 12" id="12"/>
          <p:cNvSpPr txBox="true"/>
          <p:nvPr/>
        </p:nvSpPr>
        <p:spPr>
          <a:xfrm rot="0">
            <a:off x="1617375" y="1892077"/>
            <a:ext cx="4562898" cy="638175"/>
          </a:xfrm>
          <a:prstGeom prst="rect">
            <a:avLst/>
          </a:prstGeom>
        </p:spPr>
        <p:txBody>
          <a:bodyPr anchor="t" rtlCol="false" tIns="0" lIns="0" bIns="0" rIns="0">
            <a:spAutoFit/>
          </a:bodyPr>
          <a:lstStyle/>
          <a:p>
            <a:pPr algn="ctr">
              <a:lnSpc>
                <a:spcPts val="5040"/>
              </a:lnSpc>
            </a:pPr>
            <a:r>
              <a:rPr lang="en-US" sz="4200">
                <a:solidFill>
                  <a:srgbClr val="FFFFFF"/>
                </a:solidFill>
                <a:latin typeface="Open Sans Extra Bold"/>
              </a:rPr>
              <a:t>Pertama </a:t>
            </a:r>
          </a:p>
        </p:txBody>
      </p:sp>
      <p:sp>
        <p:nvSpPr>
          <p:cNvPr name="TextBox 13" id="13"/>
          <p:cNvSpPr txBox="true"/>
          <p:nvPr/>
        </p:nvSpPr>
        <p:spPr>
          <a:xfrm rot="0">
            <a:off x="8015848" y="1361534"/>
            <a:ext cx="9243452" cy="2261235"/>
          </a:xfrm>
          <a:prstGeom prst="rect">
            <a:avLst/>
          </a:prstGeom>
        </p:spPr>
        <p:txBody>
          <a:bodyPr anchor="t" rtlCol="false" tIns="0" lIns="0" bIns="0" rIns="0">
            <a:spAutoFit/>
          </a:bodyPr>
          <a:lstStyle/>
          <a:p>
            <a:pPr>
              <a:lnSpc>
                <a:spcPts val="3600"/>
              </a:lnSpc>
            </a:pPr>
            <a:r>
              <a:rPr lang="en-US" sz="2400">
                <a:solidFill>
                  <a:srgbClr val="000000"/>
                </a:solidFill>
                <a:latin typeface="Open Sauce Light"/>
              </a:rPr>
              <a:t>Wajib Pajak melakukan perhitungan, pembayaran, dan pelaporan secara pribadi atau sendiri sesuai dengan pajak terutang melalui Surat Pemberitahuan Pajak Daerah (SPTPD). Cara ini masuk ke dalam self assessment system.</a:t>
            </a:r>
          </a:p>
          <a:p>
            <a:pPr>
              <a:lnSpc>
                <a:spcPts val="3599"/>
              </a:lnSpc>
            </a:pPr>
          </a:p>
        </p:txBody>
      </p:sp>
      <p:grpSp>
        <p:nvGrpSpPr>
          <p:cNvPr name="Group 14" id="14"/>
          <p:cNvGrpSpPr/>
          <p:nvPr/>
        </p:nvGrpSpPr>
        <p:grpSpPr>
          <a:xfrm rot="0">
            <a:off x="2454294" y="7157629"/>
            <a:ext cx="4765174" cy="1691637"/>
            <a:chOff x="0" y="0"/>
            <a:chExt cx="10160000" cy="3606800"/>
          </a:xfrm>
        </p:grpSpPr>
        <p:sp>
          <p:nvSpPr>
            <p:cNvPr name="Freeform 15" id="15"/>
            <p:cNvSpPr/>
            <p:nvPr/>
          </p:nvSpPr>
          <p:spPr>
            <a:xfrm>
              <a:off x="0" y="0"/>
              <a:ext cx="10160000" cy="3606800"/>
            </a:xfrm>
            <a:custGeom>
              <a:avLst/>
              <a:gdLst/>
              <a:ahLst/>
              <a:cxnLst/>
              <a:rect r="r" b="b" t="t" l="l"/>
              <a:pathLst>
                <a:path h="3606800" w="10160000">
                  <a:moveTo>
                    <a:pt x="10160000" y="0"/>
                  </a:moveTo>
                  <a:lnTo>
                    <a:pt x="1041400" y="0"/>
                  </a:lnTo>
                  <a:lnTo>
                    <a:pt x="0" y="1803400"/>
                  </a:lnTo>
                  <a:lnTo>
                    <a:pt x="1041400" y="3606800"/>
                  </a:lnTo>
                  <a:lnTo>
                    <a:pt x="10160000" y="3606800"/>
                  </a:lnTo>
                  <a:lnTo>
                    <a:pt x="9118600" y="1803400"/>
                  </a:lnTo>
                  <a:close/>
                </a:path>
              </a:pathLst>
            </a:custGeom>
            <a:solidFill>
              <a:srgbClr val="FF4800">
                <a:alpha val="49804"/>
              </a:srgbClr>
            </a:solidFill>
          </p:spPr>
        </p:sp>
      </p:grpSp>
      <p:grpSp>
        <p:nvGrpSpPr>
          <p:cNvPr name="Group 16" id="16"/>
          <p:cNvGrpSpPr/>
          <p:nvPr/>
        </p:nvGrpSpPr>
        <p:grpSpPr>
          <a:xfrm rot="0">
            <a:off x="1028700" y="7157629"/>
            <a:ext cx="5740249" cy="1691637"/>
            <a:chOff x="0" y="0"/>
            <a:chExt cx="12238991" cy="3606800"/>
          </a:xfrm>
        </p:grpSpPr>
        <p:sp>
          <p:nvSpPr>
            <p:cNvPr name="Freeform 17" id="17"/>
            <p:cNvSpPr/>
            <p:nvPr/>
          </p:nvSpPr>
          <p:spPr>
            <a:xfrm>
              <a:off x="0" y="0"/>
              <a:ext cx="12238991" cy="3606800"/>
            </a:xfrm>
            <a:custGeom>
              <a:avLst/>
              <a:gdLst/>
              <a:ahLst/>
              <a:cxnLst/>
              <a:rect r="r" b="b" t="t" l="l"/>
              <a:pathLst>
                <a:path h="3606800" w="12238991">
                  <a:moveTo>
                    <a:pt x="12238991" y="0"/>
                  </a:moveTo>
                  <a:lnTo>
                    <a:pt x="1041400" y="0"/>
                  </a:lnTo>
                  <a:lnTo>
                    <a:pt x="0" y="1803400"/>
                  </a:lnTo>
                  <a:lnTo>
                    <a:pt x="1041400" y="3606800"/>
                  </a:lnTo>
                  <a:lnTo>
                    <a:pt x="12238991" y="3606800"/>
                  </a:lnTo>
                  <a:lnTo>
                    <a:pt x="11197591" y="1803400"/>
                  </a:lnTo>
                  <a:close/>
                </a:path>
              </a:pathLst>
            </a:custGeom>
            <a:solidFill>
              <a:srgbClr val="FF4800"/>
            </a:solidFill>
          </p:spPr>
        </p:sp>
      </p:grpSp>
      <p:sp>
        <p:nvSpPr>
          <p:cNvPr name="TextBox 18" id="18"/>
          <p:cNvSpPr txBox="true"/>
          <p:nvPr/>
        </p:nvSpPr>
        <p:spPr>
          <a:xfrm rot="0">
            <a:off x="8015848" y="7301455"/>
            <a:ext cx="9243452" cy="2251710"/>
          </a:xfrm>
          <a:prstGeom prst="rect">
            <a:avLst/>
          </a:prstGeom>
        </p:spPr>
        <p:txBody>
          <a:bodyPr anchor="t" rtlCol="false" tIns="0" lIns="0" bIns="0" rIns="0">
            <a:spAutoFit/>
          </a:bodyPr>
          <a:lstStyle/>
          <a:p>
            <a:pPr>
              <a:lnSpc>
                <a:spcPts val="3600"/>
              </a:lnSpc>
            </a:pPr>
            <a:r>
              <a:rPr lang="en-US" sz="2400">
                <a:solidFill>
                  <a:srgbClr val="000000"/>
                </a:solidFill>
                <a:latin typeface="Open Sauce Light"/>
              </a:rPr>
              <a:t>Kemudian, dalam 5 (lima) tahun setelah saat terutangnya pajak, Kepala Daerah dapat menerbitkan Surat Ketetapan Pajak Daerah Kurang Bayar (SKPDKB) berdasarkan dengan 3 (tiga) situasi:</a:t>
            </a:r>
          </a:p>
          <a:p>
            <a:pPr>
              <a:lnSpc>
                <a:spcPts val="3599"/>
              </a:lnSpc>
            </a:pPr>
            <a:r>
              <a:rPr lang="en-US" sz="2399">
                <a:solidFill>
                  <a:srgbClr val="000000"/>
                </a:solidFill>
                <a:latin typeface="Open Sauce Light"/>
              </a:rPr>
              <a:t>Berdasarkan hasil pemeriksaan, pajak yang terutang tidak atau kurang dibayar oleh Wajib Pajak</a:t>
            </a:r>
          </a:p>
        </p:txBody>
      </p:sp>
      <p:sp>
        <p:nvSpPr>
          <p:cNvPr name="TextBox 19" id="19"/>
          <p:cNvSpPr txBox="true"/>
          <p:nvPr/>
        </p:nvSpPr>
        <p:spPr>
          <a:xfrm rot="0">
            <a:off x="1617375" y="7684360"/>
            <a:ext cx="4562898" cy="638175"/>
          </a:xfrm>
          <a:prstGeom prst="rect">
            <a:avLst/>
          </a:prstGeom>
        </p:spPr>
        <p:txBody>
          <a:bodyPr anchor="t" rtlCol="false" tIns="0" lIns="0" bIns="0" rIns="0">
            <a:spAutoFit/>
          </a:bodyPr>
          <a:lstStyle/>
          <a:p>
            <a:pPr algn="ctr">
              <a:lnSpc>
                <a:spcPts val="5040"/>
              </a:lnSpc>
            </a:pPr>
            <a:r>
              <a:rPr lang="en-US" sz="4200">
                <a:solidFill>
                  <a:srgbClr val="FFFFFF"/>
                </a:solidFill>
                <a:latin typeface="Open Sans Extra Bold"/>
              </a:rPr>
              <a:t>Selanjutnya </a:t>
            </a:r>
          </a:p>
        </p:txBody>
      </p:sp>
      <p:sp>
        <p:nvSpPr>
          <p:cNvPr name="TextBox 20" id="20"/>
          <p:cNvSpPr txBox="true"/>
          <p:nvPr/>
        </p:nvSpPr>
        <p:spPr>
          <a:xfrm rot="0">
            <a:off x="1028700" y="192609"/>
            <a:ext cx="17868136" cy="732370"/>
          </a:xfrm>
          <a:prstGeom prst="rect">
            <a:avLst/>
          </a:prstGeom>
        </p:spPr>
        <p:txBody>
          <a:bodyPr anchor="t" rtlCol="false" tIns="0" lIns="0" bIns="0" rIns="0">
            <a:spAutoFit/>
          </a:bodyPr>
          <a:lstStyle/>
          <a:p>
            <a:pPr>
              <a:lnSpc>
                <a:spcPts val="5859"/>
              </a:lnSpc>
            </a:pPr>
            <a:r>
              <a:rPr lang="en-US" sz="4882">
                <a:solidFill>
                  <a:srgbClr val="FF4800"/>
                </a:solidFill>
                <a:latin typeface="Open Sans Extra Bold"/>
              </a:rPr>
              <a:t>Tata Cara Pelaksanaan Pemungutan Pajak Daerah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888019" y="-472231"/>
            <a:ext cx="4895259" cy="11231461"/>
            <a:chOff x="0" y="0"/>
            <a:chExt cx="1655927" cy="3799284"/>
          </a:xfrm>
        </p:grpSpPr>
        <p:sp>
          <p:nvSpPr>
            <p:cNvPr name="Freeform 3" id="3"/>
            <p:cNvSpPr/>
            <p:nvPr/>
          </p:nvSpPr>
          <p:spPr>
            <a:xfrm>
              <a:off x="0" y="0"/>
              <a:ext cx="1655927" cy="3799284"/>
            </a:xfrm>
            <a:custGeom>
              <a:avLst/>
              <a:gdLst/>
              <a:ahLst/>
              <a:cxnLst/>
              <a:rect r="r" b="b" t="t" l="l"/>
              <a:pathLst>
                <a:path h="3799284" w="1655927">
                  <a:moveTo>
                    <a:pt x="0" y="0"/>
                  </a:moveTo>
                  <a:lnTo>
                    <a:pt x="1655927" y="0"/>
                  </a:lnTo>
                  <a:lnTo>
                    <a:pt x="1655927" y="3799284"/>
                  </a:lnTo>
                  <a:lnTo>
                    <a:pt x="0" y="3799284"/>
                  </a:lnTo>
                  <a:close/>
                </a:path>
              </a:pathLst>
            </a:custGeom>
            <a:solidFill>
              <a:srgbClr val="FF4800"/>
            </a:solidFill>
          </p:spPr>
        </p:sp>
      </p:grpSp>
      <p:grpSp>
        <p:nvGrpSpPr>
          <p:cNvPr name="Group 4" id="4"/>
          <p:cNvGrpSpPr/>
          <p:nvPr/>
        </p:nvGrpSpPr>
        <p:grpSpPr>
          <a:xfrm rot="0">
            <a:off x="11002493" y="2257974"/>
            <a:ext cx="5771052" cy="5771052"/>
            <a:chOff x="0" y="0"/>
            <a:chExt cx="6350000" cy="6350000"/>
          </a:xfrm>
        </p:grpSpPr>
        <p:sp>
          <p:nvSpPr>
            <p:cNvPr name="Freeform 5" id="5"/>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name="Group 6" id="6"/>
          <p:cNvGrpSpPr>
            <a:grpSpLocks noChangeAspect="true"/>
          </p:cNvGrpSpPr>
          <p:nvPr/>
        </p:nvGrpSpPr>
        <p:grpSpPr>
          <a:xfrm rot="0">
            <a:off x="11238660" y="2494152"/>
            <a:ext cx="5298718" cy="5298697"/>
            <a:chOff x="0" y="0"/>
            <a:chExt cx="6350000" cy="6349975"/>
          </a:xfrm>
        </p:grpSpPr>
        <p:sp>
          <p:nvSpPr>
            <p:cNvPr name="Freeform 7" id="7"/>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r="0" t="0" b="0"/>
              </a:stretch>
            </a:blipFill>
          </p:spPr>
        </p:sp>
      </p:grpSp>
      <p:sp>
        <p:nvSpPr>
          <p:cNvPr name="TextBox 8" id="8"/>
          <p:cNvSpPr txBox="true"/>
          <p:nvPr/>
        </p:nvSpPr>
        <p:spPr>
          <a:xfrm rot="0">
            <a:off x="1028700" y="390525"/>
            <a:ext cx="11791672" cy="638175"/>
          </a:xfrm>
          <a:prstGeom prst="rect">
            <a:avLst/>
          </a:prstGeom>
        </p:spPr>
        <p:txBody>
          <a:bodyPr anchor="t" rtlCol="false" tIns="0" lIns="0" bIns="0" rIns="0">
            <a:spAutoFit/>
          </a:bodyPr>
          <a:lstStyle/>
          <a:p>
            <a:pPr>
              <a:lnSpc>
                <a:spcPts val="5040"/>
              </a:lnSpc>
            </a:pPr>
            <a:r>
              <a:rPr lang="en-US" sz="4200">
                <a:solidFill>
                  <a:srgbClr val="FF4800"/>
                </a:solidFill>
                <a:latin typeface="Open Sans Extra Bold"/>
              </a:rPr>
              <a:t>Tata Cara Penghapusan Piutang Pajak </a:t>
            </a:r>
          </a:p>
        </p:txBody>
      </p:sp>
      <p:sp>
        <p:nvSpPr>
          <p:cNvPr name="TextBox 9" id="9"/>
          <p:cNvSpPr txBox="true"/>
          <p:nvPr/>
        </p:nvSpPr>
        <p:spPr>
          <a:xfrm rot="0">
            <a:off x="1028700" y="952500"/>
            <a:ext cx="8697209" cy="2242185"/>
          </a:xfrm>
          <a:prstGeom prst="rect">
            <a:avLst/>
          </a:prstGeom>
        </p:spPr>
        <p:txBody>
          <a:bodyPr anchor="t" rtlCol="false" tIns="0" lIns="0" bIns="0" rIns="0">
            <a:spAutoFit/>
          </a:bodyPr>
          <a:lstStyle/>
          <a:p>
            <a:pPr>
              <a:lnSpc>
                <a:spcPts val="3600"/>
              </a:lnSpc>
            </a:pPr>
          </a:p>
          <a:p>
            <a:pPr>
              <a:lnSpc>
                <a:spcPts val="3600"/>
              </a:lnSpc>
            </a:pPr>
            <a:r>
              <a:rPr lang="en-US" sz="2400">
                <a:solidFill>
                  <a:srgbClr val="000000"/>
                </a:solidFill>
                <a:latin typeface="Open Sauce Light"/>
              </a:rPr>
              <a:t>Penghapusan Piutang Pajak</a:t>
            </a:r>
          </a:p>
          <a:p>
            <a:pPr>
              <a:lnSpc>
                <a:spcPts val="3599"/>
              </a:lnSpc>
            </a:pPr>
            <a:r>
              <a:rPr lang="en-US" sz="2399">
                <a:solidFill>
                  <a:srgbClr val="000000"/>
                </a:solidFill>
                <a:latin typeface="Open Sauce Light"/>
              </a:rPr>
              <a:t>Peraturan Menteri Keuangan Republik Indonesia Nomor 68/PMK.03/2012 Tentang Tata Cara Penghapusan Piutang Pajak dan Penetapan Besarnya Penghapusan.</a:t>
            </a:r>
          </a:p>
        </p:txBody>
      </p:sp>
      <p:sp>
        <p:nvSpPr>
          <p:cNvPr name="TextBox 10" id="10"/>
          <p:cNvSpPr txBox="true"/>
          <p:nvPr/>
        </p:nvSpPr>
        <p:spPr>
          <a:xfrm rot="0">
            <a:off x="1028700" y="3939540"/>
            <a:ext cx="8697209" cy="6347460"/>
          </a:xfrm>
          <a:prstGeom prst="rect">
            <a:avLst/>
          </a:prstGeom>
        </p:spPr>
        <p:txBody>
          <a:bodyPr anchor="t" rtlCol="false" tIns="0" lIns="0" bIns="0" rIns="0">
            <a:spAutoFit/>
          </a:bodyPr>
          <a:lstStyle/>
          <a:p>
            <a:pPr>
              <a:lnSpc>
                <a:spcPts val="3600"/>
              </a:lnSpc>
            </a:pPr>
            <a:r>
              <a:rPr lang="en-US" sz="2400">
                <a:solidFill>
                  <a:srgbClr val="000000"/>
                </a:solidFill>
                <a:latin typeface="Open Sauce Light"/>
              </a:rPr>
              <a:t>Piutang pajak yang dapat dihapuskan diatur dalam PMK nomor 68 tahun 2012, pasal 1 ayat berbunyi :</a:t>
            </a:r>
          </a:p>
          <a:p>
            <a:pPr>
              <a:lnSpc>
                <a:spcPts val="3600"/>
              </a:lnSpc>
            </a:pPr>
            <a:r>
              <a:rPr lang="en-US" sz="2400">
                <a:solidFill>
                  <a:srgbClr val="000000"/>
                </a:solidFill>
                <a:latin typeface="Open Sauce Light"/>
              </a:rPr>
              <a:t>Piutang pajak yang dapat dihapuskan adalah piutang pajak yang tercantum dalam : </a:t>
            </a:r>
          </a:p>
          <a:p>
            <a:pPr>
              <a:lnSpc>
                <a:spcPts val="3600"/>
              </a:lnSpc>
            </a:pPr>
            <a:r>
              <a:rPr lang="en-US" sz="2400">
                <a:solidFill>
                  <a:srgbClr val="000000"/>
                </a:solidFill>
                <a:latin typeface="Open Sauce Light"/>
              </a:rPr>
              <a:t>Surat tagihan pajak STP Surat Ketetapan Pajak kurang bayar (SKPKB) </a:t>
            </a:r>
          </a:p>
          <a:p>
            <a:pPr>
              <a:lnSpc>
                <a:spcPts val="3600"/>
              </a:lnSpc>
            </a:pPr>
            <a:r>
              <a:rPr lang="en-US" sz="2400">
                <a:solidFill>
                  <a:srgbClr val="000000"/>
                </a:solidFill>
                <a:latin typeface="Open Sauce Light"/>
              </a:rPr>
              <a:t>Surat Ketetapan Pajak Kurang Bayar Tambahan (SKPKBT) </a:t>
            </a:r>
          </a:p>
          <a:p>
            <a:pPr>
              <a:lnSpc>
                <a:spcPts val="3600"/>
              </a:lnSpc>
            </a:pPr>
            <a:r>
              <a:rPr lang="en-US" sz="2400">
                <a:solidFill>
                  <a:srgbClr val="000000"/>
                </a:solidFill>
                <a:latin typeface="Open Sauce Light"/>
              </a:rPr>
              <a:t>Surat Pemberitahuan pajak terhutang (SPPT) </a:t>
            </a:r>
          </a:p>
          <a:p>
            <a:pPr>
              <a:lnSpc>
                <a:spcPts val="3600"/>
              </a:lnSpc>
            </a:pPr>
            <a:r>
              <a:rPr lang="en-US" sz="2400">
                <a:solidFill>
                  <a:srgbClr val="000000"/>
                </a:solidFill>
                <a:latin typeface="Open Sauce Light"/>
              </a:rPr>
              <a:t>Surat Ketetapan Pajak (SKP)</a:t>
            </a:r>
          </a:p>
          <a:p>
            <a:pPr>
              <a:lnSpc>
                <a:spcPts val="3600"/>
              </a:lnSpc>
            </a:pPr>
            <a:r>
              <a:rPr lang="en-US" sz="2400">
                <a:solidFill>
                  <a:srgbClr val="000000"/>
                </a:solidFill>
                <a:latin typeface="Open Sauce Light"/>
              </a:rPr>
              <a:t>Surat Ketetapan Pajak Tambahan (SKPT)</a:t>
            </a:r>
          </a:p>
          <a:p>
            <a:pPr>
              <a:lnSpc>
                <a:spcPts val="3599"/>
              </a:lnSpc>
            </a:pPr>
            <a:r>
              <a:rPr lang="en-US" sz="2399">
                <a:solidFill>
                  <a:srgbClr val="000000"/>
                </a:solidFill>
                <a:latin typeface="Open Sauce Light"/>
              </a:rPr>
              <a:t>Surat Keputusan Pembetulan, surat keputusan keberatan, putusan banding serta putusan peninjauan kembali yang menyebabkan jumlah pajak yang masih harus dibayar bertambah.</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888019" y="-472231"/>
            <a:ext cx="4895259" cy="11231461"/>
            <a:chOff x="0" y="0"/>
            <a:chExt cx="1655927" cy="3799284"/>
          </a:xfrm>
        </p:grpSpPr>
        <p:sp>
          <p:nvSpPr>
            <p:cNvPr name="Freeform 3" id="3"/>
            <p:cNvSpPr/>
            <p:nvPr/>
          </p:nvSpPr>
          <p:spPr>
            <a:xfrm>
              <a:off x="0" y="0"/>
              <a:ext cx="1655927" cy="3799284"/>
            </a:xfrm>
            <a:custGeom>
              <a:avLst/>
              <a:gdLst/>
              <a:ahLst/>
              <a:cxnLst/>
              <a:rect r="r" b="b" t="t" l="l"/>
              <a:pathLst>
                <a:path h="3799284" w="1655927">
                  <a:moveTo>
                    <a:pt x="0" y="0"/>
                  </a:moveTo>
                  <a:lnTo>
                    <a:pt x="1655927" y="0"/>
                  </a:lnTo>
                  <a:lnTo>
                    <a:pt x="1655927" y="3799284"/>
                  </a:lnTo>
                  <a:lnTo>
                    <a:pt x="0" y="3799284"/>
                  </a:lnTo>
                  <a:close/>
                </a:path>
              </a:pathLst>
            </a:custGeom>
            <a:solidFill>
              <a:srgbClr val="FF4800"/>
            </a:solidFill>
          </p:spPr>
        </p:sp>
      </p:grpSp>
      <p:grpSp>
        <p:nvGrpSpPr>
          <p:cNvPr name="Group 4" id="4"/>
          <p:cNvGrpSpPr/>
          <p:nvPr/>
        </p:nvGrpSpPr>
        <p:grpSpPr>
          <a:xfrm rot="0">
            <a:off x="11002493" y="2257974"/>
            <a:ext cx="5771052" cy="5771052"/>
            <a:chOff x="0" y="0"/>
            <a:chExt cx="6350000" cy="6350000"/>
          </a:xfrm>
        </p:grpSpPr>
        <p:sp>
          <p:nvSpPr>
            <p:cNvPr name="Freeform 5" id="5"/>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name="Group 6" id="6"/>
          <p:cNvGrpSpPr>
            <a:grpSpLocks noChangeAspect="true"/>
          </p:cNvGrpSpPr>
          <p:nvPr/>
        </p:nvGrpSpPr>
        <p:grpSpPr>
          <a:xfrm rot="0">
            <a:off x="11238660" y="2494152"/>
            <a:ext cx="5298718" cy="5298697"/>
            <a:chOff x="0" y="0"/>
            <a:chExt cx="6350000" cy="6349975"/>
          </a:xfrm>
        </p:grpSpPr>
        <p:sp>
          <p:nvSpPr>
            <p:cNvPr name="Freeform 7" id="7"/>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r="0" t="0" b="0"/>
              </a:stretch>
            </a:blipFill>
          </p:spPr>
        </p:sp>
      </p:grpSp>
      <p:sp>
        <p:nvSpPr>
          <p:cNvPr name="TextBox 8" id="8"/>
          <p:cNvSpPr txBox="true"/>
          <p:nvPr/>
        </p:nvSpPr>
        <p:spPr>
          <a:xfrm rot="0">
            <a:off x="1028700" y="390525"/>
            <a:ext cx="11791672" cy="638175"/>
          </a:xfrm>
          <a:prstGeom prst="rect">
            <a:avLst/>
          </a:prstGeom>
        </p:spPr>
        <p:txBody>
          <a:bodyPr anchor="t" rtlCol="false" tIns="0" lIns="0" bIns="0" rIns="0">
            <a:spAutoFit/>
          </a:bodyPr>
          <a:lstStyle/>
          <a:p>
            <a:pPr>
              <a:lnSpc>
                <a:spcPts val="5040"/>
              </a:lnSpc>
            </a:pPr>
            <a:r>
              <a:rPr lang="en-US" sz="4200">
                <a:solidFill>
                  <a:srgbClr val="FF4800"/>
                </a:solidFill>
                <a:latin typeface="Open Sans Extra Bold"/>
              </a:rPr>
              <a:t>Tata Cara Penghapusan Piutang Pajak </a:t>
            </a:r>
          </a:p>
        </p:txBody>
      </p:sp>
      <p:sp>
        <p:nvSpPr>
          <p:cNvPr name="TextBox 9" id="9"/>
          <p:cNvSpPr txBox="true"/>
          <p:nvPr/>
        </p:nvSpPr>
        <p:spPr>
          <a:xfrm rot="0">
            <a:off x="1028700" y="952500"/>
            <a:ext cx="8697209" cy="7261860"/>
          </a:xfrm>
          <a:prstGeom prst="rect">
            <a:avLst/>
          </a:prstGeom>
        </p:spPr>
        <p:txBody>
          <a:bodyPr anchor="t" rtlCol="false" tIns="0" lIns="0" bIns="0" rIns="0">
            <a:spAutoFit/>
          </a:bodyPr>
          <a:lstStyle/>
          <a:p>
            <a:pPr>
              <a:lnSpc>
                <a:spcPts val="3600"/>
              </a:lnSpc>
            </a:pPr>
          </a:p>
          <a:p>
            <a:pPr>
              <a:lnSpc>
                <a:spcPts val="3600"/>
              </a:lnSpc>
            </a:pPr>
            <a:r>
              <a:rPr lang="en-US" sz="2400">
                <a:solidFill>
                  <a:srgbClr val="000000"/>
                </a:solidFill>
                <a:latin typeface="Open Sauce Light"/>
              </a:rPr>
              <a:t>Piutang pajak yang dapat dihapuskan sebagaimana dimaksud pada ayat (1) untuk wajib pajak orang pribadi adalah piutang pajak yang tidak dapat ditagih lagi karena: </a:t>
            </a:r>
          </a:p>
          <a:p>
            <a:pPr>
              <a:lnSpc>
                <a:spcPts val="3600"/>
              </a:lnSpc>
            </a:pPr>
            <a:r>
              <a:rPr lang="en-US" sz="2400">
                <a:solidFill>
                  <a:srgbClr val="000000"/>
                </a:solidFill>
                <a:latin typeface="Open Sauce Light"/>
              </a:rPr>
              <a:t>Wajib pajak atau penanggung pajak meninggal dunia dan tidak mempunyai harta warisan atau kekayaan </a:t>
            </a:r>
          </a:p>
          <a:p>
            <a:pPr>
              <a:lnSpc>
                <a:spcPts val="3600"/>
              </a:lnSpc>
            </a:pPr>
            <a:r>
              <a:rPr lang="en-US" sz="2400">
                <a:solidFill>
                  <a:srgbClr val="000000"/>
                </a:solidFill>
                <a:latin typeface="Open Sauce Light"/>
              </a:rPr>
              <a:t>Wajib pajak atau penanggung pajak tidak dapat ditemukan </a:t>
            </a:r>
          </a:p>
          <a:p>
            <a:pPr>
              <a:lnSpc>
                <a:spcPts val="3600"/>
              </a:lnSpc>
            </a:pPr>
            <a:r>
              <a:rPr lang="en-US" sz="2400">
                <a:solidFill>
                  <a:srgbClr val="000000"/>
                </a:solidFill>
                <a:latin typeface="Open Sauce Light"/>
              </a:rPr>
              <a:t>Hak untuk melakukan penagihan pajak sudah daluwarsa </a:t>
            </a:r>
          </a:p>
          <a:p>
            <a:pPr>
              <a:lnSpc>
                <a:spcPts val="3600"/>
              </a:lnSpc>
            </a:pPr>
            <a:r>
              <a:rPr lang="en-US" sz="2400">
                <a:solidFill>
                  <a:srgbClr val="000000"/>
                </a:solidFill>
                <a:latin typeface="Open Sauce Light"/>
              </a:rPr>
              <a:t>Dokumen sebagai dasar penagihan pajak tidak ditemukan dan telah dilakukan penelusuran secara optimal sesuai dengan ketentuan perundang-undangan di bidang perpajakan </a:t>
            </a:r>
          </a:p>
          <a:p>
            <a:pPr>
              <a:lnSpc>
                <a:spcPts val="3599"/>
              </a:lnSpc>
            </a:pPr>
            <a:r>
              <a:rPr lang="en-US" sz="2399">
                <a:solidFill>
                  <a:srgbClr val="000000"/>
                </a:solidFill>
                <a:latin typeface="Open Sauce Light"/>
              </a:rPr>
              <a:t>Hak negara untuk melakukan penagihan pajak tidak dapat dilaksanakan karena kondisi tertentu sehubungan dengan adanya perubahan kebijakan atau berdasarkan pertimbangan yang ditetapkan oleh Menteri Keuangan.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14350" y="2846612"/>
            <a:ext cx="17259300" cy="5534567"/>
            <a:chOff x="0" y="0"/>
            <a:chExt cx="23012400" cy="7379423"/>
          </a:xfrm>
        </p:grpSpPr>
        <p:pic>
          <p:nvPicPr>
            <p:cNvPr name="Picture 3" id="3"/>
            <p:cNvPicPr>
              <a:picLocks noChangeAspect="true"/>
            </p:cNvPicPr>
            <p:nvPr/>
          </p:nvPicPr>
          <p:blipFill>
            <a:blip r:embed="rId2"/>
            <a:srcRect l="870" t="0" r="870" b="0"/>
            <a:stretch>
              <a:fillRect/>
            </a:stretch>
          </p:blipFill>
          <p:spPr>
            <a:xfrm>
              <a:off x="0" y="0"/>
              <a:ext cx="23012400" cy="7379423"/>
            </a:xfrm>
            <a:prstGeom prst="rect">
              <a:avLst/>
            </a:prstGeom>
          </p:spPr>
        </p:pic>
      </p:grpSp>
      <p:sp>
        <p:nvSpPr>
          <p:cNvPr name="TextBox 4" id="4"/>
          <p:cNvSpPr txBox="true"/>
          <p:nvPr/>
        </p:nvSpPr>
        <p:spPr>
          <a:xfrm rot="0">
            <a:off x="3687132" y="1028700"/>
            <a:ext cx="10913736" cy="638175"/>
          </a:xfrm>
          <a:prstGeom prst="rect">
            <a:avLst/>
          </a:prstGeom>
        </p:spPr>
        <p:txBody>
          <a:bodyPr anchor="t" rtlCol="false" tIns="0" lIns="0" bIns="0" rIns="0">
            <a:spAutoFit/>
          </a:bodyPr>
          <a:lstStyle/>
          <a:p>
            <a:pPr algn="ctr">
              <a:lnSpc>
                <a:spcPts val="5040"/>
              </a:lnSpc>
            </a:pPr>
            <a:r>
              <a:rPr lang="en-US" sz="4200">
                <a:solidFill>
                  <a:srgbClr val="FF4800"/>
                </a:solidFill>
                <a:latin typeface="Open Sans Extra Bold"/>
              </a:rPr>
              <a:t>Prosedur Penghapusan Piutang Pajak</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7623968" y="-377032"/>
            <a:ext cx="11041064" cy="11041064"/>
            <a:chOff x="0" y="0"/>
            <a:chExt cx="6350000" cy="6350000"/>
          </a:xfrm>
        </p:grpSpPr>
        <p:sp>
          <p:nvSpPr>
            <p:cNvPr name="Freeform 3" id="3"/>
            <p:cNvSpPr/>
            <p:nvPr/>
          </p:nvSpPr>
          <p:spPr>
            <a:xfrm>
              <a:off x="-95377" y="-95377"/>
              <a:ext cx="6540754" cy="6540754"/>
            </a:xfrm>
            <a:custGeom>
              <a:avLst/>
              <a:gdLst/>
              <a:ahLst/>
              <a:cxnLst/>
              <a:rect r="r" b="b" t="t" l="l"/>
              <a:pathLst>
                <a:path h="6540754" w="6540754">
                  <a:moveTo>
                    <a:pt x="6540754" y="0"/>
                  </a:moveTo>
                  <a:lnTo>
                    <a:pt x="0" y="6540754"/>
                  </a:lnTo>
                  <a:lnTo>
                    <a:pt x="6540754" y="6540754"/>
                  </a:lnTo>
                  <a:close/>
                </a:path>
              </a:pathLst>
            </a:custGeom>
            <a:blipFill>
              <a:blip r:embed="rId2"/>
              <a:stretch>
                <a:fillRect l="-6638" r="-43361" t="0" b="0"/>
              </a:stretch>
            </a:blipFill>
          </p:spPr>
        </p:sp>
      </p:grpSp>
      <p:grpSp>
        <p:nvGrpSpPr>
          <p:cNvPr name="Group 4" id="4"/>
          <p:cNvGrpSpPr/>
          <p:nvPr/>
        </p:nvGrpSpPr>
        <p:grpSpPr>
          <a:xfrm rot="-10800000">
            <a:off x="10815466" y="-377032"/>
            <a:ext cx="7849566" cy="7837007"/>
            <a:chOff x="0" y="0"/>
            <a:chExt cx="6350000" cy="6339840"/>
          </a:xfrm>
        </p:grpSpPr>
        <p:sp>
          <p:nvSpPr>
            <p:cNvPr name="Freeform 5" id="5"/>
            <p:cNvSpPr/>
            <p:nvPr/>
          </p:nvSpPr>
          <p:spPr>
            <a:xfrm>
              <a:off x="0" y="0"/>
              <a:ext cx="6350000" cy="6339840"/>
            </a:xfrm>
            <a:custGeom>
              <a:avLst/>
              <a:gdLst/>
              <a:ahLst/>
              <a:cxnLst/>
              <a:rect r="r" b="b" t="t" l="l"/>
              <a:pathLst>
                <a:path h="6339840" w="6350000">
                  <a:moveTo>
                    <a:pt x="6350000" y="6339840"/>
                  </a:moveTo>
                  <a:lnTo>
                    <a:pt x="0" y="6339840"/>
                  </a:lnTo>
                  <a:lnTo>
                    <a:pt x="0" y="0"/>
                  </a:lnTo>
                  <a:lnTo>
                    <a:pt x="6350000" y="6339840"/>
                  </a:lnTo>
                  <a:close/>
                </a:path>
              </a:pathLst>
            </a:custGeom>
            <a:solidFill>
              <a:srgbClr val="FF6D00">
                <a:alpha val="89804"/>
              </a:srgbClr>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2656929" y="2268752"/>
            <a:ext cx="4166640" cy="2545438"/>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705295" y="-677503"/>
            <a:ext cx="2411370" cy="1473128"/>
          </a:xfrm>
          <a:prstGeom prst="rect">
            <a:avLst/>
          </a:prstGeom>
        </p:spPr>
      </p:pic>
      <p:pic>
        <p:nvPicPr>
          <p:cNvPr name="Picture 8" id="8"/>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706075" y="795625"/>
            <a:ext cx="2411370" cy="1473128"/>
          </a:xfrm>
          <a:prstGeom prst="rect">
            <a:avLst/>
          </a:prstGeom>
        </p:spPr>
      </p:pic>
      <p:sp>
        <p:nvSpPr>
          <p:cNvPr name="TextBox 9" id="9"/>
          <p:cNvSpPr txBox="true"/>
          <p:nvPr/>
        </p:nvSpPr>
        <p:spPr>
          <a:xfrm rot="0">
            <a:off x="819810" y="2403583"/>
            <a:ext cx="6595268" cy="2743200"/>
          </a:xfrm>
          <a:prstGeom prst="rect">
            <a:avLst/>
          </a:prstGeom>
        </p:spPr>
        <p:txBody>
          <a:bodyPr anchor="t" rtlCol="false" tIns="0" lIns="0" bIns="0" rIns="0">
            <a:spAutoFit/>
          </a:bodyPr>
          <a:lstStyle/>
          <a:p>
            <a:pPr>
              <a:lnSpc>
                <a:spcPts val="10800"/>
              </a:lnSpc>
            </a:pPr>
            <a:r>
              <a:rPr lang="en-US" sz="9000">
                <a:solidFill>
                  <a:srgbClr val="FF4800"/>
                </a:solidFill>
                <a:latin typeface="Open Sans Extra Bold"/>
              </a:rPr>
              <a:t>THANK</a:t>
            </a:r>
          </a:p>
          <a:p>
            <a:pPr>
              <a:lnSpc>
                <a:spcPts val="10800"/>
              </a:lnSpc>
            </a:pPr>
            <a:r>
              <a:rPr lang="en-US" sz="9000">
                <a:solidFill>
                  <a:srgbClr val="FF4800"/>
                </a:solidFill>
                <a:latin typeface="Open Sans Extra Bold"/>
              </a:rPr>
              <a:t>YOU</a:t>
            </a:r>
          </a:p>
        </p:txBody>
      </p:sp>
      <p:sp>
        <p:nvSpPr>
          <p:cNvPr name="TextBox 10" id="10"/>
          <p:cNvSpPr txBox="true"/>
          <p:nvPr/>
        </p:nvSpPr>
        <p:spPr>
          <a:xfrm rot="0">
            <a:off x="1028700" y="5571907"/>
            <a:ext cx="6595268" cy="4099560"/>
          </a:xfrm>
          <a:prstGeom prst="rect">
            <a:avLst/>
          </a:prstGeom>
        </p:spPr>
        <p:txBody>
          <a:bodyPr anchor="t" rtlCol="false" tIns="0" lIns="0" bIns="0" rIns="0">
            <a:spAutoFit/>
          </a:bodyPr>
          <a:lstStyle/>
          <a:p>
            <a:pPr>
              <a:lnSpc>
                <a:spcPts val="3600"/>
              </a:lnSpc>
            </a:pPr>
            <a:r>
              <a:rPr lang="en-US" sz="2400">
                <a:solidFill>
                  <a:srgbClr val="000000"/>
                </a:solidFill>
                <a:latin typeface="Open Sauce Light"/>
              </a:rPr>
              <a:t>Jadi Kesimpulannya adalah Pajak Negara (Pajak Pusat) adalah pajak yang dipungut oleh pemerintah pusat dan digunakan untuk pembiayaan negara, Sementara Pajak Daerah merupakan pajak yang dipungut oleh pemerintah daerah dan digunakan untuk pembangunan ekonomi daerah tersebut, baik provinsi maupun kabupaten/kota.</a:t>
            </a:r>
          </a:p>
          <a:p>
            <a:pPr>
              <a:lnSpc>
                <a:spcPts val="3600"/>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2700000">
            <a:off x="10572450" y="4245124"/>
            <a:ext cx="1796753" cy="1796753"/>
            <a:chOff x="0" y="0"/>
            <a:chExt cx="1913890" cy="1913890"/>
          </a:xfrm>
        </p:grpSpPr>
        <p:sp>
          <p:nvSpPr>
            <p:cNvPr name="Freeform 3" id="3"/>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FF6D00"/>
            </a:solidFill>
          </p:spPr>
        </p:sp>
      </p:grpSp>
      <p:grpSp>
        <p:nvGrpSpPr>
          <p:cNvPr name="Group 4" id="4"/>
          <p:cNvGrpSpPr/>
          <p:nvPr/>
        </p:nvGrpSpPr>
        <p:grpSpPr>
          <a:xfrm rot="-2700000">
            <a:off x="5918797" y="4245124"/>
            <a:ext cx="1796753" cy="1796753"/>
            <a:chOff x="0" y="0"/>
            <a:chExt cx="1913890" cy="1913890"/>
          </a:xfrm>
        </p:grpSpPr>
        <p:sp>
          <p:nvSpPr>
            <p:cNvPr name="Freeform 5" id="5"/>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FF6D00"/>
            </a:solidFill>
          </p:spPr>
        </p:sp>
      </p:grpSp>
      <p:grpSp>
        <p:nvGrpSpPr>
          <p:cNvPr name="Group 6" id="6"/>
          <p:cNvGrpSpPr/>
          <p:nvPr/>
        </p:nvGrpSpPr>
        <p:grpSpPr>
          <a:xfrm rot="-2700000">
            <a:off x="7498685" y="3498185"/>
            <a:ext cx="3290630" cy="3290630"/>
            <a:chOff x="0" y="0"/>
            <a:chExt cx="1913890" cy="1913890"/>
          </a:xfrm>
        </p:grpSpPr>
        <p:sp>
          <p:nvSpPr>
            <p:cNvPr name="Freeform 7" id="7"/>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FF4800"/>
            </a:solidFill>
          </p:spPr>
        </p:sp>
      </p:grpSp>
      <p:sp>
        <p:nvSpPr>
          <p:cNvPr name="TextBox 8" id="8"/>
          <p:cNvSpPr txBox="true"/>
          <p:nvPr/>
        </p:nvSpPr>
        <p:spPr>
          <a:xfrm rot="0">
            <a:off x="1028700" y="1038225"/>
            <a:ext cx="4193502" cy="819150"/>
          </a:xfrm>
          <a:prstGeom prst="rect">
            <a:avLst/>
          </a:prstGeom>
        </p:spPr>
        <p:txBody>
          <a:bodyPr anchor="t" rtlCol="false" tIns="0" lIns="0" bIns="0" rIns="0">
            <a:spAutoFit/>
          </a:bodyPr>
          <a:lstStyle/>
          <a:p>
            <a:pPr algn="ctr">
              <a:lnSpc>
                <a:spcPts val="6599"/>
              </a:lnSpc>
            </a:pPr>
            <a:r>
              <a:rPr lang="en-US" sz="5499">
                <a:solidFill>
                  <a:srgbClr val="FF4800"/>
                </a:solidFill>
                <a:latin typeface="Open Sans Extra Bold"/>
              </a:rPr>
              <a:t>Satu</a:t>
            </a:r>
          </a:p>
        </p:txBody>
      </p:sp>
      <p:sp>
        <p:nvSpPr>
          <p:cNvPr name="TextBox 9" id="9"/>
          <p:cNvSpPr txBox="true"/>
          <p:nvPr/>
        </p:nvSpPr>
        <p:spPr>
          <a:xfrm rot="0">
            <a:off x="1028700" y="1871263"/>
            <a:ext cx="4193502" cy="1339215"/>
          </a:xfrm>
          <a:prstGeom prst="rect">
            <a:avLst/>
          </a:prstGeom>
        </p:spPr>
        <p:txBody>
          <a:bodyPr anchor="t" rtlCol="false" tIns="0" lIns="0" bIns="0" rIns="0">
            <a:spAutoFit/>
          </a:bodyPr>
          <a:lstStyle/>
          <a:p>
            <a:pPr algn="ctr">
              <a:lnSpc>
                <a:spcPts val="5400"/>
              </a:lnSpc>
            </a:pPr>
            <a:r>
              <a:rPr lang="en-US" sz="3600">
                <a:solidFill>
                  <a:srgbClr val="000000"/>
                </a:solidFill>
                <a:latin typeface="Open Sauce Light"/>
              </a:rPr>
              <a:t>Dasar Hukum Pajak Negara dan Daerah</a:t>
            </a:r>
          </a:p>
        </p:txBody>
      </p:sp>
      <p:sp>
        <p:nvSpPr>
          <p:cNvPr name="TextBox 10" id="10"/>
          <p:cNvSpPr txBox="true"/>
          <p:nvPr/>
        </p:nvSpPr>
        <p:spPr>
          <a:xfrm rot="0">
            <a:off x="1028700" y="6173552"/>
            <a:ext cx="4193502" cy="819150"/>
          </a:xfrm>
          <a:prstGeom prst="rect">
            <a:avLst/>
          </a:prstGeom>
        </p:spPr>
        <p:txBody>
          <a:bodyPr anchor="t" rtlCol="false" tIns="0" lIns="0" bIns="0" rIns="0">
            <a:spAutoFit/>
          </a:bodyPr>
          <a:lstStyle/>
          <a:p>
            <a:pPr algn="ctr">
              <a:lnSpc>
                <a:spcPts val="6599"/>
              </a:lnSpc>
            </a:pPr>
            <a:r>
              <a:rPr lang="en-US" sz="5499">
                <a:solidFill>
                  <a:srgbClr val="FF4800"/>
                </a:solidFill>
                <a:latin typeface="Open Sans Extra Bold"/>
              </a:rPr>
              <a:t>Tiga</a:t>
            </a:r>
          </a:p>
        </p:txBody>
      </p:sp>
      <p:sp>
        <p:nvSpPr>
          <p:cNvPr name="TextBox 11" id="11"/>
          <p:cNvSpPr txBox="true"/>
          <p:nvPr/>
        </p:nvSpPr>
        <p:spPr>
          <a:xfrm rot="0">
            <a:off x="1028700" y="7006590"/>
            <a:ext cx="5346835" cy="2025015"/>
          </a:xfrm>
          <a:prstGeom prst="rect">
            <a:avLst/>
          </a:prstGeom>
        </p:spPr>
        <p:txBody>
          <a:bodyPr anchor="t" rtlCol="false" tIns="0" lIns="0" bIns="0" rIns="0">
            <a:spAutoFit/>
          </a:bodyPr>
          <a:lstStyle/>
          <a:p>
            <a:pPr>
              <a:lnSpc>
                <a:spcPts val="5400"/>
              </a:lnSpc>
            </a:pPr>
            <a:r>
              <a:rPr lang="en-US" sz="3600">
                <a:solidFill>
                  <a:srgbClr val="000000"/>
                </a:solidFill>
                <a:latin typeface="Open Sauce Light"/>
              </a:rPr>
              <a:t>Menghitung Pajak Negara,Daerah dan Retribusi</a:t>
            </a:r>
          </a:p>
        </p:txBody>
      </p:sp>
      <p:sp>
        <p:nvSpPr>
          <p:cNvPr name="TextBox 12" id="12"/>
          <p:cNvSpPr txBox="true"/>
          <p:nvPr/>
        </p:nvSpPr>
        <p:spPr>
          <a:xfrm rot="0">
            <a:off x="13065798" y="1028700"/>
            <a:ext cx="4193502" cy="819150"/>
          </a:xfrm>
          <a:prstGeom prst="rect">
            <a:avLst/>
          </a:prstGeom>
        </p:spPr>
        <p:txBody>
          <a:bodyPr anchor="t" rtlCol="false" tIns="0" lIns="0" bIns="0" rIns="0">
            <a:spAutoFit/>
          </a:bodyPr>
          <a:lstStyle/>
          <a:p>
            <a:pPr algn="ctr">
              <a:lnSpc>
                <a:spcPts val="6480"/>
              </a:lnSpc>
            </a:pPr>
            <a:r>
              <a:rPr lang="en-US" sz="5400">
                <a:solidFill>
                  <a:srgbClr val="FF4800"/>
                </a:solidFill>
                <a:latin typeface="Open Sans Extra Bold"/>
              </a:rPr>
              <a:t>Dua</a:t>
            </a:r>
          </a:p>
        </p:txBody>
      </p:sp>
      <p:sp>
        <p:nvSpPr>
          <p:cNvPr name="TextBox 13" id="13"/>
          <p:cNvSpPr txBox="true"/>
          <p:nvPr/>
        </p:nvSpPr>
        <p:spPr>
          <a:xfrm rot="0">
            <a:off x="14014422" y="1943239"/>
            <a:ext cx="4709700" cy="1929765"/>
          </a:xfrm>
          <a:prstGeom prst="rect">
            <a:avLst/>
          </a:prstGeom>
        </p:spPr>
        <p:txBody>
          <a:bodyPr anchor="t" rtlCol="false" tIns="0" lIns="0" bIns="0" rIns="0">
            <a:spAutoFit/>
          </a:bodyPr>
          <a:lstStyle/>
          <a:p>
            <a:pPr>
              <a:lnSpc>
                <a:spcPts val="5222"/>
              </a:lnSpc>
            </a:pPr>
            <a:r>
              <a:rPr lang="en-US" sz="3481">
                <a:solidFill>
                  <a:srgbClr val="000000"/>
                </a:solidFill>
                <a:latin typeface="Open Sauce Light"/>
              </a:rPr>
              <a:t>Tarif Pajak Daerah,Negara dan Retribusi </a:t>
            </a:r>
          </a:p>
        </p:txBody>
      </p:sp>
      <p:sp>
        <p:nvSpPr>
          <p:cNvPr name="TextBox 14" id="14"/>
          <p:cNvSpPr txBox="true"/>
          <p:nvPr/>
        </p:nvSpPr>
        <p:spPr>
          <a:xfrm rot="0">
            <a:off x="13065798" y="6154502"/>
            <a:ext cx="4193502" cy="781050"/>
          </a:xfrm>
          <a:prstGeom prst="rect">
            <a:avLst/>
          </a:prstGeom>
        </p:spPr>
        <p:txBody>
          <a:bodyPr anchor="t" rtlCol="false" tIns="0" lIns="0" bIns="0" rIns="0">
            <a:spAutoFit/>
          </a:bodyPr>
          <a:lstStyle/>
          <a:p>
            <a:pPr algn="ctr">
              <a:lnSpc>
                <a:spcPts val="6120"/>
              </a:lnSpc>
            </a:pPr>
            <a:r>
              <a:rPr lang="en-US" sz="5100">
                <a:solidFill>
                  <a:srgbClr val="FF4800"/>
                </a:solidFill>
                <a:latin typeface="Open Sans Extra Bold"/>
              </a:rPr>
              <a:t>Empat</a:t>
            </a:r>
          </a:p>
        </p:txBody>
      </p:sp>
      <p:sp>
        <p:nvSpPr>
          <p:cNvPr name="TextBox 15" id="15"/>
          <p:cNvSpPr txBox="true"/>
          <p:nvPr/>
        </p:nvSpPr>
        <p:spPr>
          <a:xfrm rot="0">
            <a:off x="12741322" y="7016115"/>
            <a:ext cx="5057721" cy="1880235"/>
          </a:xfrm>
          <a:prstGeom prst="rect">
            <a:avLst/>
          </a:prstGeom>
        </p:spPr>
        <p:txBody>
          <a:bodyPr anchor="t" rtlCol="false" tIns="0" lIns="0" bIns="0" rIns="0">
            <a:spAutoFit/>
          </a:bodyPr>
          <a:lstStyle/>
          <a:p>
            <a:pPr>
              <a:lnSpc>
                <a:spcPts val="5099"/>
              </a:lnSpc>
            </a:pPr>
            <a:r>
              <a:rPr lang="en-US" sz="3399">
                <a:solidFill>
                  <a:srgbClr val="000000"/>
                </a:solidFill>
                <a:latin typeface="Open Sauce Light"/>
              </a:rPr>
              <a:t>Tata Cara pemungutan dan Penghapusan Piutang</a:t>
            </a:r>
          </a:p>
        </p:txBody>
      </p:sp>
      <p:pic>
        <p:nvPicPr>
          <p:cNvPr name="Picture 16" id="1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437371" y="4436871"/>
            <a:ext cx="1413258" cy="1413258"/>
          </a:xfrm>
          <a:prstGeom prst="rect">
            <a:avLst/>
          </a:prstGeom>
        </p:spPr>
      </p:pic>
      <p:sp>
        <p:nvSpPr>
          <p:cNvPr name="TextBox 17" id="17"/>
          <p:cNvSpPr txBox="true"/>
          <p:nvPr/>
        </p:nvSpPr>
        <p:spPr>
          <a:xfrm rot="0">
            <a:off x="6817174" y="699688"/>
            <a:ext cx="4193502" cy="1371600"/>
          </a:xfrm>
          <a:prstGeom prst="rect">
            <a:avLst/>
          </a:prstGeom>
        </p:spPr>
        <p:txBody>
          <a:bodyPr anchor="t" rtlCol="false" tIns="0" lIns="0" bIns="0" rIns="0">
            <a:spAutoFit/>
          </a:bodyPr>
          <a:lstStyle/>
          <a:p>
            <a:pPr algn="ctr">
              <a:lnSpc>
                <a:spcPts val="5400"/>
              </a:lnSpc>
            </a:pPr>
            <a:r>
              <a:rPr lang="en-US" sz="4500">
                <a:solidFill>
                  <a:srgbClr val="FF4800"/>
                </a:solidFill>
                <a:latin typeface="Open Sans Extra Bold"/>
              </a:rPr>
              <a:t>Poin yang di bahas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888019" y="-472231"/>
            <a:ext cx="4895259" cy="11231461"/>
            <a:chOff x="0" y="0"/>
            <a:chExt cx="1655927" cy="3799284"/>
          </a:xfrm>
        </p:grpSpPr>
        <p:sp>
          <p:nvSpPr>
            <p:cNvPr name="Freeform 3" id="3"/>
            <p:cNvSpPr/>
            <p:nvPr/>
          </p:nvSpPr>
          <p:spPr>
            <a:xfrm>
              <a:off x="0" y="0"/>
              <a:ext cx="1655927" cy="3799284"/>
            </a:xfrm>
            <a:custGeom>
              <a:avLst/>
              <a:gdLst/>
              <a:ahLst/>
              <a:cxnLst/>
              <a:rect r="r" b="b" t="t" l="l"/>
              <a:pathLst>
                <a:path h="3799284" w="1655927">
                  <a:moveTo>
                    <a:pt x="0" y="0"/>
                  </a:moveTo>
                  <a:lnTo>
                    <a:pt x="1655927" y="0"/>
                  </a:lnTo>
                  <a:lnTo>
                    <a:pt x="1655927" y="3799284"/>
                  </a:lnTo>
                  <a:lnTo>
                    <a:pt x="0" y="3799284"/>
                  </a:lnTo>
                  <a:close/>
                </a:path>
              </a:pathLst>
            </a:custGeom>
            <a:solidFill>
              <a:srgbClr val="FF4800"/>
            </a:solidFill>
          </p:spPr>
        </p:sp>
      </p:grpSp>
      <p:grpSp>
        <p:nvGrpSpPr>
          <p:cNvPr name="Group 4" id="4"/>
          <p:cNvGrpSpPr/>
          <p:nvPr/>
        </p:nvGrpSpPr>
        <p:grpSpPr>
          <a:xfrm rot="0">
            <a:off x="11002493" y="2257974"/>
            <a:ext cx="5771052" cy="5771052"/>
            <a:chOff x="0" y="0"/>
            <a:chExt cx="6350000" cy="6350000"/>
          </a:xfrm>
        </p:grpSpPr>
        <p:sp>
          <p:nvSpPr>
            <p:cNvPr name="Freeform 5" id="5"/>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name="Group 6" id="6"/>
          <p:cNvGrpSpPr>
            <a:grpSpLocks noChangeAspect="true"/>
          </p:cNvGrpSpPr>
          <p:nvPr/>
        </p:nvGrpSpPr>
        <p:grpSpPr>
          <a:xfrm rot="0">
            <a:off x="11238660" y="2494152"/>
            <a:ext cx="5298718" cy="5298697"/>
            <a:chOff x="0" y="0"/>
            <a:chExt cx="6350000" cy="6349975"/>
          </a:xfrm>
        </p:grpSpPr>
        <p:sp>
          <p:nvSpPr>
            <p:cNvPr name="Freeform 7" id="7"/>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r="0" t="0" b="0"/>
              </a:stretch>
            </a:blipFill>
          </p:spPr>
        </p:sp>
      </p:grpSp>
      <p:sp>
        <p:nvSpPr>
          <p:cNvPr name="TextBox 8" id="8"/>
          <p:cNvSpPr txBox="true"/>
          <p:nvPr/>
        </p:nvSpPr>
        <p:spPr>
          <a:xfrm rot="0">
            <a:off x="1028700" y="1449328"/>
            <a:ext cx="8697209" cy="638175"/>
          </a:xfrm>
          <a:prstGeom prst="rect">
            <a:avLst/>
          </a:prstGeom>
        </p:spPr>
        <p:txBody>
          <a:bodyPr anchor="t" rtlCol="false" tIns="0" lIns="0" bIns="0" rIns="0">
            <a:spAutoFit/>
          </a:bodyPr>
          <a:lstStyle/>
          <a:p>
            <a:pPr>
              <a:lnSpc>
                <a:spcPts val="5040"/>
              </a:lnSpc>
            </a:pPr>
            <a:r>
              <a:rPr lang="en-US" sz="4200">
                <a:solidFill>
                  <a:srgbClr val="FF4800"/>
                </a:solidFill>
                <a:latin typeface="Open Sans Extra Bold"/>
              </a:rPr>
              <a:t>Dasar Hukum Pajak Negara </a:t>
            </a:r>
          </a:p>
        </p:txBody>
      </p:sp>
      <p:sp>
        <p:nvSpPr>
          <p:cNvPr name="TextBox 9" id="9"/>
          <p:cNvSpPr txBox="true"/>
          <p:nvPr/>
        </p:nvSpPr>
        <p:spPr>
          <a:xfrm rot="0">
            <a:off x="1028700" y="2675384"/>
            <a:ext cx="8697209" cy="1804035"/>
          </a:xfrm>
          <a:prstGeom prst="rect">
            <a:avLst/>
          </a:prstGeom>
        </p:spPr>
        <p:txBody>
          <a:bodyPr anchor="t" rtlCol="false" tIns="0" lIns="0" bIns="0" rIns="0">
            <a:spAutoFit/>
          </a:bodyPr>
          <a:lstStyle/>
          <a:p>
            <a:pPr>
              <a:lnSpc>
                <a:spcPts val="3600"/>
              </a:lnSpc>
            </a:pPr>
            <a:r>
              <a:rPr lang="en-US" sz="2400">
                <a:solidFill>
                  <a:srgbClr val="000000"/>
                </a:solidFill>
                <a:latin typeface="Open Sauce Light"/>
              </a:rPr>
              <a:t> 1. pasal 23 ayat (2) UUD 1945 yang berisi Ketentuan-ketentuan perpajakan yang merupakan landasan pemungutan pajak yang ditetapkan dengan undang-undang</a:t>
            </a:r>
          </a:p>
          <a:p>
            <a:pPr>
              <a:lnSpc>
                <a:spcPts val="3599"/>
              </a:lnSpc>
            </a:pPr>
          </a:p>
        </p:txBody>
      </p:sp>
      <p:sp>
        <p:nvSpPr>
          <p:cNvPr name="TextBox 10" id="10"/>
          <p:cNvSpPr txBox="true"/>
          <p:nvPr/>
        </p:nvSpPr>
        <p:spPr>
          <a:xfrm rot="0">
            <a:off x="1028700" y="6474588"/>
            <a:ext cx="8697209" cy="2661285"/>
          </a:xfrm>
          <a:prstGeom prst="rect">
            <a:avLst/>
          </a:prstGeom>
        </p:spPr>
        <p:txBody>
          <a:bodyPr anchor="t" rtlCol="false" tIns="0" lIns="0" bIns="0" rIns="0">
            <a:spAutoFit/>
          </a:bodyPr>
          <a:lstStyle/>
          <a:p>
            <a:pPr>
              <a:lnSpc>
                <a:spcPts val="3599"/>
              </a:lnSpc>
            </a:pPr>
            <a:r>
              <a:rPr lang="en-US" sz="2399">
                <a:solidFill>
                  <a:srgbClr val="000000"/>
                </a:solidFill>
                <a:latin typeface="Open Sauce Light"/>
              </a:rPr>
              <a:t>1.UU No 28 Tahun 2009 yang berisi Pajak Daerah adalah kontribusi wajib kepada daerah yang terutang oleh orang pribadi atau badan yang bersifat memaksa, berdasarkan undang-undang dengan tidak mendapatkan imbalan secara langsung dan digunakan untuk keperluan daerah bagi sebesar-besarnya untuk kemakmuran rakyat.</a:t>
            </a:r>
          </a:p>
        </p:txBody>
      </p:sp>
      <p:sp>
        <p:nvSpPr>
          <p:cNvPr name="TextBox 11" id="11"/>
          <p:cNvSpPr txBox="true"/>
          <p:nvPr/>
        </p:nvSpPr>
        <p:spPr>
          <a:xfrm rot="0">
            <a:off x="1028700" y="5143500"/>
            <a:ext cx="8697209" cy="638175"/>
          </a:xfrm>
          <a:prstGeom prst="rect">
            <a:avLst/>
          </a:prstGeom>
        </p:spPr>
        <p:txBody>
          <a:bodyPr anchor="t" rtlCol="false" tIns="0" lIns="0" bIns="0" rIns="0">
            <a:spAutoFit/>
          </a:bodyPr>
          <a:lstStyle/>
          <a:p>
            <a:pPr>
              <a:lnSpc>
                <a:spcPts val="5040"/>
              </a:lnSpc>
            </a:pPr>
            <a:r>
              <a:rPr lang="en-US" sz="4200">
                <a:solidFill>
                  <a:srgbClr val="FF4800"/>
                </a:solidFill>
                <a:latin typeface="Open Sans Extra Bold"/>
              </a:rPr>
              <a:t>Dasar Hukum Pajak Daerah</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454294" y="5143500"/>
            <a:ext cx="4765174" cy="1691637"/>
            <a:chOff x="0" y="0"/>
            <a:chExt cx="10160000" cy="3606800"/>
          </a:xfrm>
        </p:grpSpPr>
        <p:sp>
          <p:nvSpPr>
            <p:cNvPr name="Freeform 3" id="3"/>
            <p:cNvSpPr/>
            <p:nvPr/>
          </p:nvSpPr>
          <p:spPr>
            <a:xfrm>
              <a:off x="0" y="0"/>
              <a:ext cx="10160000" cy="3606800"/>
            </a:xfrm>
            <a:custGeom>
              <a:avLst/>
              <a:gdLst/>
              <a:ahLst/>
              <a:cxnLst/>
              <a:rect r="r" b="b" t="t" l="l"/>
              <a:pathLst>
                <a:path h="3606800" w="10160000">
                  <a:moveTo>
                    <a:pt x="10160000" y="0"/>
                  </a:moveTo>
                  <a:lnTo>
                    <a:pt x="1041400" y="0"/>
                  </a:lnTo>
                  <a:lnTo>
                    <a:pt x="0" y="1803400"/>
                  </a:lnTo>
                  <a:lnTo>
                    <a:pt x="1041400" y="3606800"/>
                  </a:lnTo>
                  <a:lnTo>
                    <a:pt x="10160000" y="3606800"/>
                  </a:lnTo>
                  <a:lnTo>
                    <a:pt x="9118600" y="1803400"/>
                  </a:lnTo>
                  <a:close/>
                </a:path>
              </a:pathLst>
            </a:custGeom>
            <a:solidFill>
              <a:srgbClr val="FF4800">
                <a:alpha val="49804"/>
              </a:srgbClr>
            </a:solidFill>
          </p:spPr>
        </p:sp>
      </p:grpSp>
      <p:grpSp>
        <p:nvGrpSpPr>
          <p:cNvPr name="Group 4" id="4"/>
          <p:cNvGrpSpPr/>
          <p:nvPr/>
        </p:nvGrpSpPr>
        <p:grpSpPr>
          <a:xfrm rot="0">
            <a:off x="1028700" y="5155883"/>
            <a:ext cx="5740249" cy="1691637"/>
            <a:chOff x="0" y="0"/>
            <a:chExt cx="12238991" cy="3606800"/>
          </a:xfrm>
        </p:grpSpPr>
        <p:sp>
          <p:nvSpPr>
            <p:cNvPr name="Freeform 5" id="5"/>
            <p:cNvSpPr/>
            <p:nvPr/>
          </p:nvSpPr>
          <p:spPr>
            <a:xfrm>
              <a:off x="0" y="0"/>
              <a:ext cx="12238991" cy="3606800"/>
            </a:xfrm>
            <a:custGeom>
              <a:avLst/>
              <a:gdLst/>
              <a:ahLst/>
              <a:cxnLst/>
              <a:rect r="r" b="b" t="t" l="l"/>
              <a:pathLst>
                <a:path h="3606800" w="12238991">
                  <a:moveTo>
                    <a:pt x="12238991" y="0"/>
                  </a:moveTo>
                  <a:lnTo>
                    <a:pt x="1041400" y="0"/>
                  </a:lnTo>
                  <a:lnTo>
                    <a:pt x="0" y="1803400"/>
                  </a:lnTo>
                  <a:lnTo>
                    <a:pt x="1041400" y="3606800"/>
                  </a:lnTo>
                  <a:lnTo>
                    <a:pt x="12238991" y="3606800"/>
                  </a:lnTo>
                  <a:lnTo>
                    <a:pt x="11197591" y="1803400"/>
                  </a:lnTo>
                  <a:close/>
                </a:path>
              </a:pathLst>
            </a:custGeom>
            <a:solidFill>
              <a:srgbClr val="FF4800"/>
            </a:solidFill>
          </p:spPr>
        </p:sp>
      </p:grpSp>
      <p:sp>
        <p:nvSpPr>
          <p:cNvPr name="TextBox 6" id="6"/>
          <p:cNvSpPr txBox="true"/>
          <p:nvPr/>
        </p:nvSpPr>
        <p:spPr>
          <a:xfrm rot="0">
            <a:off x="8015848" y="3746183"/>
            <a:ext cx="9243452" cy="2718435"/>
          </a:xfrm>
          <a:prstGeom prst="rect">
            <a:avLst/>
          </a:prstGeom>
        </p:spPr>
        <p:txBody>
          <a:bodyPr anchor="t" rtlCol="false" tIns="0" lIns="0" bIns="0" rIns="0">
            <a:spAutoFit/>
          </a:bodyPr>
          <a:lstStyle/>
          <a:p>
            <a:pPr marL="518160" indent="-259080" lvl="1">
              <a:lnSpc>
                <a:spcPts val="3600"/>
              </a:lnSpc>
              <a:buFont typeface="Arial"/>
              <a:buChar char="•"/>
            </a:pPr>
            <a:r>
              <a:rPr lang="en-US" sz="2400">
                <a:solidFill>
                  <a:srgbClr val="000000"/>
                </a:solidFill>
                <a:latin typeface="Open Sauce Light"/>
              </a:rPr>
              <a:t>Pajak Provinsi</a:t>
            </a:r>
          </a:p>
          <a:p>
            <a:pPr>
              <a:lnSpc>
                <a:spcPts val="3600"/>
              </a:lnSpc>
            </a:pPr>
            <a:r>
              <a:rPr lang="en-US" sz="2400">
                <a:solidFill>
                  <a:srgbClr val="000000"/>
                </a:solidFill>
                <a:latin typeface="Open Sauce Light"/>
              </a:rPr>
              <a:t>    a. Pajak Kendaraan Bermotor (PKB)</a:t>
            </a:r>
          </a:p>
          <a:p>
            <a:pPr>
              <a:lnSpc>
                <a:spcPts val="3600"/>
              </a:lnSpc>
            </a:pPr>
            <a:r>
              <a:rPr lang="en-US" sz="2400">
                <a:solidFill>
                  <a:srgbClr val="000000"/>
                </a:solidFill>
                <a:latin typeface="Open Sauce Light"/>
              </a:rPr>
              <a:t>    b. Bea Balik Nama Kendaraan Bermotor (BBN-KB)</a:t>
            </a:r>
          </a:p>
          <a:p>
            <a:pPr>
              <a:lnSpc>
                <a:spcPts val="3600"/>
              </a:lnSpc>
            </a:pPr>
            <a:r>
              <a:rPr lang="en-US" sz="2400">
                <a:solidFill>
                  <a:srgbClr val="000000"/>
                </a:solidFill>
                <a:latin typeface="Open Sauce Light"/>
              </a:rPr>
              <a:t>    c. Pajak Bahan Bakar Kendaraan Bermotor (PBBKB)</a:t>
            </a:r>
          </a:p>
          <a:p>
            <a:pPr>
              <a:lnSpc>
                <a:spcPts val="3600"/>
              </a:lnSpc>
            </a:pPr>
            <a:r>
              <a:rPr lang="en-US" sz="2400">
                <a:solidFill>
                  <a:srgbClr val="000000"/>
                </a:solidFill>
                <a:latin typeface="Open Sauce Light"/>
              </a:rPr>
              <a:t>    d. Pajak Air Permukaan (PAP)</a:t>
            </a:r>
          </a:p>
          <a:p>
            <a:pPr>
              <a:lnSpc>
                <a:spcPts val="3599"/>
              </a:lnSpc>
            </a:pPr>
            <a:r>
              <a:rPr lang="en-US" sz="2399">
                <a:solidFill>
                  <a:srgbClr val="000000"/>
                </a:solidFill>
                <a:latin typeface="Open Sauce Light"/>
              </a:rPr>
              <a:t>    e. Pajak Rokok</a:t>
            </a:r>
          </a:p>
        </p:txBody>
      </p:sp>
      <p:grpSp>
        <p:nvGrpSpPr>
          <p:cNvPr name="Group 7" id="7"/>
          <p:cNvGrpSpPr/>
          <p:nvPr/>
        </p:nvGrpSpPr>
        <p:grpSpPr>
          <a:xfrm rot="0">
            <a:off x="2454294" y="1437734"/>
            <a:ext cx="4765174" cy="1691637"/>
            <a:chOff x="0" y="0"/>
            <a:chExt cx="10160000" cy="3606800"/>
          </a:xfrm>
        </p:grpSpPr>
        <p:sp>
          <p:nvSpPr>
            <p:cNvPr name="Freeform 8" id="8"/>
            <p:cNvSpPr/>
            <p:nvPr/>
          </p:nvSpPr>
          <p:spPr>
            <a:xfrm>
              <a:off x="0" y="0"/>
              <a:ext cx="10160000" cy="3606800"/>
            </a:xfrm>
            <a:custGeom>
              <a:avLst/>
              <a:gdLst/>
              <a:ahLst/>
              <a:cxnLst/>
              <a:rect r="r" b="b" t="t" l="l"/>
              <a:pathLst>
                <a:path h="3606800" w="10160000">
                  <a:moveTo>
                    <a:pt x="10160000" y="0"/>
                  </a:moveTo>
                  <a:lnTo>
                    <a:pt x="1041400" y="0"/>
                  </a:lnTo>
                  <a:lnTo>
                    <a:pt x="0" y="1803400"/>
                  </a:lnTo>
                  <a:lnTo>
                    <a:pt x="1041400" y="3606800"/>
                  </a:lnTo>
                  <a:lnTo>
                    <a:pt x="10160000" y="3606800"/>
                  </a:lnTo>
                  <a:lnTo>
                    <a:pt x="9118600" y="1803400"/>
                  </a:lnTo>
                  <a:close/>
                </a:path>
              </a:pathLst>
            </a:custGeom>
            <a:solidFill>
              <a:srgbClr val="FF6D00">
                <a:alpha val="49804"/>
              </a:srgbClr>
            </a:solidFill>
          </p:spPr>
        </p:sp>
      </p:grpSp>
      <p:grpSp>
        <p:nvGrpSpPr>
          <p:cNvPr name="Group 9" id="9"/>
          <p:cNvGrpSpPr/>
          <p:nvPr/>
        </p:nvGrpSpPr>
        <p:grpSpPr>
          <a:xfrm rot="0">
            <a:off x="1028700" y="1437734"/>
            <a:ext cx="5740249" cy="1691637"/>
            <a:chOff x="0" y="0"/>
            <a:chExt cx="12238991" cy="3606800"/>
          </a:xfrm>
        </p:grpSpPr>
        <p:sp>
          <p:nvSpPr>
            <p:cNvPr name="Freeform 10" id="10"/>
            <p:cNvSpPr/>
            <p:nvPr/>
          </p:nvSpPr>
          <p:spPr>
            <a:xfrm>
              <a:off x="0" y="0"/>
              <a:ext cx="12238991" cy="3606800"/>
            </a:xfrm>
            <a:custGeom>
              <a:avLst/>
              <a:gdLst/>
              <a:ahLst/>
              <a:cxnLst/>
              <a:rect r="r" b="b" t="t" l="l"/>
              <a:pathLst>
                <a:path h="3606800" w="12238991">
                  <a:moveTo>
                    <a:pt x="12238991" y="0"/>
                  </a:moveTo>
                  <a:lnTo>
                    <a:pt x="1041400" y="0"/>
                  </a:lnTo>
                  <a:lnTo>
                    <a:pt x="0" y="1803400"/>
                  </a:lnTo>
                  <a:lnTo>
                    <a:pt x="1041400" y="3606800"/>
                  </a:lnTo>
                  <a:lnTo>
                    <a:pt x="12238991" y="3606800"/>
                  </a:lnTo>
                  <a:lnTo>
                    <a:pt x="11197591" y="1803400"/>
                  </a:lnTo>
                  <a:close/>
                </a:path>
              </a:pathLst>
            </a:custGeom>
            <a:solidFill>
              <a:srgbClr val="FF4800"/>
            </a:solidFill>
          </p:spPr>
        </p:sp>
      </p:grpSp>
      <p:sp>
        <p:nvSpPr>
          <p:cNvPr name="TextBox 11" id="11"/>
          <p:cNvSpPr txBox="true"/>
          <p:nvPr/>
        </p:nvSpPr>
        <p:spPr>
          <a:xfrm rot="0">
            <a:off x="1617375" y="1672046"/>
            <a:ext cx="4562898" cy="971550"/>
          </a:xfrm>
          <a:prstGeom prst="rect">
            <a:avLst/>
          </a:prstGeom>
        </p:spPr>
        <p:txBody>
          <a:bodyPr anchor="t" rtlCol="false" tIns="0" lIns="0" bIns="0" rIns="0">
            <a:spAutoFit/>
          </a:bodyPr>
          <a:lstStyle/>
          <a:p>
            <a:pPr algn="ctr">
              <a:lnSpc>
                <a:spcPts val="3840"/>
              </a:lnSpc>
            </a:pPr>
            <a:r>
              <a:rPr lang="en-US" sz="3200">
                <a:solidFill>
                  <a:srgbClr val="FFFFFF"/>
                </a:solidFill>
                <a:latin typeface="Open Sans Extra Bold"/>
              </a:rPr>
              <a:t>Jenis dan Objek Pajak Negara  </a:t>
            </a:r>
          </a:p>
        </p:txBody>
      </p:sp>
      <p:sp>
        <p:nvSpPr>
          <p:cNvPr name="TextBox 12" id="12"/>
          <p:cNvSpPr txBox="true"/>
          <p:nvPr/>
        </p:nvSpPr>
        <p:spPr>
          <a:xfrm rot="0">
            <a:off x="8015848" y="952500"/>
            <a:ext cx="9243452" cy="2261235"/>
          </a:xfrm>
          <a:prstGeom prst="rect">
            <a:avLst/>
          </a:prstGeom>
        </p:spPr>
        <p:txBody>
          <a:bodyPr anchor="t" rtlCol="false" tIns="0" lIns="0" bIns="0" rIns="0">
            <a:spAutoFit/>
          </a:bodyPr>
          <a:lstStyle/>
          <a:p>
            <a:pPr marL="518160" indent="-259080" lvl="1">
              <a:lnSpc>
                <a:spcPts val="3600"/>
              </a:lnSpc>
              <a:buFont typeface="Arial"/>
              <a:buChar char="•"/>
            </a:pPr>
            <a:r>
              <a:rPr lang="en-US" sz="2400">
                <a:solidFill>
                  <a:srgbClr val="000000"/>
                </a:solidFill>
                <a:latin typeface="Open Sauce Light"/>
              </a:rPr>
              <a:t>Pajak Penghasilan</a:t>
            </a:r>
          </a:p>
          <a:p>
            <a:pPr marL="518160" indent="-259080" lvl="1">
              <a:lnSpc>
                <a:spcPts val="3600"/>
              </a:lnSpc>
              <a:buFont typeface="Arial"/>
              <a:buChar char="•"/>
            </a:pPr>
            <a:r>
              <a:rPr lang="en-US" sz="2400">
                <a:solidFill>
                  <a:srgbClr val="000000"/>
                </a:solidFill>
                <a:latin typeface="Open Sauce Light"/>
              </a:rPr>
              <a:t>Pajak Pertambahan NIlai</a:t>
            </a:r>
          </a:p>
          <a:p>
            <a:pPr marL="518160" indent="-259080" lvl="1">
              <a:lnSpc>
                <a:spcPts val="3600"/>
              </a:lnSpc>
              <a:buFont typeface="Arial"/>
              <a:buChar char="•"/>
            </a:pPr>
            <a:r>
              <a:rPr lang="en-US" sz="2400">
                <a:solidFill>
                  <a:srgbClr val="000000"/>
                </a:solidFill>
                <a:latin typeface="Open Sauce Light"/>
              </a:rPr>
              <a:t>Pajak Penjualan Atas Barang mewah</a:t>
            </a:r>
          </a:p>
          <a:p>
            <a:pPr marL="518160" indent="-259080" lvl="1">
              <a:lnSpc>
                <a:spcPts val="3600"/>
              </a:lnSpc>
              <a:buFont typeface="Arial"/>
              <a:buChar char="•"/>
            </a:pPr>
            <a:r>
              <a:rPr lang="en-US" sz="2400">
                <a:solidFill>
                  <a:srgbClr val="000000"/>
                </a:solidFill>
                <a:latin typeface="Open Sauce Light"/>
              </a:rPr>
              <a:t>Pajak Bumi dan Bangunan</a:t>
            </a:r>
          </a:p>
          <a:p>
            <a:pPr marL="518160" indent="-259080" lvl="1">
              <a:lnSpc>
                <a:spcPts val="3599"/>
              </a:lnSpc>
              <a:buFont typeface="Arial"/>
              <a:buChar char="•"/>
            </a:pPr>
            <a:r>
              <a:rPr lang="en-US" sz="2399">
                <a:solidFill>
                  <a:srgbClr val="000000"/>
                </a:solidFill>
                <a:latin typeface="Open Sauce Light"/>
              </a:rPr>
              <a:t>Bea Materai</a:t>
            </a:r>
          </a:p>
        </p:txBody>
      </p:sp>
      <p:sp>
        <p:nvSpPr>
          <p:cNvPr name="TextBox 13" id="13"/>
          <p:cNvSpPr txBox="true"/>
          <p:nvPr/>
        </p:nvSpPr>
        <p:spPr>
          <a:xfrm rot="0">
            <a:off x="8015848" y="6563676"/>
            <a:ext cx="9243452" cy="4547235"/>
          </a:xfrm>
          <a:prstGeom prst="rect">
            <a:avLst/>
          </a:prstGeom>
        </p:spPr>
        <p:txBody>
          <a:bodyPr anchor="t" rtlCol="false" tIns="0" lIns="0" bIns="0" rIns="0">
            <a:spAutoFit/>
          </a:bodyPr>
          <a:lstStyle/>
          <a:p>
            <a:pPr marL="518160" indent="-259080" lvl="1">
              <a:lnSpc>
                <a:spcPts val="3600"/>
              </a:lnSpc>
              <a:buFont typeface="Arial"/>
              <a:buChar char="•"/>
            </a:pPr>
            <a:r>
              <a:rPr lang="en-US" sz="2400">
                <a:solidFill>
                  <a:srgbClr val="000000"/>
                </a:solidFill>
                <a:latin typeface="Open Sauce Light"/>
              </a:rPr>
              <a:t>Pajak Kabupaten</a:t>
            </a:r>
          </a:p>
          <a:p>
            <a:pPr>
              <a:lnSpc>
                <a:spcPts val="3600"/>
              </a:lnSpc>
            </a:pPr>
            <a:r>
              <a:rPr lang="en-US" sz="2400">
                <a:solidFill>
                  <a:srgbClr val="000000"/>
                </a:solidFill>
                <a:latin typeface="Open Sauce Light"/>
              </a:rPr>
              <a:t>    a. Pajak Hotel</a:t>
            </a:r>
          </a:p>
          <a:p>
            <a:pPr>
              <a:lnSpc>
                <a:spcPts val="3600"/>
              </a:lnSpc>
            </a:pPr>
            <a:r>
              <a:rPr lang="en-US" sz="2400">
                <a:solidFill>
                  <a:srgbClr val="000000"/>
                </a:solidFill>
                <a:latin typeface="Open Sauce Light"/>
              </a:rPr>
              <a:t>    b. Pajak Restoran</a:t>
            </a:r>
          </a:p>
          <a:p>
            <a:pPr>
              <a:lnSpc>
                <a:spcPts val="3600"/>
              </a:lnSpc>
            </a:pPr>
            <a:r>
              <a:rPr lang="en-US" sz="2400">
                <a:solidFill>
                  <a:srgbClr val="000000"/>
                </a:solidFill>
                <a:latin typeface="Open Sauce Light"/>
              </a:rPr>
              <a:t>    c. Pajak Reklame</a:t>
            </a:r>
          </a:p>
          <a:p>
            <a:pPr>
              <a:lnSpc>
                <a:spcPts val="3600"/>
              </a:lnSpc>
            </a:pPr>
            <a:r>
              <a:rPr lang="en-US" sz="2400">
                <a:solidFill>
                  <a:srgbClr val="000000"/>
                </a:solidFill>
                <a:latin typeface="Open Sauce Light"/>
              </a:rPr>
              <a:t>    d. Pajak Air Tanah</a:t>
            </a:r>
          </a:p>
          <a:p>
            <a:pPr>
              <a:lnSpc>
                <a:spcPts val="3600"/>
              </a:lnSpc>
            </a:pPr>
            <a:r>
              <a:rPr lang="en-US" sz="2400">
                <a:solidFill>
                  <a:srgbClr val="000000"/>
                </a:solidFill>
                <a:latin typeface="Open Sauce Light"/>
              </a:rPr>
              <a:t>    e. Pajak Penenrangan Jalan</a:t>
            </a:r>
          </a:p>
          <a:p>
            <a:pPr>
              <a:lnSpc>
                <a:spcPts val="3600"/>
              </a:lnSpc>
            </a:pPr>
            <a:r>
              <a:rPr lang="en-US" sz="2400">
                <a:solidFill>
                  <a:srgbClr val="000000"/>
                </a:solidFill>
                <a:latin typeface="Open Sauce Light"/>
              </a:rPr>
              <a:t>    f.  Pajak Sarang burung</a:t>
            </a:r>
          </a:p>
          <a:p>
            <a:pPr>
              <a:lnSpc>
                <a:spcPts val="3600"/>
              </a:lnSpc>
            </a:pPr>
            <a:r>
              <a:rPr lang="en-US" sz="2400">
                <a:solidFill>
                  <a:srgbClr val="000000"/>
                </a:solidFill>
                <a:latin typeface="Open Sauce Light"/>
              </a:rPr>
              <a:t>   g.  Pajak Mineral Bukan Logam dan Batuan </a:t>
            </a:r>
          </a:p>
          <a:p>
            <a:pPr>
              <a:lnSpc>
                <a:spcPts val="3600"/>
              </a:lnSpc>
            </a:pPr>
          </a:p>
          <a:p>
            <a:pPr>
              <a:lnSpc>
                <a:spcPts val="3599"/>
              </a:lnSpc>
            </a:pPr>
          </a:p>
        </p:txBody>
      </p:sp>
      <p:sp>
        <p:nvSpPr>
          <p:cNvPr name="TextBox 14" id="14"/>
          <p:cNvSpPr txBox="true"/>
          <p:nvPr/>
        </p:nvSpPr>
        <p:spPr>
          <a:xfrm rot="0">
            <a:off x="1028700" y="5363526"/>
            <a:ext cx="5740249" cy="1276350"/>
          </a:xfrm>
          <a:prstGeom prst="rect">
            <a:avLst/>
          </a:prstGeom>
        </p:spPr>
        <p:txBody>
          <a:bodyPr anchor="t" rtlCol="false" tIns="0" lIns="0" bIns="0" rIns="0">
            <a:spAutoFit/>
          </a:bodyPr>
          <a:lstStyle/>
          <a:p>
            <a:pPr algn="ctr">
              <a:lnSpc>
                <a:spcPts val="5040"/>
              </a:lnSpc>
              <a:spcBef>
                <a:spcPct val="0"/>
              </a:spcBef>
            </a:pPr>
            <a:r>
              <a:rPr lang="en-US" sz="4200">
                <a:solidFill>
                  <a:srgbClr val="FAF8F3"/>
                </a:solidFill>
                <a:latin typeface="Open Sans Extra Bold"/>
              </a:rPr>
              <a:t>Jenis dan Objek Pajak Daerah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0800000">
            <a:off x="515817" y="9418"/>
            <a:ext cx="5308715" cy="4438713"/>
            <a:chOff x="0" y="0"/>
            <a:chExt cx="2354580" cy="1968707"/>
          </a:xfrm>
        </p:grpSpPr>
        <p:sp>
          <p:nvSpPr>
            <p:cNvPr name="Freeform 3" id="3"/>
            <p:cNvSpPr/>
            <p:nvPr/>
          </p:nvSpPr>
          <p:spPr>
            <a:xfrm>
              <a:off x="0" y="0"/>
              <a:ext cx="2353310" cy="1968707"/>
            </a:xfrm>
            <a:custGeom>
              <a:avLst/>
              <a:gdLst/>
              <a:ahLst/>
              <a:cxnLst/>
              <a:rect r="r" b="b" t="t" l="l"/>
              <a:pathLst>
                <a:path h="1968707" w="2353310">
                  <a:moveTo>
                    <a:pt x="784860" y="1901397"/>
                  </a:moveTo>
                  <a:cubicBezTo>
                    <a:pt x="905510" y="1942037"/>
                    <a:pt x="1042670" y="1968707"/>
                    <a:pt x="1177290" y="1968707"/>
                  </a:cubicBezTo>
                  <a:cubicBezTo>
                    <a:pt x="1311910" y="1968707"/>
                    <a:pt x="1441450" y="1945847"/>
                    <a:pt x="1560830" y="1905207"/>
                  </a:cubicBezTo>
                  <a:cubicBezTo>
                    <a:pt x="1563370" y="1903937"/>
                    <a:pt x="1565910" y="1903937"/>
                    <a:pt x="1568450" y="1902667"/>
                  </a:cubicBezTo>
                  <a:cubicBezTo>
                    <a:pt x="2016760" y="1740107"/>
                    <a:pt x="2346960" y="1310847"/>
                    <a:pt x="2353310" y="811967"/>
                  </a:cubicBezTo>
                  <a:lnTo>
                    <a:pt x="2353310" y="0"/>
                  </a:lnTo>
                  <a:lnTo>
                    <a:pt x="0" y="0"/>
                  </a:lnTo>
                  <a:lnTo>
                    <a:pt x="0" y="811389"/>
                  </a:lnTo>
                  <a:cubicBezTo>
                    <a:pt x="6350" y="1313387"/>
                    <a:pt x="331470" y="1742647"/>
                    <a:pt x="784860" y="1901397"/>
                  </a:cubicBezTo>
                  <a:close/>
                </a:path>
              </a:pathLst>
            </a:custGeom>
            <a:solidFill>
              <a:srgbClr val="FF4800">
                <a:alpha val="5882"/>
              </a:srgbClr>
            </a:solidFill>
          </p:spPr>
        </p:sp>
      </p:grpSp>
      <p:sp>
        <p:nvSpPr>
          <p:cNvPr name="TextBox 4" id="4"/>
          <p:cNvSpPr txBox="true"/>
          <p:nvPr/>
        </p:nvSpPr>
        <p:spPr>
          <a:xfrm rot="0">
            <a:off x="1028700" y="756845"/>
            <a:ext cx="4795832" cy="619125"/>
          </a:xfrm>
          <a:prstGeom prst="rect">
            <a:avLst/>
          </a:prstGeom>
        </p:spPr>
        <p:txBody>
          <a:bodyPr anchor="t" rtlCol="false" tIns="0" lIns="0" bIns="0" rIns="0">
            <a:spAutoFit/>
          </a:bodyPr>
          <a:lstStyle/>
          <a:p>
            <a:pPr algn="ctr">
              <a:lnSpc>
                <a:spcPts val="4800"/>
              </a:lnSpc>
            </a:pPr>
            <a:r>
              <a:rPr lang="en-US" sz="4000">
                <a:solidFill>
                  <a:srgbClr val="FF4800"/>
                </a:solidFill>
                <a:latin typeface="Open Sans Extra Bold"/>
              </a:rPr>
              <a:t>Pajak Penghasilan</a:t>
            </a:r>
          </a:p>
        </p:txBody>
      </p:sp>
      <p:sp>
        <p:nvSpPr>
          <p:cNvPr name="TextBox 5" id="5"/>
          <p:cNvSpPr txBox="true"/>
          <p:nvPr/>
        </p:nvSpPr>
        <p:spPr>
          <a:xfrm rot="0">
            <a:off x="1028700" y="1584885"/>
            <a:ext cx="4795832" cy="1230630"/>
          </a:xfrm>
          <a:prstGeom prst="rect">
            <a:avLst/>
          </a:prstGeom>
        </p:spPr>
        <p:txBody>
          <a:bodyPr anchor="t" rtlCol="false" tIns="0" lIns="0" bIns="0" rIns="0">
            <a:spAutoFit/>
          </a:bodyPr>
          <a:lstStyle/>
          <a:p>
            <a:pPr>
              <a:lnSpc>
                <a:spcPts val="3300"/>
              </a:lnSpc>
            </a:pPr>
            <a:r>
              <a:rPr lang="en-US" sz="2200">
                <a:solidFill>
                  <a:srgbClr val="000000"/>
                </a:solidFill>
                <a:latin typeface="Open Sauce Light"/>
              </a:rPr>
              <a:t>pajak yang dikenakan pada badan atau orang pribadi atas penghasilan yang diperoleh dalam 1 tahun pajak</a:t>
            </a:r>
          </a:p>
        </p:txBody>
      </p:sp>
      <p:sp>
        <p:nvSpPr>
          <p:cNvPr name="TextBox 6" id="6"/>
          <p:cNvSpPr txBox="true"/>
          <p:nvPr/>
        </p:nvSpPr>
        <p:spPr>
          <a:xfrm rot="0">
            <a:off x="6746084" y="766370"/>
            <a:ext cx="4795832" cy="1085850"/>
          </a:xfrm>
          <a:prstGeom prst="rect">
            <a:avLst/>
          </a:prstGeom>
        </p:spPr>
        <p:txBody>
          <a:bodyPr anchor="t" rtlCol="false" tIns="0" lIns="0" bIns="0" rIns="0">
            <a:spAutoFit/>
          </a:bodyPr>
          <a:lstStyle/>
          <a:p>
            <a:pPr algn="ctr">
              <a:lnSpc>
                <a:spcPts val="4320"/>
              </a:lnSpc>
            </a:pPr>
            <a:r>
              <a:rPr lang="en-US" sz="3600">
                <a:solidFill>
                  <a:srgbClr val="FF4800"/>
                </a:solidFill>
                <a:latin typeface="Open Sans Extra Bold"/>
              </a:rPr>
              <a:t>Pajak Pertambahan Nilai</a:t>
            </a:r>
          </a:p>
        </p:txBody>
      </p:sp>
      <p:sp>
        <p:nvSpPr>
          <p:cNvPr name="TextBox 7" id="7"/>
          <p:cNvSpPr txBox="true"/>
          <p:nvPr/>
        </p:nvSpPr>
        <p:spPr>
          <a:xfrm rot="0">
            <a:off x="6746084" y="2094050"/>
            <a:ext cx="4795832" cy="2213610"/>
          </a:xfrm>
          <a:prstGeom prst="rect">
            <a:avLst/>
          </a:prstGeom>
        </p:spPr>
        <p:txBody>
          <a:bodyPr anchor="t" rtlCol="false" tIns="0" lIns="0" bIns="0" rIns="0">
            <a:spAutoFit/>
          </a:bodyPr>
          <a:lstStyle/>
          <a:p>
            <a:pPr>
              <a:lnSpc>
                <a:spcPts val="3599"/>
              </a:lnSpc>
            </a:pPr>
            <a:r>
              <a:rPr lang="en-US" sz="2399">
                <a:solidFill>
                  <a:srgbClr val="000000"/>
                </a:solidFill>
                <a:latin typeface="Open Sauce Light"/>
              </a:rPr>
              <a:t>pajak yang diberlakukan atas konsumsi barang kena pajak atau jasa kena pajak didalam daerah pabean atau di dalam wilayah indonesia</a:t>
            </a:r>
          </a:p>
        </p:txBody>
      </p:sp>
      <p:sp>
        <p:nvSpPr>
          <p:cNvPr name="TextBox 8" id="8"/>
          <p:cNvSpPr txBox="true"/>
          <p:nvPr/>
        </p:nvSpPr>
        <p:spPr>
          <a:xfrm rot="0">
            <a:off x="12572479" y="766370"/>
            <a:ext cx="4795832" cy="876300"/>
          </a:xfrm>
          <a:prstGeom prst="rect">
            <a:avLst/>
          </a:prstGeom>
        </p:spPr>
        <p:txBody>
          <a:bodyPr anchor="t" rtlCol="false" tIns="0" lIns="0" bIns="0" rIns="0">
            <a:spAutoFit/>
          </a:bodyPr>
          <a:lstStyle/>
          <a:p>
            <a:pPr algn="ctr">
              <a:lnSpc>
                <a:spcPts val="3480"/>
              </a:lnSpc>
            </a:pPr>
            <a:r>
              <a:rPr lang="en-US" sz="2900">
                <a:solidFill>
                  <a:srgbClr val="FF4800"/>
                </a:solidFill>
                <a:latin typeface="Open Sans Extra Bold"/>
              </a:rPr>
              <a:t>Pajak Penjualan atas Barang Mewah (PPnBM) </a:t>
            </a:r>
          </a:p>
        </p:txBody>
      </p:sp>
      <p:sp>
        <p:nvSpPr>
          <p:cNvPr name="TextBox 9" id="9"/>
          <p:cNvSpPr txBox="true"/>
          <p:nvPr/>
        </p:nvSpPr>
        <p:spPr>
          <a:xfrm rot="0">
            <a:off x="12572479" y="2039312"/>
            <a:ext cx="4400146" cy="3320340"/>
          </a:xfrm>
          <a:prstGeom prst="rect">
            <a:avLst/>
          </a:prstGeom>
        </p:spPr>
        <p:txBody>
          <a:bodyPr anchor="t" rtlCol="false" tIns="0" lIns="0" bIns="0" rIns="0">
            <a:spAutoFit/>
          </a:bodyPr>
          <a:lstStyle/>
          <a:p>
            <a:pPr>
              <a:lnSpc>
                <a:spcPts val="3302"/>
              </a:lnSpc>
            </a:pPr>
            <a:r>
              <a:rPr lang="en-US" sz="2201">
                <a:solidFill>
                  <a:srgbClr val="000000"/>
                </a:solidFill>
                <a:latin typeface="Open Sauce Light"/>
              </a:rPr>
              <a:t>yang dimaksud barang mewah adalah barang tersebut bukan barang kebutuhan pokok dikonsumsi, hanya masyarakat tertentu yang dapat membeli, dikonsumsi oleh masyarakat berpenghasilan tinggi.</a:t>
            </a:r>
          </a:p>
          <a:p>
            <a:pPr>
              <a:lnSpc>
                <a:spcPts val="3302"/>
              </a:lnSpc>
            </a:pPr>
          </a:p>
        </p:txBody>
      </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778560" y="7482563"/>
            <a:ext cx="730879" cy="723585"/>
          </a:xfrm>
          <a:prstGeom prst="rect">
            <a:avLst/>
          </a:prstGeom>
        </p:spPr>
      </p:pic>
      <p:sp>
        <p:nvSpPr>
          <p:cNvPr name="TextBox 11" id="11"/>
          <p:cNvSpPr txBox="true"/>
          <p:nvPr/>
        </p:nvSpPr>
        <p:spPr>
          <a:xfrm rot="0">
            <a:off x="3982728" y="6396713"/>
            <a:ext cx="4795832" cy="1085850"/>
          </a:xfrm>
          <a:prstGeom prst="rect">
            <a:avLst/>
          </a:prstGeom>
        </p:spPr>
        <p:txBody>
          <a:bodyPr anchor="t" rtlCol="false" tIns="0" lIns="0" bIns="0" rIns="0">
            <a:spAutoFit/>
          </a:bodyPr>
          <a:lstStyle/>
          <a:p>
            <a:pPr algn="ctr">
              <a:lnSpc>
                <a:spcPts val="4320"/>
              </a:lnSpc>
            </a:pPr>
            <a:r>
              <a:rPr lang="en-US" sz="3600">
                <a:solidFill>
                  <a:srgbClr val="FF4800"/>
                </a:solidFill>
                <a:latin typeface="Open Sans Extra Bold"/>
              </a:rPr>
              <a:t>Pajak Bumi dan Bangunan (PBB)</a:t>
            </a:r>
          </a:p>
        </p:txBody>
      </p:sp>
      <p:sp>
        <p:nvSpPr>
          <p:cNvPr name="TextBox 12" id="12"/>
          <p:cNvSpPr txBox="true"/>
          <p:nvPr/>
        </p:nvSpPr>
        <p:spPr>
          <a:xfrm rot="0">
            <a:off x="3982728" y="7655130"/>
            <a:ext cx="4795832" cy="1230630"/>
          </a:xfrm>
          <a:prstGeom prst="rect">
            <a:avLst/>
          </a:prstGeom>
        </p:spPr>
        <p:txBody>
          <a:bodyPr anchor="t" rtlCol="false" tIns="0" lIns="0" bIns="0" rIns="0">
            <a:spAutoFit/>
          </a:bodyPr>
          <a:lstStyle/>
          <a:p>
            <a:pPr>
              <a:lnSpc>
                <a:spcPts val="3300"/>
              </a:lnSpc>
            </a:pPr>
            <a:r>
              <a:rPr lang="en-US" sz="2200">
                <a:solidFill>
                  <a:srgbClr val="000000"/>
                </a:solidFill>
                <a:latin typeface="Open Sauce Light"/>
              </a:rPr>
              <a:t> merupakan pajak yang wajib dibayarkan atas kepemilikan tanah dan bangunan</a:t>
            </a:r>
          </a:p>
        </p:txBody>
      </p:sp>
      <p:grpSp>
        <p:nvGrpSpPr>
          <p:cNvPr name="Group 13" id="13"/>
          <p:cNvGrpSpPr/>
          <p:nvPr/>
        </p:nvGrpSpPr>
        <p:grpSpPr>
          <a:xfrm rot="-10800000">
            <a:off x="3683057" y="5359653"/>
            <a:ext cx="5308715" cy="4705255"/>
            <a:chOff x="0" y="0"/>
            <a:chExt cx="2354580" cy="2086927"/>
          </a:xfrm>
        </p:grpSpPr>
        <p:sp>
          <p:nvSpPr>
            <p:cNvPr name="Freeform 14" id="14"/>
            <p:cNvSpPr/>
            <p:nvPr/>
          </p:nvSpPr>
          <p:spPr>
            <a:xfrm>
              <a:off x="0" y="0"/>
              <a:ext cx="2353310" cy="2086927"/>
            </a:xfrm>
            <a:custGeom>
              <a:avLst/>
              <a:gdLst/>
              <a:ahLst/>
              <a:cxnLst/>
              <a:rect r="r" b="b" t="t" l="l"/>
              <a:pathLst>
                <a:path h="2086927" w="2353310">
                  <a:moveTo>
                    <a:pt x="784860" y="2019617"/>
                  </a:moveTo>
                  <a:cubicBezTo>
                    <a:pt x="905510" y="2060257"/>
                    <a:pt x="1042670" y="2086927"/>
                    <a:pt x="1177290" y="2086927"/>
                  </a:cubicBezTo>
                  <a:cubicBezTo>
                    <a:pt x="1311910" y="2086927"/>
                    <a:pt x="1441450" y="2064067"/>
                    <a:pt x="1560830" y="2023427"/>
                  </a:cubicBezTo>
                  <a:cubicBezTo>
                    <a:pt x="1563370" y="2022157"/>
                    <a:pt x="1565910" y="2022157"/>
                    <a:pt x="1568450" y="2020887"/>
                  </a:cubicBezTo>
                  <a:cubicBezTo>
                    <a:pt x="2016760" y="1858327"/>
                    <a:pt x="2346960" y="1429067"/>
                    <a:pt x="2353310" y="929823"/>
                  </a:cubicBezTo>
                  <a:lnTo>
                    <a:pt x="2353310" y="0"/>
                  </a:lnTo>
                  <a:lnTo>
                    <a:pt x="0" y="0"/>
                  </a:lnTo>
                  <a:lnTo>
                    <a:pt x="0" y="929155"/>
                  </a:lnTo>
                  <a:cubicBezTo>
                    <a:pt x="6350" y="1431607"/>
                    <a:pt x="331470" y="1860867"/>
                    <a:pt x="784860" y="2019617"/>
                  </a:cubicBezTo>
                  <a:close/>
                </a:path>
              </a:pathLst>
            </a:custGeom>
            <a:solidFill>
              <a:srgbClr val="FF4800">
                <a:alpha val="5882"/>
              </a:srgbClr>
            </a:solidFill>
          </p:spPr>
        </p:sp>
      </p:grpSp>
      <p:grpSp>
        <p:nvGrpSpPr>
          <p:cNvPr name="Group 15" id="15"/>
          <p:cNvGrpSpPr/>
          <p:nvPr/>
        </p:nvGrpSpPr>
        <p:grpSpPr>
          <a:xfrm rot="-10800000">
            <a:off x="6337415" y="-58631"/>
            <a:ext cx="5308715" cy="4438713"/>
            <a:chOff x="0" y="0"/>
            <a:chExt cx="2354580" cy="1968707"/>
          </a:xfrm>
        </p:grpSpPr>
        <p:sp>
          <p:nvSpPr>
            <p:cNvPr name="Freeform 16" id="16"/>
            <p:cNvSpPr/>
            <p:nvPr/>
          </p:nvSpPr>
          <p:spPr>
            <a:xfrm>
              <a:off x="0" y="0"/>
              <a:ext cx="2353310" cy="1968707"/>
            </a:xfrm>
            <a:custGeom>
              <a:avLst/>
              <a:gdLst/>
              <a:ahLst/>
              <a:cxnLst/>
              <a:rect r="r" b="b" t="t" l="l"/>
              <a:pathLst>
                <a:path h="1968707" w="2353310">
                  <a:moveTo>
                    <a:pt x="784860" y="1901397"/>
                  </a:moveTo>
                  <a:cubicBezTo>
                    <a:pt x="905510" y="1942037"/>
                    <a:pt x="1042670" y="1968707"/>
                    <a:pt x="1177290" y="1968707"/>
                  </a:cubicBezTo>
                  <a:cubicBezTo>
                    <a:pt x="1311910" y="1968707"/>
                    <a:pt x="1441450" y="1945847"/>
                    <a:pt x="1560830" y="1905207"/>
                  </a:cubicBezTo>
                  <a:cubicBezTo>
                    <a:pt x="1563370" y="1903937"/>
                    <a:pt x="1565910" y="1903937"/>
                    <a:pt x="1568450" y="1902667"/>
                  </a:cubicBezTo>
                  <a:cubicBezTo>
                    <a:pt x="2016760" y="1740107"/>
                    <a:pt x="2346960" y="1310847"/>
                    <a:pt x="2353310" y="811967"/>
                  </a:cubicBezTo>
                  <a:lnTo>
                    <a:pt x="2353310" y="0"/>
                  </a:lnTo>
                  <a:lnTo>
                    <a:pt x="0" y="0"/>
                  </a:lnTo>
                  <a:lnTo>
                    <a:pt x="0" y="811389"/>
                  </a:lnTo>
                  <a:cubicBezTo>
                    <a:pt x="6350" y="1313387"/>
                    <a:pt x="331470" y="1742647"/>
                    <a:pt x="784860" y="1901397"/>
                  </a:cubicBezTo>
                  <a:close/>
                </a:path>
              </a:pathLst>
            </a:custGeom>
            <a:solidFill>
              <a:srgbClr val="FF4800">
                <a:alpha val="5882"/>
              </a:srgbClr>
            </a:solidFill>
          </p:spPr>
        </p:sp>
      </p:grpSp>
      <p:grpSp>
        <p:nvGrpSpPr>
          <p:cNvPr name="Group 17" id="17"/>
          <p:cNvGrpSpPr/>
          <p:nvPr/>
        </p:nvGrpSpPr>
        <p:grpSpPr>
          <a:xfrm rot="-10800000">
            <a:off x="12316037" y="-282647"/>
            <a:ext cx="5308715" cy="5487729"/>
            <a:chOff x="0" y="0"/>
            <a:chExt cx="2354580" cy="2433979"/>
          </a:xfrm>
        </p:grpSpPr>
        <p:sp>
          <p:nvSpPr>
            <p:cNvPr name="Freeform 18" id="18"/>
            <p:cNvSpPr/>
            <p:nvPr/>
          </p:nvSpPr>
          <p:spPr>
            <a:xfrm>
              <a:off x="0" y="0"/>
              <a:ext cx="2353310" cy="2433979"/>
            </a:xfrm>
            <a:custGeom>
              <a:avLst/>
              <a:gdLst/>
              <a:ahLst/>
              <a:cxnLst/>
              <a:rect r="r" b="b" t="t" l="l"/>
              <a:pathLst>
                <a:path h="2433979" w="2353310">
                  <a:moveTo>
                    <a:pt x="784860" y="2366669"/>
                  </a:moveTo>
                  <a:cubicBezTo>
                    <a:pt x="905510" y="2407309"/>
                    <a:pt x="1042670" y="2433979"/>
                    <a:pt x="1177290" y="2433979"/>
                  </a:cubicBezTo>
                  <a:cubicBezTo>
                    <a:pt x="1311910" y="2433979"/>
                    <a:pt x="1441450" y="2411119"/>
                    <a:pt x="1560830" y="2370479"/>
                  </a:cubicBezTo>
                  <a:cubicBezTo>
                    <a:pt x="1563370" y="2369209"/>
                    <a:pt x="1565910" y="2369209"/>
                    <a:pt x="1568450" y="2367939"/>
                  </a:cubicBezTo>
                  <a:cubicBezTo>
                    <a:pt x="2016760" y="2205379"/>
                    <a:pt x="2346960" y="1776119"/>
                    <a:pt x="2353310" y="1275807"/>
                  </a:cubicBezTo>
                  <a:lnTo>
                    <a:pt x="2353310" y="0"/>
                  </a:lnTo>
                  <a:lnTo>
                    <a:pt x="0" y="0"/>
                  </a:lnTo>
                  <a:lnTo>
                    <a:pt x="0" y="1274872"/>
                  </a:lnTo>
                  <a:cubicBezTo>
                    <a:pt x="6350" y="1778659"/>
                    <a:pt x="331470" y="2207919"/>
                    <a:pt x="784860" y="2366669"/>
                  </a:cubicBezTo>
                  <a:close/>
                </a:path>
              </a:pathLst>
            </a:custGeom>
            <a:solidFill>
              <a:srgbClr val="FF4800">
                <a:alpha val="5882"/>
              </a:srgbClr>
            </a:solidFill>
          </p:spPr>
        </p:sp>
      </p:grpSp>
      <p:grpSp>
        <p:nvGrpSpPr>
          <p:cNvPr name="Group 19" id="19"/>
          <p:cNvGrpSpPr/>
          <p:nvPr/>
        </p:nvGrpSpPr>
        <p:grpSpPr>
          <a:xfrm rot="-10800000">
            <a:off x="9341900" y="5143500"/>
            <a:ext cx="5552589" cy="4921408"/>
            <a:chOff x="0" y="0"/>
            <a:chExt cx="2354580" cy="2086927"/>
          </a:xfrm>
        </p:grpSpPr>
        <p:sp>
          <p:nvSpPr>
            <p:cNvPr name="Freeform 20" id="20"/>
            <p:cNvSpPr/>
            <p:nvPr/>
          </p:nvSpPr>
          <p:spPr>
            <a:xfrm>
              <a:off x="0" y="0"/>
              <a:ext cx="2353310" cy="2086927"/>
            </a:xfrm>
            <a:custGeom>
              <a:avLst/>
              <a:gdLst/>
              <a:ahLst/>
              <a:cxnLst/>
              <a:rect r="r" b="b" t="t" l="l"/>
              <a:pathLst>
                <a:path h="2086927" w="2353310">
                  <a:moveTo>
                    <a:pt x="784860" y="2019617"/>
                  </a:moveTo>
                  <a:cubicBezTo>
                    <a:pt x="905510" y="2060257"/>
                    <a:pt x="1042670" y="2086927"/>
                    <a:pt x="1177290" y="2086927"/>
                  </a:cubicBezTo>
                  <a:cubicBezTo>
                    <a:pt x="1311910" y="2086927"/>
                    <a:pt x="1441450" y="2064067"/>
                    <a:pt x="1560830" y="2023427"/>
                  </a:cubicBezTo>
                  <a:cubicBezTo>
                    <a:pt x="1563370" y="2022157"/>
                    <a:pt x="1565910" y="2022157"/>
                    <a:pt x="1568450" y="2020887"/>
                  </a:cubicBezTo>
                  <a:cubicBezTo>
                    <a:pt x="2016760" y="1858327"/>
                    <a:pt x="2346960" y="1429067"/>
                    <a:pt x="2353310" y="929823"/>
                  </a:cubicBezTo>
                  <a:lnTo>
                    <a:pt x="2353310" y="0"/>
                  </a:lnTo>
                  <a:lnTo>
                    <a:pt x="0" y="0"/>
                  </a:lnTo>
                  <a:lnTo>
                    <a:pt x="0" y="929155"/>
                  </a:lnTo>
                  <a:cubicBezTo>
                    <a:pt x="6350" y="1431607"/>
                    <a:pt x="331470" y="1860867"/>
                    <a:pt x="784860" y="2019617"/>
                  </a:cubicBezTo>
                  <a:close/>
                </a:path>
              </a:pathLst>
            </a:custGeom>
            <a:solidFill>
              <a:srgbClr val="FF4800">
                <a:alpha val="5882"/>
              </a:srgbClr>
            </a:solidFill>
          </p:spPr>
        </p:sp>
      </p:grpSp>
      <p:sp>
        <p:nvSpPr>
          <p:cNvPr name="TextBox 21" id="21"/>
          <p:cNvSpPr txBox="true"/>
          <p:nvPr/>
        </p:nvSpPr>
        <p:spPr>
          <a:xfrm rot="0">
            <a:off x="9720278" y="7438978"/>
            <a:ext cx="4795832" cy="811530"/>
          </a:xfrm>
          <a:prstGeom prst="rect">
            <a:avLst/>
          </a:prstGeom>
        </p:spPr>
        <p:txBody>
          <a:bodyPr anchor="t" rtlCol="false" tIns="0" lIns="0" bIns="0" rIns="0">
            <a:spAutoFit/>
          </a:bodyPr>
          <a:lstStyle/>
          <a:p>
            <a:pPr>
              <a:lnSpc>
                <a:spcPts val="3300"/>
              </a:lnSpc>
            </a:pPr>
            <a:r>
              <a:rPr lang="en-US" sz="2200">
                <a:solidFill>
                  <a:srgbClr val="000000"/>
                </a:solidFill>
                <a:latin typeface="Open Sauce Light"/>
              </a:rPr>
              <a:t>Bea Materai (BM) merupakan pajak atas pemanfaatan dokumen.</a:t>
            </a:r>
          </a:p>
        </p:txBody>
      </p:sp>
      <p:sp>
        <p:nvSpPr>
          <p:cNvPr name="TextBox 22" id="22"/>
          <p:cNvSpPr txBox="true"/>
          <p:nvPr/>
        </p:nvSpPr>
        <p:spPr>
          <a:xfrm rot="0">
            <a:off x="9463837" y="6219825"/>
            <a:ext cx="4795832" cy="619125"/>
          </a:xfrm>
          <a:prstGeom prst="rect">
            <a:avLst/>
          </a:prstGeom>
        </p:spPr>
        <p:txBody>
          <a:bodyPr anchor="t" rtlCol="false" tIns="0" lIns="0" bIns="0" rIns="0">
            <a:spAutoFit/>
          </a:bodyPr>
          <a:lstStyle/>
          <a:p>
            <a:pPr algn="ctr">
              <a:lnSpc>
                <a:spcPts val="4800"/>
              </a:lnSpc>
            </a:pPr>
            <a:r>
              <a:rPr lang="en-US" sz="4000">
                <a:solidFill>
                  <a:srgbClr val="FF4800"/>
                </a:solidFill>
                <a:latin typeface="Open Sans Extra Bold"/>
              </a:rPr>
              <a:t>Pajak Penghasilan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0800000">
            <a:off x="515817" y="9418"/>
            <a:ext cx="5308715" cy="4438713"/>
            <a:chOff x="0" y="0"/>
            <a:chExt cx="2354580" cy="1968707"/>
          </a:xfrm>
        </p:grpSpPr>
        <p:sp>
          <p:nvSpPr>
            <p:cNvPr name="Freeform 3" id="3"/>
            <p:cNvSpPr/>
            <p:nvPr/>
          </p:nvSpPr>
          <p:spPr>
            <a:xfrm>
              <a:off x="0" y="0"/>
              <a:ext cx="2353310" cy="1968707"/>
            </a:xfrm>
            <a:custGeom>
              <a:avLst/>
              <a:gdLst/>
              <a:ahLst/>
              <a:cxnLst/>
              <a:rect r="r" b="b" t="t" l="l"/>
              <a:pathLst>
                <a:path h="1968707" w="2353310">
                  <a:moveTo>
                    <a:pt x="784860" y="1901397"/>
                  </a:moveTo>
                  <a:cubicBezTo>
                    <a:pt x="905510" y="1942037"/>
                    <a:pt x="1042670" y="1968707"/>
                    <a:pt x="1177290" y="1968707"/>
                  </a:cubicBezTo>
                  <a:cubicBezTo>
                    <a:pt x="1311910" y="1968707"/>
                    <a:pt x="1441450" y="1945847"/>
                    <a:pt x="1560830" y="1905207"/>
                  </a:cubicBezTo>
                  <a:cubicBezTo>
                    <a:pt x="1563370" y="1903937"/>
                    <a:pt x="1565910" y="1903937"/>
                    <a:pt x="1568450" y="1902667"/>
                  </a:cubicBezTo>
                  <a:cubicBezTo>
                    <a:pt x="2016760" y="1740107"/>
                    <a:pt x="2346960" y="1310847"/>
                    <a:pt x="2353310" y="811967"/>
                  </a:cubicBezTo>
                  <a:lnTo>
                    <a:pt x="2353310" y="0"/>
                  </a:lnTo>
                  <a:lnTo>
                    <a:pt x="0" y="0"/>
                  </a:lnTo>
                  <a:lnTo>
                    <a:pt x="0" y="811389"/>
                  </a:lnTo>
                  <a:cubicBezTo>
                    <a:pt x="6350" y="1313387"/>
                    <a:pt x="331470" y="1742647"/>
                    <a:pt x="784860" y="1901397"/>
                  </a:cubicBezTo>
                  <a:close/>
                </a:path>
              </a:pathLst>
            </a:custGeom>
            <a:solidFill>
              <a:srgbClr val="FF4800">
                <a:alpha val="5882"/>
              </a:srgbClr>
            </a:solidFill>
          </p:spPr>
        </p:sp>
      </p:grpSp>
      <p:sp>
        <p:nvSpPr>
          <p:cNvPr name="TextBox 4" id="4"/>
          <p:cNvSpPr txBox="true"/>
          <p:nvPr/>
        </p:nvSpPr>
        <p:spPr>
          <a:xfrm rot="0">
            <a:off x="889964" y="556820"/>
            <a:ext cx="5073304" cy="1295400"/>
          </a:xfrm>
          <a:prstGeom prst="rect">
            <a:avLst/>
          </a:prstGeom>
        </p:spPr>
        <p:txBody>
          <a:bodyPr anchor="t" rtlCol="false" tIns="0" lIns="0" bIns="0" rIns="0">
            <a:spAutoFit/>
          </a:bodyPr>
          <a:lstStyle/>
          <a:p>
            <a:pPr algn="ctr">
              <a:lnSpc>
                <a:spcPts val="5159"/>
              </a:lnSpc>
            </a:pPr>
            <a:r>
              <a:rPr lang="en-US" sz="4299">
                <a:solidFill>
                  <a:srgbClr val="FF4800"/>
                </a:solidFill>
                <a:latin typeface="Open Sans Extra Bold"/>
              </a:rPr>
              <a:t>Pajak Kendaraan Bermotor</a:t>
            </a:r>
          </a:p>
        </p:txBody>
      </p:sp>
      <p:sp>
        <p:nvSpPr>
          <p:cNvPr name="TextBox 5" id="5"/>
          <p:cNvSpPr txBox="true"/>
          <p:nvPr/>
        </p:nvSpPr>
        <p:spPr>
          <a:xfrm rot="0">
            <a:off x="1028700" y="2268855"/>
            <a:ext cx="4795832" cy="1864995"/>
          </a:xfrm>
          <a:prstGeom prst="rect">
            <a:avLst/>
          </a:prstGeom>
        </p:spPr>
        <p:txBody>
          <a:bodyPr anchor="t" rtlCol="false" tIns="0" lIns="0" bIns="0" rIns="0">
            <a:spAutoFit/>
          </a:bodyPr>
          <a:lstStyle/>
          <a:p>
            <a:pPr>
              <a:lnSpc>
                <a:spcPts val="4950"/>
              </a:lnSpc>
            </a:pPr>
            <a:r>
              <a:rPr lang="en-US" sz="3300">
                <a:solidFill>
                  <a:srgbClr val="000000"/>
                </a:solidFill>
                <a:latin typeface="Open Sauce Light"/>
              </a:rPr>
              <a:t>Pajak atas kepemilikan kendaraan bermotor.</a:t>
            </a:r>
          </a:p>
          <a:p>
            <a:pPr>
              <a:lnSpc>
                <a:spcPts val="4950"/>
              </a:lnSpc>
            </a:pPr>
          </a:p>
        </p:txBody>
      </p:sp>
      <p:sp>
        <p:nvSpPr>
          <p:cNvPr name="TextBox 6" id="6"/>
          <p:cNvSpPr txBox="true"/>
          <p:nvPr/>
        </p:nvSpPr>
        <p:spPr>
          <a:xfrm rot="0">
            <a:off x="6746084" y="775895"/>
            <a:ext cx="4795832" cy="1390650"/>
          </a:xfrm>
          <a:prstGeom prst="rect">
            <a:avLst/>
          </a:prstGeom>
        </p:spPr>
        <p:txBody>
          <a:bodyPr anchor="t" rtlCol="false" tIns="0" lIns="0" bIns="0" rIns="0">
            <a:spAutoFit/>
          </a:bodyPr>
          <a:lstStyle/>
          <a:p>
            <a:pPr algn="ctr">
              <a:lnSpc>
                <a:spcPts val="3719"/>
              </a:lnSpc>
            </a:pPr>
            <a:r>
              <a:rPr lang="en-US" sz="3099">
                <a:solidFill>
                  <a:srgbClr val="FF4800"/>
                </a:solidFill>
                <a:latin typeface="Open Sans Extra Bold"/>
              </a:rPr>
              <a:t>Bea Balik Nama Kendaraan Bermotor (BBN-KB) </a:t>
            </a:r>
          </a:p>
        </p:txBody>
      </p:sp>
      <p:sp>
        <p:nvSpPr>
          <p:cNvPr name="TextBox 7" id="7"/>
          <p:cNvSpPr txBox="true"/>
          <p:nvPr/>
        </p:nvSpPr>
        <p:spPr>
          <a:xfrm rot="0">
            <a:off x="6746084" y="2046425"/>
            <a:ext cx="4795832" cy="2754630"/>
          </a:xfrm>
          <a:prstGeom prst="rect">
            <a:avLst/>
          </a:prstGeom>
        </p:spPr>
        <p:txBody>
          <a:bodyPr anchor="t" rtlCol="false" tIns="0" lIns="0" bIns="0" rIns="0">
            <a:spAutoFit/>
          </a:bodyPr>
          <a:lstStyle/>
          <a:p>
            <a:pPr>
              <a:lnSpc>
                <a:spcPts val="5549"/>
              </a:lnSpc>
            </a:pPr>
            <a:r>
              <a:rPr lang="en-US" sz="3699">
                <a:solidFill>
                  <a:srgbClr val="000000"/>
                </a:solidFill>
                <a:latin typeface="Open Sauce Light"/>
              </a:rPr>
              <a:t>pajak atas penyerahan hak milik kendaraan bermotor.</a:t>
            </a:r>
          </a:p>
          <a:p>
            <a:pPr>
              <a:lnSpc>
                <a:spcPts val="5549"/>
              </a:lnSpc>
            </a:pPr>
          </a:p>
        </p:txBody>
      </p:sp>
      <p:sp>
        <p:nvSpPr>
          <p:cNvPr name="TextBox 8" id="8"/>
          <p:cNvSpPr txBox="true"/>
          <p:nvPr/>
        </p:nvSpPr>
        <p:spPr>
          <a:xfrm rot="0">
            <a:off x="12572479" y="766370"/>
            <a:ext cx="4795832" cy="876300"/>
          </a:xfrm>
          <a:prstGeom prst="rect">
            <a:avLst/>
          </a:prstGeom>
        </p:spPr>
        <p:txBody>
          <a:bodyPr anchor="t" rtlCol="false" tIns="0" lIns="0" bIns="0" rIns="0">
            <a:spAutoFit/>
          </a:bodyPr>
          <a:lstStyle/>
          <a:p>
            <a:pPr algn="ctr">
              <a:lnSpc>
                <a:spcPts val="3480"/>
              </a:lnSpc>
            </a:pPr>
            <a:r>
              <a:rPr lang="en-US" sz="2900">
                <a:solidFill>
                  <a:srgbClr val="FF4800"/>
                </a:solidFill>
                <a:latin typeface="Open Sans Extra Bold"/>
              </a:rPr>
              <a:t>Pajak Bahan Bakar Kendaraan Bermotor </a:t>
            </a:r>
          </a:p>
        </p:txBody>
      </p:sp>
      <p:sp>
        <p:nvSpPr>
          <p:cNvPr name="TextBox 9" id="9"/>
          <p:cNvSpPr txBox="true"/>
          <p:nvPr/>
        </p:nvSpPr>
        <p:spPr>
          <a:xfrm rot="0">
            <a:off x="12864516" y="1965463"/>
            <a:ext cx="4400146" cy="2882265"/>
          </a:xfrm>
          <a:prstGeom prst="rect">
            <a:avLst/>
          </a:prstGeom>
        </p:spPr>
        <p:txBody>
          <a:bodyPr anchor="t" rtlCol="false" tIns="0" lIns="0" bIns="0" rIns="0">
            <a:spAutoFit/>
          </a:bodyPr>
          <a:lstStyle/>
          <a:p>
            <a:pPr>
              <a:lnSpc>
                <a:spcPts val="4649"/>
              </a:lnSpc>
            </a:pPr>
            <a:r>
              <a:rPr lang="en-US" sz="3099">
                <a:solidFill>
                  <a:srgbClr val="000000"/>
                </a:solidFill>
                <a:latin typeface="Open Sauce Light"/>
              </a:rPr>
              <a:t> pajak atas penggunaan bahan bakar kendaraan bermotor.</a:t>
            </a:r>
          </a:p>
          <a:p>
            <a:pPr>
              <a:lnSpc>
                <a:spcPts val="4649"/>
              </a:lnSpc>
            </a:pPr>
          </a:p>
        </p:txBody>
      </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778560" y="7482563"/>
            <a:ext cx="730879" cy="723585"/>
          </a:xfrm>
          <a:prstGeom prst="rect">
            <a:avLst/>
          </a:prstGeom>
        </p:spPr>
      </p:pic>
      <p:sp>
        <p:nvSpPr>
          <p:cNvPr name="TextBox 11" id="11"/>
          <p:cNvSpPr txBox="true"/>
          <p:nvPr/>
        </p:nvSpPr>
        <p:spPr>
          <a:xfrm rot="0">
            <a:off x="3982728" y="6396713"/>
            <a:ext cx="4795832" cy="1085850"/>
          </a:xfrm>
          <a:prstGeom prst="rect">
            <a:avLst/>
          </a:prstGeom>
        </p:spPr>
        <p:txBody>
          <a:bodyPr anchor="t" rtlCol="false" tIns="0" lIns="0" bIns="0" rIns="0">
            <a:spAutoFit/>
          </a:bodyPr>
          <a:lstStyle/>
          <a:p>
            <a:pPr algn="ctr">
              <a:lnSpc>
                <a:spcPts val="4320"/>
              </a:lnSpc>
            </a:pPr>
            <a:r>
              <a:rPr lang="en-US" sz="3600">
                <a:solidFill>
                  <a:srgbClr val="FF4800"/>
                </a:solidFill>
                <a:latin typeface="Open Sans Extra Bold"/>
              </a:rPr>
              <a:t>Pajak Air Permukaan (PAP) </a:t>
            </a:r>
          </a:p>
        </p:txBody>
      </p:sp>
      <p:sp>
        <p:nvSpPr>
          <p:cNvPr name="TextBox 12" id="12"/>
          <p:cNvSpPr txBox="true"/>
          <p:nvPr/>
        </p:nvSpPr>
        <p:spPr>
          <a:xfrm rot="0">
            <a:off x="3982728" y="7655130"/>
            <a:ext cx="4795832" cy="2907030"/>
          </a:xfrm>
          <a:prstGeom prst="rect">
            <a:avLst/>
          </a:prstGeom>
        </p:spPr>
        <p:txBody>
          <a:bodyPr anchor="t" rtlCol="false" tIns="0" lIns="0" bIns="0" rIns="0">
            <a:spAutoFit/>
          </a:bodyPr>
          <a:lstStyle/>
          <a:p>
            <a:pPr>
              <a:lnSpc>
                <a:spcPts val="3300"/>
              </a:lnSpc>
            </a:pPr>
            <a:r>
              <a:rPr lang="en-US" sz="2200">
                <a:solidFill>
                  <a:srgbClr val="000000"/>
                </a:solidFill>
                <a:latin typeface="Open Sauce Light"/>
              </a:rPr>
              <a:t> pajak atas pengambilan atau pemanfaatan air permukaan yang berasal dari semua air yang terdapat pada permukaan tanah, tidak termasuk air laut baik yang berada di laut maupun darat.</a:t>
            </a:r>
          </a:p>
          <a:p>
            <a:pPr>
              <a:lnSpc>
                <a:spcPts val="3300"/>
              </a:lnSpc>
            </a:pPr>
          </a:p>
        </p:txBody>
      </p:sp>
      <p:grpSp>
        <p:nvGrpSpPr>
          <p:cNvPr name="Group 13" id="13"/>
          <p:cNvGrpSpPr/>
          <p:nvPr/>
        </p:nvGrpSpPr>
        <p:grpSpPr>
          <a:xfrm rot="-10800000">
            <a:off x="3469846" y="5581745"/>
            <a:ext cx="5308715" cy="4705255"/>
            <a:chOff x="0" y="0"/>
            <a:chExt cx="2354580" cy="2086927"/>
          </a:xfrm>
        </p:grpSpPr>
        <p:sp>
          <p:nvSpPr>
            <p:cNvPr name="Freeform 14" id="14"/>
            <p:cNvSpPr/>
            <p:nvPr/>
          </p:nvSpPr>
          <p:spPr>
            <a:xfrm>
              <a:off x="0" y="0"/>
              <a:ext cx="2353310" cy="2086927"/>
            </a:xfrm>
            <a:custGeom>
              <a:avLst/>
              <a:gdLst/>
              <a:ahLst/>
              <a:cxnLst/>
              <a:rect r="r" b="b" t="t" l="l"/>
              <a:pathLst>
                <a:path h="2086927" w="2353310">
                  <a:moveTo>
                    <a:pt x="784860" y="2019617"/>
                  </a:moveTo>
                  <a:cubicBezTo>
                    <a:pt x="905510" y="2060257"/>
                    <a:pt x="1042670" y="2086927"/>
                    <a:pt x="1177290" y="2086927"/>
                  </a:cubicBezTo>
                  <a:cubicBezTo>
                    <a:pt x="1311910" y="2086927"/>
                    <a:pt x="1441450" y="2064067"/>
                    <a:pt x="1560830" y="2023427"/>
                  </a:cubicBezTo>
                  <a:cubicBezTo>
                    <a:pt x="1563370" y="2022157"/>
                    <a:pt x="1565910" y="2022157"/>
                    <a:pt x="1568450" y="2020887"/>
                  </a:cubicBezTo>
                  <a:cubicBezTo>
                    <a:pt x="2016760" y="1858327"/>
                    <a:pt x="2346960" y="1429067"/>
                    <a:pt x="2353310" y="929823"/>
                  </a:cubicBezTo>
                  <a:lnTo>
                    <a:pt x="2353310" y="0"/>
                  </a:lnTo>
                  <a:lnTo>
                    <a:pt x="0" y="0"/>
                  </a:lnTo>
                  <a:lnTo>
                    <a:pt x="0" y="929155"/>
                  </a:lnTo>
                  <a:cubicBezTo>
                    <a:pt x="6350" y="1431607"/>
                    <a:pt x="331470" y="1860867"/>
                    <a:pt x="784860" y="2019617"/>
                  </a:cubicBezTo>
                  <a:close/>
                </a:path>
              </a:pathLst>
            </a:custGeom>
            <a:solidFill>
              <a:srgbClr val="FF4800">
                <a:alpha val="5882"/>
              </a:srgbClr>
            </a:solidFill>
          </p:spPr>
        </p:sp>
      </p:grpSp>
      <p:grpSp>
        <p:nvGrpSpPr>
          <p:cNvPr name="Group 15" id="15"/>
          <p:cNvGrpSpPr/>
          <p:nvPr/>
        </p:nvGrpSpPr>
        <p:grpSpPr>
          <a:xfrm rot="-10800000">
            <a:off x="12572479" y="161849"/>
            <a:ext cx="4383198" cy="4133850"/>
            <a:chOff x="0" y="0"/>
            <a:chExt cx="2354580" cy="2220634"/>
          </a:xfrm>
        </p:grpSpPr>
        <p:sp>
          <p:nvSpPr>
            <p:cNvPr name="Freeform 16" id="16"/>
            <p:cNvSpPr/>
            <p:nvPr/>
          </p:nvSpPr>
          <p:spPr>
            <a:xfrm>
              <a:off x="0" y="0"/>
              <a:ext cx="2353310" cy="2220635"/>
            </a:xfrm>
            <a:custGeom>
              <a:avLst/>
              <a:gdLst/>
              <a:ahLst/>
              <a:cxnLst/>
              <a:rect r="r" b="b" t="t" l="l"/>
              <a:pathLst>
                <a:path h="2220635" w="2353310">
                  <a:moveTo>
                    <a:pt x="784860" y="2153325"/>
                  </a:moveTo>
                  <a:cubicBezTo>
                    <a:pt x="905510" y="2193965"/>
                    <a:pt x="1042670" y="2220635"/>
                    <a:pt x="1177290" y="2220635"/>
                  </a:cubicBezTo>
                  <a:cubicBezTo>
                    <a:pt x="1311910" y="2220635"/>
                    <a:pt x="1441450" y="2197775"/>
                    <a:pt x="1560830" y="2157135"/>
                  </a:cubicBezTo>
                  <a:cubicBezTo>
                    <a:pt x="1563370" y="2155865"/>
                    <a:pt x="1565910" y="2155865"/>
                    <a:pt x="1568450" y="2154594"/>
                  </a:cubicBezTo>
                  <a:cubicBezTo>
                    <a:pt x="2016760" y="1992035"/>
                    <a:pt x="2346960" y="1562775"/>
                    <a:pt x="2353310" y="1063119"/>
                  </a:cubicBezTo>
                  <a:lnTo>
                    <a:pt x="2353310" y="0"/>
                  </a:lnTo>
                  <a:lnTo>
                    <a:pt x="0" y="0"/>
                  </a:lnTo>
                  <a:lnTo>
                    <a:pt x="0" y="1062348"/>
                  </a:lnTo>
                  <a:cubicBezTo>
                    <a:pt x="6350" y="1565314"/>
                    <a:pt x="331470" y="1994574"/>
                    <a:pt x="784860" y="2153324"/>
                  </a:cubicBezTo>
                  <a:close/>
                </a:path>
              </a:pathLst>
            </a:custGeom>
            <a:solidFill>
              <a:srgbClr val="FF4800">
                <a:alpha val="5882"/>
              </a:srgbClr>
            </a:solidFill>
          </p:spPr>
        </p:sp>
      </p:grpSp>
      <p:grpSp>
        <p:nvGrpSpPr>
          <p:cNvPr name="Group 17" id="17"/>
          <p:cNvGrpSpPr/>
          <p:nvPr/>
        </p:nvGrpSpPr>
        <p:grpSpPr>
          <a:xfrm rot="-10800000">
            <a:off x="9341900" y="5143500"/>
            <a:ext cx="5552589" cy="4921408"/>
            <a:chOff x="0" y="0"/>
            <a:chExt cx="2354580" cy="2086927"/>
          </a:xfrm>
        </p:grpSpPr>
        <p:sp>
          <p:nvSpPr>
            <p:cNvPr name="Freeform 18" id="18"/>
            <p:cNvSpPr/>
            <p:nvPr/>
          </p:nvSpPr>
          <p:spPr>
            <a:xfrm>
              <a:off x="0" y="0"/>
              <a:ext cx="2353310" cy="2086927"/>
            </a:xfrm>
            <a:custGeom>
              <a:avLst/>
              <a:gdLst/>
              <a:ahLst/>
              <a:cxnLst/>
              <a:rect r="r" b="b" t="t" l="l"/>
              <a:pathLst>
                <a:path h="2086927" w="2353310">
                  <a:moveTo>
                    <a:pt x="784860" y="2019617"/>
                  </a:moveTo>
                  <a:cubicBezTo>
                    <a:pt x="905510" y="2060257"/>
                    <a:pt x="1042670" y="2086927"/>
                    <a:pt x="1177290" y="2086927"/>
                  </a:cubicBezTo>
                  <a:cubicBezTo>
                    <a:pt x="1311910" y="2086927"/>
                    <a:pt x="1441450" y="2064067"/>
                    <a:pt x="1560830" y="2023427"/>
                  </a:cubicBezTo>
                  <a:cubicBezTo>
                    <a:pt x="1563370" y="2022157"/>
                    <a:pt x="1565910" y="2022157"/>
                    <a:pt x="1568450" y="2020887"/>
                  </a:cubicBezTo>
                  <a:cubicBezTo>
                    <a:pt x="2016760" y="1858327"/>
                    <a:pt x="2346960" y="1429067"/>
                    <a:pt x="2353310" y="929823"/>
                  </a:cubicBezTo>
                  <a:lnTo>
                    <a:pt x="2353310" y="0"/>
                  </a:lnTo>
                  <a:lnTo>
                    <a:pt x="0" y="0"/>
                  </a:lnTo>
                  <a:lnTo>
                    <a:pt x="0" y="929155"/>
                  </a:lnTo>
                  <a:cubicBezTo>
                    <a:pt x="6350" y="1431607"/>
                    <a:pt x="331470" y="1860867"/>
                    <a:pt x="784860" y="2019617"/>
                  </a:cubicBezTo>
                  <a:close/>
                </a:path>
              </a:pathLst>
            </a:custGeom>
            <a:solidFill>
              <a:srgbClr val="FF4800">
                <a:alpha val="5882"/>
              </a:srgbClr>
            </a:solidFill>
          </p:spPr>
        </p:sp>
      </p:grpSp>
      <p:sp>
        <p:nvSpPr>
          <p:cNvPr name="TextBox 19" id="19"/>
          <p:cNvSpPr txBox="true"/>
          <p:nvPr/>
        </p:nvSpPr>
        <p:spPr>
          <a:xfrm rot="0">
            <a:off x="10098657" y="7415888"/>
            <a:ext cx="4795832" cy="2939415"/>
          </a:xfrm>
          <a:prstGeom prst="rect">
            <a:avLst/>
          </a:prstGeom>
        </p:spPr>
        <p:txBody>
          <a:bodyPr anchor="t" rtlCol="false" tIns="0" lIns="0" bIns="0" rIns="0">
            <a:spAutoFit/>
          </a:bodyPr>
          <a:lstStyle/>
          <a:p>
            <a:pPr>
              <a:lnSpc>
                <a:spcPts val="3900"/>
              </a:lnSpc>
            </a:pPr>
            <a:r>
              <a:rPr lang="en-US" sz="2600">
                <a:solidFill>
                  <a:srgbClr val="000000"/>
                </a:solidFill>
                <a:latin typeface="Open Sauce Light"/>
              </a:rPr>
              <a:t> pajak atas cukai rokok yang dipungut oleh pemerintah daerah yang berwenang bersamaan dengan pemungutan cukai rokok.</a:t>
            </a:r>
          </a:p>
          <a:p>
            <a:pPr>
              <a:lnSpc>
                <a:spcPts val="3900"/>
              </a:lnSpc>
            </a:pPr>
          </a:p>
        </p:txBody>
      </p:sp>
      <p:sp>
        <p:nvSpPr>
          <p:cNvPr name="TextBox 20" id="20"/>
          <p:cNvSpPr txBox="true"/>
          <p:nvPr/>
        </p:nvSpPr>
        <p:spPr>
          <a:xfrm rot="0">
            <a:off x="9968245" y="6082388"/>
            <a:ext cx="4795832" cy="771525"/>
          </a:xfrm>
          <a:prstGeom prst="rect">
            <a:avLst/>
          </a:prstGeom>
        </p:spPr>
        <p:txBody>
          <a:bodyPr anchor="t" rtlCol="false" tIns="0" lIns="0" bIns="0" rIns="0">
            <a:spAutoFit/>
          </a:bodyPr>
          <a:lstStyle/>
          <a:p>
            <a:pPr algn="ctr">
              <a:lnSpc>
                <a:spcPts val="6000"/>
              </a:lnSpc>
            </a:pPr>
            <a:r>
              <a:rPr lang="en-US" sz="5000">
                <a:solidFill>
                  <a:srgbClr val="FF4800"/>
                </a:solidFill>
                <a:latin typeface="Open Sans Extra Bold"/>
              </a:rPr>
              <a:t>Pajak Rokok </a:t>
            </a:r>
          </a:p>
        </p:txBody>
      </p:sp>
      <p:grpSp>
        <p:nvGrpSpPr>
          <p:cNvPr name="Group 21" id="21"/>
          <p:cNvGrpSpPr/>
          <p:nvPr/>
        </p:nvGrpSpPr>
        <p:grpSpPr>
          <a:xfrm rot="-10800000">
            <a:off x="6124203" y="48062"/>
            <a:ext cx="5308715" cy="4085788"/>
            <a:chOff x="0" y="0"/>
            <a:chExt cx="2354580" cy="1812174"/>
          </a:xfrm>
        </p:grpSpPr>
        <p:sp>
          <p:nvSpPr>
            <p:cNvPr name="Freeform 22" id="22"/>
            <p:cNvSpPr/>
            <p:nvPr/>
          </p:nvSpPr>
          <p:spPr>
            <a:xfrm>
              <a:off x="0" y="0"/>
              <a:ext cx="2353310" cy="1812174"/>
            </a:xfrm>
            <a:custGeom>
              <a:avLst/>
              <a:gdLst/>
              <a:ahLst/>
              <a:cxnLst/>
              <a:rect r="r" b="b" t="t" l="l"/>
              <a:pathLst>
                <a:path h="1812174" w="2353310">
                  <a:moveTo>
                    <a:pt x="784860" y="1744864"/>
                  </a:moveTo>
                  <a:cubicBezTo>
                    <a:pt x="905510" y="1785504"/>
                    <a:pt x="1042670" y="1812174"/>
                    <a:pt x="1177290" y="1812174"/>
                  </a:cubicBezTo>
                  <a:cubicBezTo>
                    <a:pt x="1311910" y="1812174"/>
                    <a:pt x="1441450" y="1789314"/>
                    <a:pt x="1560830" y="1748674"/>
                  </a:cubicBezTo>
                  <a:cubicBezTo>
                    <a:pt x="1563370" y="1747404"/>
                    <a:pt x="1565910" y="1747404"/>
                    <a:pt x="1568450" y="1746134"/>
                  </a:cubicBezTo>
                  <a:cubicBezTo>
                    <a:pt x="2016760" y="1583574"/>
                    <a:pt x="2346960" y="1154314"/>
                    <a:pt x="2353310" y="655916"/>
                  </a:cubicBezTo>
                  <a:lnTo>
                    <a:pt x="2353310" y="0"/>
                  </a:lnTo>
                  <a:lnTo>
                    <a:pt x="0" y="0"/>
                  </a:lnTo>
                  <a:lnTo>
                    <a:pt x="0" y="655459"/>
                  </a:lnTo>
                  <a:cubicBezTo>
                    <a:pt x="6350" y="1156854"/>
                    <a:pt x="331470" y="1586114"/>
                    <a:pt x="784860" y="1744864"/>
                  </a:cubicBezTo>
                  <a:close/>
                </a:path>
              </a:pathLst>
            </a:custGeom>
            <a:solidFill>
              <a:srgbClr val="FF4800">
                <a:alpha val="5882"/>
              </a:srgbClr>
            </a:solid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0800000">
            <a:off x="515817" y="9418"/>
            <a:ext cx="5308715" cy="4438713"/>
            <a:chOff x="0" y="0"/>
            <a:chExt cx="2354580" cy="1968707"/>
          </a:xfrm>
        </p:grpSpPr>
        <p:sp>
          <p:nvSpPr>
            <p:cNvPr name="Freeform 3" id="3"/>
            <p:cNvSpPr/>
            <p:nvPr/>
          </p:nvSpPr>
          <p:spPr>
            <a:xfrm>
              <a:off x="0" y="0"/>
              <a:ext cx="2353310" cy="1968707"/>
            </a:xfrm>
            <a:custGeom>
              <a:avLst/>
              <a:gdLst/>
              <a:ahLst/>
              <a:cxnLst/>
              <a:rect r="r" b="b" t="t" l="l"/>
              <a:pathLst>
                <a:path h="1968707" w="2353310">
                  <a:moveTo>
                    <a:pt x="784860" y="1901397"/>
                  </a:moveTo>
                  <a:cubicBezTo>
                    <a:pt x="905510" y="1942037"/>
                    <a:pt x="1042670" y="1968707"/>
                    <a:pt x="1177290" y="1968707"/>
                  </a:cubicBezTo>
                  <a:cubicBezTo>
                    <a:pt x="1311910" y="1968707"/>
                    <a:pt x="1441450" y="1945847"/>
                    <a:pt x="1560830" y="1905207"/>
                  </a:cubicBezTo>
                  <a:cubicBezTo>
                    <a:pt x="1563370" y="1903937"/>
                    <a:pt x="1565910" y="1903937"/>
                    <a:pt x="1568450" y="1902667"/>
                  </a:cubicBezTo>
                  <a:cubicBezTo>
                    <a:pt x="2016760" y="1740107"/>
                    <a:pt x="2346960" y="1310847"/>
                    <a:pt x="2353310" y="811967"/>
                  </a:cubicBezTo>
                  <a:lnTo>
                    <a:pt x="2353310" y="0"/>
                  </a:lnTo>
                  <a:lnTo>
                    <a:pt x="0" y="0"/>
                  </a:lnTo>
                  <a:lnTo>
                    <a:pt x="0" y="811389"/>
                  </a:lnTo>
                  <a:cubicBezTo>
                    <a:pt x="6350" y="1313387"/>
                    <a:pt x="331470" y="1742647"/>
                    <a:pt x="784860" y="1901397"/>
                  </a:cubicBezTo>
                  <a:close/>
                </a:path>
              </a:pathLst>
            </a:custGeom>
            <a:solidFill>
              <a:srgbClr val="FF4800">
                <a:alpha val="5882"/>
              </a:srgbClr>
            </a:solidFill>
          </p:spPr>
        </p:sp>
      </p:grpSp>
      <p:sp>
        <p:nvSpPr>
          <p:cNvPr name="TextBox 4" id="4"/>
          <p:cNvSpPr txBox="true"/>
          <p:nvPr/>
        </p:nvSpPr>
        <p:spPr>
          <a:xfrm rot="0">
            <a:off x="751228" y="716378"/>
            <a:ext cx="5073304" cy="714375"/>
          </a:xfrm>
          <a:prstGeom prst="rect">
            <a:avLst/>
          </a:prstGeom>
        </p:spPr>
        <p:txBody>
          <a:bodyPr anchor="t" rtlCol="false" tIns="0" lIns="0" bIns="0" rIns="0">
            <a:spAutoFit/>
          </a:bodyPr>
          <a:lstStyle/>
          <a:p>
            <a:pPr algn="ctr">
              <a:lnSpc>
                <a:spcPts val="5759"/>
              </a:lnSpc>
            </a:pPr>
            <a:r>
              <a:rPr lang="en-US" sz="4800">
                <a:solidFill>
                  <a:srgbClr val="FF4800"/>
                </a:solidFill>
                <a:latin typeface="Open Sans Extra Bold"/>
              </a:rPr>
              <a:t>Pajak Hotel </a:t>
            </a:r>
          </a:p>
        </p:txBody>
      </p:sp>
      <p:sp>
        <p:nvSpPr>
          <p:cNvPr name="TextBox 5" id="5"/>
          <p:cNvSpPr txBox="true"/>
          <p:nvPr/>
        </p:nvSpPr>
        <p:spPr>
          <a:xfrm rot="0">
            <a:off x="1285141" y="1424925"/>
            <a:ext cx="4795832" cy="4145280"/>
          </a:xfrm>
          <a:prstGeom prst="rect">
            <a:avLst/>
          </a:prstGeom>
        </p:spPr>
        <p:txBody>
          <a:bodyPr anchor="t" rtlCol="false" tIns="0" lIns="0" bIns="0" rIns="0">
            <a:spAutoFit/>
          </a:bodyPr>
          <a:lstStyle/>
          <a:p>
            <a:pPr>
              <a:lnSpc>
                <a:spcPts val="5549"/>
              </a:lnSpc>
            </a:pPr>
            <a:r>
              <a:rPr lang="en-US" sz="3699">
                <a:solidFill>
                  <a:srgbClr val="000000"/>
                </a:solidFill>
                <a:latin typeface="Open Sauce Light"/>
              </a:rPr>
              <a:t>Pungutan pajak atas pelayanan yang disediakan oleh hotel.</a:t>
            </a:r>
          </a:p>
          <a:p>
            <a:pPr>
              <a:lnSpc>
                <a:spcPts val="5549"/>
              </a:lnSpc>
            </a:pPr>
          </a:p>
          <a:p>
            <a:pPr>
              <a:lnSpc>
                <a:spcPts val="5549"/>
              </a:lnSpc>
            </a:pPr>
          </a:p>
        </p:txBody>
      </p:sp>
      <p:sp>
        <p:nvSpPr>
          <p:cNvPr name="TextBox 6" id="6"/>
          <p:cNvSpPr txBox="true"/>
          <p:nvPr/>
        </p:nvSpPr>
        <p:spPr>
          <a:xfrm rot="0">
            <a:off x="6746084" y="766370"/>
            <a:ext cx="4795832" cy="647700"/>
          </a:xfrm>
          <a:prstGeom prst="rect">
            <a:avLst/>
          </a:prstGeom>
        </p:spPr>
        <p:txBody>
          <a:bodyPr anchor="t" rtlCol="false" tIns="0" lIns="0" bIns="0" rIns="0">
            <a:spAutoFit/>
          </a:bodyPr>
          <a:lstStyle/>
          <a:p>
            <a:pPr algn="ctr">
              <a:lnSpc>
                <a:spcPts val="5159"/>
              </a:lnSpc>
            </a:pPr>
            <a:r>
              <a:rPr lang="en-US" sz="4299">
                <a:solidFill>
                  <a:srgbClr val="FF4800"/>
                </a:solidFill>
                <a:latin typeface="Open Sans Extra Bold"/>
              </a:rPr>
              <a:t>Pajak Restoran</a:t>
            </a:r>
          </a:p>
        </p:txBody>
      </p:sp>
      <p:sp>
        <p:nvSpPr>
          <p:cNvPr name="TextBox 7" id="7"/>
          <p:cNvSpPr txBox="true"/>
          <p:nvPr/>
        </p:nvSpPr>
        <p:spPr>
          <a:xfrm rot="0">
            <a:off x="7322362" y="1424925"/>
            <a:ext cx="4795832" cy="3449955"/>
          </a:xfrm>
          <a:prstGeom prst="rect">
            <a:avLst/>
          </a:prstGeom>
        </p:spPr>
        <p:txBody>
          <a:bodyPr anchor="t" rtlCol="false" tIns="0" lIns="0" bIns="0" rIns="0">
            <a:spAutoFit/>
          </a:bodyPr>
          <a:lstStyle/>
          <a:p>
            <a:pPr>
              <a:lnSpc>
                <a:spcPts val="5549"/>
              </a:lnSpc>
            </a:pPr>
            <a:r>
              <a:rPr lang="en-US" sz="3699">
                <a:solidFill>
                  <a:srgbClr val="000000"/>
                </a:solidFill>
                <a:latin typeface="Open Sauce Light"/>
              </a:rPr>
              <a:t> pajak atas pelayanan yang disediakan oleh restoran.</a:t>
            </a:r>
          </a:p>
          <a:p>
            <a:pPr>
              <a:lnSpc>
                <a:spcPts val="5549"/>
              </a:lnSpc>
            </a:pPr>
          </a:p>
          <a:p>
            <a:pPr>
              <a:lnSpc>
                <a:spcPts val="5549"/>
              </a:lnSpc>
            </a:pPr>
          </a:p>
        </p:txBody>
      </p:sp>
      <p:sp>
        <p:nvSpPr>
          <p:cNvPr name="TextBox 8" id="8"/>
          <p:cNvSpPr txBox="true"/>
          <p:nvPr/>
        </p:nvSpPr>
        <p:spPr>
          <a:xfrm rot="0">
            <a:off x="12572479" y="766370"/>
            <a:ext cx="4795832" cy="1123950"/>
          </a:xfrm>
          <a:prstGeom prst="rect">
            <a:avLst/>
          </a:prstGeom>
        </p:spPr>
        <p:txBody>
          <a:bodyPr anchor="t" rtlCol="false" tIns="0" lIns="0" bIns="0" rIns="0">
            <a:spAutoFit/>
          </a:bodyPr>
          <a:lstStyle/>
          <a:p>
            <a:pPr algn="ctr">
              <a:lnSpc>
                <a:spcPts val="4439"/>
              </a:lnSpc>
            </a:pPr>
            <a:r>
              <a:rPr lang="en-US" sz="3699">
                <a:solidFill>
                  <a:srgbClr val="FF4800"/>
                </a:solidFill>
                <a:latin typeface="Open Sans Extra Bold"/>
              </a:rPr>
              <a:t>Pajak Penerangan Jalan</a:t>
            </a:r>
          </a:p>
        </p:txBody>
      </p:sp>
      <p:sp>
        <p:nvSpPr>
          <p:cNvPr name="TextBox 9" id="9"/>
          <p:cNvSpPr txBox="true"/>
          <p:nvPr/>
        </p:nvSpPr>
        <p:spPr>
          <a:xfrm rot="0">
            <a:off x="12864516" y="2003563"/>
            <a:ext cx="4400146" cy="3474720"/>
          </a:xfrm>
          <a:prstGeom prst="rect">
            <a:avLst/>
          </a:prstGeom>
        </p:spPr>
        <p:txBody>
          <a:bodyPr anchor="t" rtlCol="false" tIns="0" lIns="0" bIns="0" rIns="0">
            <a:spAutoFit/>
          </a:bodyPr>
          <a:lstStyle/>
          <a:p>
            <a:pPr>
              <a:lnSpc>
                <a:spcPts val="3450"/>
              </a:lnSpc>
            </a:pPr>
            <a:r>
              <a:rPr lang="en-US" sz="2300">
                <a:solidFill>
                  <a:srgbClr val="000000"/>
                </a:solidFill>
                <a:latin typeface="Open Sauce Light"/>
              </a:rPr>
              <a:t> pajak atas penggunaan tenaga listrik , dengan ketentuan bahwa daerah tersebut tersedia penerangan jalan yang rekeningnya dibayar oleh pemerintah daerah.</a:t>
            </a:r>
          </a:p>
          <a:p>
            <a:pPr>
              <a:lnSpc>
                <a:spcPts val="3450"/>
              </a:lnSpc>
            </a:pPr>
          </a:p>
          <a:p>
            <a:pPr>
              <a:lnSpc>
                <a:spcPts val="3450"/>
              </a:lnSpc>
            </a:pPr>
          </a:p>
        </p:txBody>
      </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778560" y="7482563"/>
            <a:ext cx="730879" cy="723585"/>
          </a:xfrm>
          <a:prstGeom prst="rect">
            <a:avLst/>
          </a:prstGeom>
        </p:spPr>
      </p:pic>
      <p:sp>
        <p:nvSpPr>
          <p:cNvPr name="TextBox 11" id="11"/>
          <p:cNvSpPr txBox="true"/>
          <p:nvPr/>
        </p:nvSpPr>
        <p:spPr>
          <a:xfrm rot="0">
            <a:off x="3982728" y="6396713"/>
            <a:ext cx="4795832" cy="695325"/>
          </a:xfrm>
          <a:prstGeom prst="rect">
            <a:avLst/>
          </a:prstGeom>
        </p:spPr>
        <p:txBody>
          <a:bodyPr anchor="t" rtlCol="false" tIns="0" lIns="0" bIns="0" rIns="0">
            <a:spAutoFit/>
          </a:bodyPr>
          <a:lstStyle/>
          <a:p>
            <a:pPr algn="ctr">
              <a:lnSpc>
                <a:spcPts val="5519"/>
              </a:lnSpc>
            </a:pPr>
            <a:r>
              <a:rPr lang="en-US" sz="4599">
                <a:solidFill>
                  <a:srgbClr val="FF4800"/>
                </a:solidFill>
                <a:latin typeface="Open Sans Extra Bold"/>
              </a:rPr>
              <a:t>Pajak Reklame </a:t>
            </a:r>
          </a:p>
        </p:txBody>
      </p:sp>
      <p:sp>
        <p:nvSpPr>
          <p:cNvPr name="TextBox 12" id="12"/>
          <p:cNvSpPr txBox="true"/>
          <p:nvPr/>
        </p:nvSpPr>
        <p:spPr>
          <a:xfrm rot="0">
            <a:off x="3982728" y="7209313"/>
            <a:ext cx="4795832" cy="2855595"/>
          </a:xfrm>
          <a:prstGeom prst="rect">
            <a:avLst/>
          </a:prstGeom>
        </p:spPr>
        <p:txBody>
          <a:bodyPr anchor="t" rtlCol="false" tIns="0" lIns="0" bIns="0" rIns="0">
            <a:spAutoFit/>
          </a:bodyPr>
          <a:lstStyle/>
          <a:p>
            <a:pPr>
              <a:lnSpc>
                <a:spcPts val="5700"/>
              </a:lnSpc>
            </a:pPr>
            <a:r>
              <a:rPr lang="en-US" sz="3800">
                <a:solidFill>
                  <a:srgbClr val="000000"/>
                </a:solidFill>
                <a:latin typeface="Open Sauce Light"/>
              </a:rPr>
              <a:t>Pajak atas penyelenggaraan reklame.</a:t>
            </a:r>
          </a:p>
          <a:p>
            <a:pPr>
              <a:lnSpc>
                <a:spcPts val="5700"/>
              </a:lnSpc>
            </a:pPr>
          </a:p>
        </p:txBody>
      </p:sp>
      <p:grpSp>
        <p:nvGrpSpPr>
          <p:cNvPr name="Group 13" id="13"/>
          <p:cNvGrpSpPr/>
          <p:nvPr/>
        </p:nvGrpSpPr>
        <p:grpSpPr>
          <a:xfrm rot="-10800000">
            <a:off x="3683057" y="5500314"/>
            <a:ext cx="5308715" cy="5411667"/>
            <a:chOff x="0" y="0"/>
            <a:chExt cx="2354580" cy="2400243"/>
          </a:xfrm>
        </p:grpSpPr>
        <p:sp>
          <p:nvSpPr>
            <p:cNvPr name="Freeform 14" id="14"/>
            <p:cNvSpPr/>
            <p:nvPr/>
          </p:nvSpPr>
          <p:spPr>
            <a:xfrm>
              <a:off x="0" y="0"/>
              <a:ext cx="2353310" cy="2400243"/>
            </a:xfrm>
            <a:custGeom>
              <a:avLst/>
              <a:gdLst/>
              <a:ahLst/>
              <a:cxnLst/>
              <a:rect r="r" b="b" t="t" l="l"/>
              <a:pathLst>
                <a:path h="2400243" w="2353310">
                  <a:moveTo>
                    <a:pt x="784860" y="2332933"/>
                  </a:moveTo>
                  <a:cubicBezTo>
                    <a:pt x="905510" y="2373573"/>
                    <a:pt x="1042670" y="2400243"/>
                    <a:pt x="1177290" y="2400243"/>
                  </a:cubicBezTo>
                  <a:cubicBezTo>
                    <a:pt x="1311910" y="2400243"/>
                    <a:pt x="1441450" y="2377383"/>
                    <a:pt x="1560830" y="2336743"/>
                  </a:cubicBezTo>
                  <a:cubicBezTo>
                    <a:pt x="1563370" y="2335473"/>
                    <a:pt x="1565910" y="2335473"/>
                    <a:pt x="1568450" y="2334203"/>
                  </a:cubicBezTo>
                  <a:cubicBezTo>
                    <a:pt x="2016760" y="2171643"/>
                    <a:pt x="2346960" y="1742383"/>
                    <a:pt x="2353310" y="1242175"/>
                  </a:cubicBezTo>
                  <a:lnTo>
                    <a:pt x="2353310" y="0"/>
                  </a:lnTo>
                  <a:lnTo>
                    <a:pt x="0" y="0"/>
                  </a:lnTo>
                  <a:lnTo>
                    <a:pt x="0" y="1241265"/>
                  </a:lnTo>
                  <a:cubicBezTo>
                    <a:pt x="6350" y="1744923"/>
                    <a:pt x="331470" y="2174183"/>
                    <a:pt x="784860" y="2332933"/>
                  </a:cubicBezTo>
                  <a:close/>
                </a:path>
              </a:pathLst>
            </a:custGeom>
            <a:solidFill>
              <a:srgbClr val="FF4800">
                <a:alpha val="5882"/>
              </a:srgbClr>
            </a:solidFill>
          </p:spPr>
        </p:sp>
      </p:grpSp>
      <p:grpSp>
        <p:nvGrpSpPr>
          <p:cNvPr name="Group 15" id="15"/>
          <p:cNvGrpSpPr/>
          <p:nvPr/>
        </p:nvGrpSpPr>
        <p:grpSpPr>
          <a:xfrm rot="-10800000">
            <a:off x="12784944" y="343876"/>
            <a:ext cx="4383198" cy="4531004"/>
            <a:chOff x="0" y="0"/>
            <a:chExt cx="2354580" cy="2433979"/>
          </a:xfrm>
        </p:grpSpPr>
        <p:sp>
          <p:nvSpPr>
            <p:cNvPr name="Freeform 16" id="16"/>
            <p:cNvSpPr/>
            <p:nvPr/>
          </p:nvSpPr>
          <p:spPr>
            <a:xfrm>
              <a:off x="0" y="0"/>
              <a:ext cx="2353310" cy="2433979"/>
            </a:xfrm>
            <a:custGeom>
              <a:avLst/>
              <a:gdLst/>
              <a:ahLst/>
              <a:cxnLst/>
              <a:rect r="r" b="b" t="t" l="l"/>
              <a:pathLst>
                <a:path h="2433979" w="2353310">
                  <a:moveTo>
                    <a:pt x="784860" y="2366669"/>
                  </a:moveTo>
                  <a:cubicBezTo>
                    <a:pt x="905510" y="2407309"/>
                    <a:pt x="1042670" y="2433979"/>
                    <a:pt x="1177290" y="2433979"/>
                  </a:cubicBezTo>
                  <a:cubicBezTo>
                    <a:pt x="1311910" y="2433979"/>
                    <a:pt x="1441450" y="2411119"/>
                    <a:pt x="1560830" y="2370479"/>
                  </a:cubicBezTo>
                  <a:cubicBezTo>
                    <a:pt x="1563370" y="2369209"/>
                    <a:pt x="1565910" y="2369209"/>
                    <a:pt x="1568450" y="2367939"/>
                  </a:cubicBezTo>
                  <a:cubicBezTo>
                    <a:pt x="2016760" y="2205379"/>
                    <a:pt x="2346960" y="1776119"/>
                    <a:pt x="2353310" y="1275807"/>
                  </a:cubicBezTo>
                  <a:lnTo>
                    <a:pt x="2353310" y="0"/>
                  </a:lnTo>
                  <a:lnTo>
                    <a:pt x="0" y="0"/>
                  </a:lnTo>
                  <a:lnTo>
                    <a:pt x="0" y="1274872"/>
                  </a:lnTo>
                  <a:cubicBezTo>
                    <a:pt x="6350" y="1778659"/>
                    <a:pt x="331470" y="2207919"/>
                    <a:pt x="784860" y="2366669"/>
                  </a:cubicBezTo>
                  <a:close/>
                </a:path>
              </a:pathLst>
            </a:custGeom>
            <a:solidFill>
              <a:srgbClr val="FF4800">
                <a:alpha val="5882"/>
              </a:srgbClr>
            </a:solidFill>
          </p:spPr>
        </p:sp>
      </p:grpSp>
      <p:grpSp>
        <p:nvGrpSpPr>
          <p:cNvPr name="Group 17" id="17"/>
          <p:cNvGrpSpPr/>
          <p:nvPr/>
        </p:nvGrpSpPr>
        <p:grpSpPr>
          <a:xfrm rot="-10800000">
            <a:off x="9341900" y="5143500"/>
            <a:ext cx="5552589" cy="4921408"/>
            <a:chOff x="0" y="0"/>
            <a:chExt cx="2354580" cy="2086927"/>
          </a:xfrm>
        </p:grpSpPr>
        <p:sp>
          <p:nvSpPr>
            <p:cNvPr name="Freeform 18" id="18"/>
            <p:cNvSpPr/>
            <p:nvPr/>
          </p:nvSpPr>
          <p:spPr>
            <a:xfrm>
              <a:off x="0" y="0"/>
              <a:ext cx="2353310" cy="2086927"/>
            </a:xfrm>
            <a:custGeom>
              <a:avLst/>
              <a:gdLst/>
              <a:ahLst/>
              <a:cxnLst/>
              <a:rect r="r" b="b" t="t" l="l"/>
              <a:pathLst>
                <a:path h="2086927" w="2353310">
                  <a:moveTo>
                    <a:pt x="784860" y="2019617"/>
                  </a:moveTo>
                  <a:cubicBezTo>
                    <a:pt x="905510" y="2060257"/>
                    <a:pt x="1042670" y="2086927"/>
                    <a:pt x="1177290" y="2086927"/>
                  </a:cubicBezTo>
                  <a:cubicBezTo>
                    <a:pt x="1311910" y="2086927"/>
                    <a:pt x="1441450" y="2064067"/>
                    <a:pt x="1560830" y="2023427"/>
                  </a:cubicBezTo>
                  <a:cubicBezTo>
                    <a:pt x="1563370" y="2022157"/>
                    <a:pt x="1565910" y="2022157"/>
                    <a:pt x="1568450" y="2020887"/>
                  </a:cubicBezTo>
                  <a:cubicBezTo>
                    <a:pt x="2016760" y="1858327"/>
                    <a:pt x="2346960" y="1429067"/>
                    <a:pt x="2353310" y="929823"/>
                  </a:cubicBezTo>
                  <a:lnTo>
                    <a:pt x="2353310" y="0"/>
                  </a:lnTo>
                  <a:lnTo>
                    <a:pt x="0" y="0"/>
                  </a:lnTo>
                  <a:lnTo>
                    <a:pt x="0" y="929155"/>
                  </a:lnTo>
                  <a:cubicBezTo>
                    <a:pt x="6350" y="1431607"/>
                    <a:pt x="331470" y="1860867"/>
                    <a:pt x="784860" y="2019617"/>
                  </a:cubicBezTo>
                  <a:close/>
                </a:path>
              </a:pathLst>
            </a:custGeom>
            <a:solidFill>
              <a:srgbClr val="FF4800">
                <a:alpha val="5882"/>
              </a:srgbClr>
            </a:solidFill>
          </p:spPr>
        </p:sp>
      </p:grpSp>
      <p:sp>
        <p:nvSpPr>
          <p:cNvPr name="TextBox 19" id="19"/>
          <p:cNvSpPr txBox="true"/>
          <p:nvPr/>
        </p:nvSpPr>
        <p:spPr>
          <a:xfrm rot="0">
            <a:off x="10098657" y="7387313"/>
            <a:ext cx="4795832" cy="2628900"/>
          </a:xfrm>
          <a:prstGeom prst="rect">
            <a:avLst/>
          </a:prstGeom>
        </p:spPr>
        <p:txBody>
          <a:bodyPr anchor="t" rtlCol="false" tIns="0" lIns="0" bIns="0" rIns="0">
            <a:spAutoFit/>
          </a:bodyPr>
          <a:lstStyle/>
          <a:p>
            <a:pPr>
              <a:lnSpc>
                <a:spcPts val="5250"/>
              </a:lnSpc>
            </a:pPr>
            <a:r>
              <a:rPr lang="en-US" sz="3500">
                <a:solidFill>
                  <a:srgbClr val="000000"/>
                </a:solidFill>
                <a:latin typeface="Open Sauce Light"/>
              </a:rPr>
              <a:t>Pajak atas pengambilan atau pemanfaatan air tanah.</a:t>
            </a:r>
          </a:p>
          <a:p>
            <a:pPr>
              <a:lnSpc>
                <a:spcPts val="5250"/>
              </a:lnSpc>
            </a:pPr>
          </a:p>
        </p:txBody>
      </p:sp>
      <p:sp>
        <p:nvSpPr>
          <p:cNvPr name="TextBox 20" id="20"/>
          <p:cNvSpPr txBox="true"/>
          <p:nvPr/>
        </p:nvSpPr>
        <p:spPr>
          <a:xfrm rot="0">
            <a:off x="9720278" y="6253838"/>
            <a:ext cx="4795832" cy="685800"/>
          </a:xfrm>
          <a:prstGeom prst="rect">
            <a:avLst/>
          </a:prstGeom>
        </p:spPr>
        <p:txBody>
          <a:bodyPr anchor="t" rtlCol="false" tIns="0" lIns="0" bIns="0" rIns="0">
            <a:spAutoFit/>
          </a:bodyPr>
          <a:lstStyle/>
          <a:p>
            <a:pPr algn="ctr">
              <a:lnSpc>
                <a:spcPts val="5400"/>
              </a:lnSpc>
            </a:pPr>
            <a:r>
              <a:rPr lang="en-US" sz="4500">
                <a:solidFill>
                  <a:srgbClr val="FF4800"/>
                </a:solidFill>
                <a:latin typeface="Open Sans Extra Bold"/>
              </a:rPr>
              <a:t>Pajak Air Tanah </a:t>
            </a:r>
          </a:p>
        </p:txBody>
      </p:sp>
      <p:grpSp>
        <p:nvGrpSpPr>
          <p:cNvPr name="Group 21" id="21"/>
          <p:cNvGrpSpPr/>
          <p:nvPr/>
        </p:nvGrpSpPr>
        <p:grpSpPr>
          <a:xfrm rot="-10800000">
            <a:off x="6380644" y="183786"/>
            <a:ext cx="5308715" cy="4438713"/>
            <a:chOff x="0" y="0"/>
            <a:chExt cx="2354580" cy="1968707"/>
          </a:xfrm>
        </p:grpSpPr>
        <p:sp>
          <p:nvSpPr>
            <p:cNvPr name="Freeform 22" id="22"/>
            <p:cNvSpPr/>
            <p:nvPr/>
          </p:nvSpPr>
          <p:spPr>
            <a:xfrm>
              <a:off x="0" y="0"/>
              <a:ext cx="2353310" cy="1968707"/>
            </a:xfrm>
            <a:custGeom>
              <a:avLst/>
              <a:gdLst/>
              <a:ahLst/>
              <a:cxnLst/>
              <a:rect r="r" b="b" t="t" l="l"/>
              <a:pathLst>
                <a:path h="1968707" w="2353310">
                  <a:moveTo>
                    <a:pt x="784860" y="1901397"/>
                  </a:moveTo>
                  <a:cubicBezTo>
                    <a:pt x="905510" y="1942037"/>
                    <a:pt x="1042670" y="1968707"/>
                    <a:pt x="1177290" y="1968707"/>
                  </a:cubicBezTo>
                  <a:cubicBezTo>
                    <a:pt x="1311910" y="1968707"/>
                    <a:pt x="1441450" y="1945847"/>
                    <a:pt x="1560830" y="1905207"/>
                  </a:cubicBezTo>
                  <a:cubicBezTo>
                    <a:pt x="1563370" y="1903937"/>
                    <a:pt x="1565910" y="1903937"/>
                    <a:pt x="1568450" y="1902667"/>
                  </a:cubicBezTo>
                  <a:cubicBezTo>
                    <a:pt x="2016760" y="1740107"/>
                    <a:pt x="2346960" y="1310847"/>
                    <a:pt x="2353310" y="811967"/>
                  </a:cubicBezTo>
                  <a:lnTo>
                    <a:pt x="2353310" y="0"/>
                  </a:lnTo>
                  <a:lnTo>
                    <a:pt x="0" y="0"/>
                  </a:lnTo>
                  <a:lnTo>
                    <a:pt x="0" y="811389"/>
                  </a:lnTo>
                  <a:cubicBezTo>
                    <a:pt x="6350" y="1313387"/>
                    <a:pt x="331470" y="1742647"/>
                    <a:pt x="784860" y="1901397"/>
                  </a:cubicBezTo>
                  <a:close/>
                </a:path>
              </a:pathLst>
            </a:custGeom>
            <a:solidFill>
              <a:srgbClr val="FF4800">
                <a:alpha val="5882"/>
              </a:srgbClr>
            </a:solidFill>
          </p:spPr>
        </p:sp>
      </p:gr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321098" y="390525"/>
            <a:ext cx="8115300" cy="638175"/>
          </a:xfrm>
          <a:prstGeom prst="rect">
            <a:avLst/>
          </a:prstGeom>
        </p:spPr>
        <p:txBody>
          <a:bodyPr anchor="t" rtlCol="false" tIns="0" lIns="0" bIns="0" rIns="0">
            <a:spAutoFit/>
          </a:bodyPr>
          <a:lstStyle/>
          <a:p>
            <a:pPr algn="ctr">
              <a:lnSpc>
                <a:spcPts val="5040"/>
              </a:lnSpc>
            </a:pPr>
            <a:r>
              <a:rPr lang="en-US" sz="4200">
                <a:solidFill>
                  <a:srgbClr val="FF4800"/>
                </a:solidFill>
                <a:latin typeface="Open Sans Extra Bold"/>
              </a:rPr>
              <a:t>Tarif Pajak Negara</a:t>
            </a:r>
          </a:p>
        </p:txBody>
      </p:sp>
      <p:sp>
        <p:nvSpPr>
          <p:cNvPr name="TextBox 3" id="3"/>
          <p:cNvSpPr txBox="true"/>
          <p:nvPr/>
        </p:nvSpPr>
        <p:spPr>
          <a:xfrm rot="0">
            <a:off x="1028700" y="1590675"/>
            <a:ext cx="8115300" cy="3632835"/>
          </a:xfrm>
          <a:prstGeom prst="rect">
            <a:avLst/>
          </a:prstGeom>
        </p:spPr>
        <p:txBody>
          <a:bodyPr anchor="t" rtlCol="false" tIns="0" lIns="0" bIns="0" rIns="0">
            <a:spAutoFit/>
          </a:bodyPr>
          <a:lstStyle/>
          <a:p>
            <a:pPr>
              <a:lnSpc>
                <a:spcPts val="3600"/>
              </a:lnSpc>
            </a:pPr>
          </a:p>
          <a:p>
            <a:pPr>
              <a:lnSpc>
                <a:spcPts val="3600"/>
              </a:lnSpc>
            </a:pPr>
            <a:r>
              <a:rPr lang="en-US" sz="2400">
                <a:solidFill>
                  <a:srgbClr val="000000"/>
                </a:solidFill>
                <a:latin typeface="Open Sauce Light"/>
              </a:rPr>
              <a:t>Menurut UU No. 36 Tahun 2008 tentang PPh setelah dilakukan penyesuaian menjadi : </a:t>
            </a:r>
          </a:p>
          <a:p>
            <a:pPr>
              <a:lnSpc>
                <a:spcPts val="3600"/>
              </a:lnSpc>
            </a:pPr>
            <a:r>
              <a:rPr lang="en-US" sz="2400">
                <a:solidFill>
                  <a:srgbClr val="000000"/>
                </a:solidFill>
                <a:latin typeface="Open Sauce Light"/>
              </a:rPr>
              <a:t>PKP Rp.60 juta dikenai tarif PPh 5%</a:t>
            </a:r>
          </a:p>
          <a:p>
            <a:pPr>
              <a:lnSpc>
                <a:spcPts val="3600"/>
              </a:lnSpc>
            </a:pPr>
            <a:r>
              <a:rPr lang="en-US" sz="2400">
                <a:solidFill>
                  <a:srgbClr val="000000"/>
                </a:solidFill>
                <a:latin typeface="Open Sauce Light"/>
              </a:rPr>
              <a:t>PKP Rp.60-250 juta dikenai tarif PPh 15%</a:t>
            </a:r>
          </a:p>
          <a:p>
            <a:pPr>
              <a:lnSpc>
                <a:spcPts val="3600"/>
              </a:lnSpc>
            </a:pPr>
            <a:r>
              <a:rPr lang="en-US" sz="2400">
                <a:solidFill>
                  <a:srgbClr val="000000"/>
                </a:solidFill>
                <a:latin typeface="Open Sauce Light"/>
              </a:rPr>
              <a:t>PKP diatas Rp.250-500 juta dikenai tarif PPh 25%</a:t>
            </a:r>
          </a:p>
          <a:p>
            <a:pPr>
              <a:lnSpc>
                <a:spcPts val="3600"/>
              </a:lnSpc>
            </a:pPr>
            <a:r>
              <a:rPr lang="en-US" sz="2400">
                <a:solidFill>
                  <a:srgbClr val="000000"/>
                </a:solidFill>
                <a:latin typeface="Open Sauce Light"/>
              </a:rPr>
              <a:t>PKP Rp.500-5 miliar dikenai tarif PPh 30%</a:t>
            </a:r>
          </a:p>
          <a:p>
            <a:pPr>
              <a:lnSpc>
                <a:spcPts val="3599"/>
              </a:lnSpc>
            </a:pPr>
            <a:r>
              <a:rPr lang="en-US" sz="2399">
                <a:solidFill>
                  <a:srgbClr val="000000"/>
                </a:solidFill>
                <a:latin typeface="Open Sauce Light"/>
              </a:rPr>
              <a:t>PKP diatas RP.5 miliar dikenai tarif PPh 35%</a:t>
            </a:r>
          </a:p>
        </p:txBody>
      </p:sp>
      <p:sp>
        <p:nvSpPr>
          <p:cNvPr name="TextBox 4" id="4"/>
          <p:cNvSpPr txBox="true"/>
          <p:nvPr/>
        </p:nvSpPr>
        <p:spPr>
          <a:xfrm rot="0">
            <a:off x="9144000" y="1347788"/>
            <a:ext cx="8115300" cy="638175"/>
          </a:xfrm>
          <a:prstGeom prst="rect">
            <a:avLst/>
          </a:prstGeom>
        </p:spPr>
        <p:txBody>
          <a:bodyPr anchor="t" rtlCol="false" tIns="0" lIns="0" bIns="0" rIns="0">
            <a:spAutoFit/>
          </a:bodyPr>
          <a:lstStyle/>
          <a:p>
            <a:pPr algn="ctr">
              <a:lnSpc>
                <a:spcPts val="5040"/>
              </a:lnSpc>
            </a:pPr>
            <a:r>
              <a:rPr lang="en-US" sz="4200">
                <a:solidFill>
                  <a:srgbClr val="FF4800"/>
                </a:solidFill>
                <a:latin typeface="Open Sans Extra Bold"/>
              </a:rPr>
              <a:t>Pajak Pertambahan Nilai</a:t>
            </a:r>
          </a:p>
        </p:txBody>
      </p:sp>
      <p:sp>
        <p:nvSpPr>
          <p:cNvPr name="TextBox 5" id="5"/>
          <p:cNvSpPr txBox="true"/>
          <p:nvPr/>
        </p:nvSpPr>
        <p:spPr>
          <a:xfrm rot="0">
            <a:off x="9542429" y="1590675"/>
            <a:ext cx="8115300" cy="2699385"/>
          </a:xfrm>
          <a:prstGeom prst="rect">
            <a:avLst/>
          </a:prstGeom>
        </p:spPr>
        <p:txBody>
          <a:bodyPr anchor="t" rtlCol="false" tIns="0" lIns="0" bIns="0" rIns="0">
            <a:spAutoFit/>
          </a:bodyPr>
          <a:lstStyle/>
          <a:p>
            <a:pPr>
              <a:lnSpc>
                <a:spcPts val="3600"/>
              </a:lnSpc>
            </a:pPr>
          </a:p>
          <a:p>
            <a:pPr>
              <a:lnSpc>
                <a:spcPts val="3600"/>
              </a:lnSpc>
            </a:pPr>
            <a:r>
              <a:rPr lang="en-US" sz="2400">
                <a:solidFill>
                  <a:srgbClr val="000000"/>
                </a:solidFill>
                <a:latin typeface="Open Sauce Light"/>
              </a:rPr>
              <a:t>Sesuai dengan UU No. 7 Tahun 2022 tentang Harmonisasi dan Perpajakan.</a:t>
            </a:r>
          </a:p>
          <a:p>
            <a:pPr>
              <a:lnSpc>
                <a:spcPts val="3599"/>
              </a:lnSpc>
            </a:pPr>
            <a:r>
              <a:rPr lang="en-US" sz="2399">
                <a:solidFill>
                  <a:srgbClr val="000000"/>
                </a:solidFill>
                <a:latin typeface="Open Sauce Light"/>
              </a:rPr>
              <a:t>Bahwa tarif PPN yang sebelumnya 10% menjadi 11% mulai tanggal 1 April 2022 dan nantinya pada tanggal 1 Januari 2025 ditetapkan menjadi sebesar 12%.</a:t>
            </a:r>
          </a:p>
        </p:txBody>
      </p:sp>
      <p:sp>
        <p:nvSpPr>
          <p:cNvPr name="TextBox 6" id="6"/>
          <p:cNvSpPr txBox="true"/>
          <p:nvPr/>
        </p:nvSpPr>
        <p:spPr>
          <a:xfrm rot="0">
            <a:off x="1028700" y="6218873"/>
            <a:ext cx="8115300" cy="2939415"/>
          </a:xfrm>
          <a:prstGeom prst="rect">
            <a:avLst/>
          </a:prstGeom>
        </p:spPr>
        <p:txBody>
          <a:bodyPr anchor="t" rtlCol="false" tIns="0" lIns="0" bIns="0" rIns="0">
            <a:spAutoFit/>
          </a:bodyPr>
          <a:lstStyle/>
          <a:p>
            <a:pPr>
              <a:lnSpc>
                <a:spcPts val="2399"/>
              </a:lnSpc>
            </a:pPr>
          </a:p>
          <a:p>
            <a:pPr>
              <a:lnSpc>
                <a:spcPts val="2399"/>
              </a:lnSpc>
            </a:pPr>
            <a:r>
              <a:rPr lang="en-US" sz="1599">
                <a:solidFill>
                  <a:srgbClr val="000000"/>
                </a:solidFill>
                <a:latin typeface="Open Sauce Light"/>
              </a:rPr>
              <a:t>Berdasarkan UU No. 8 Tahun 1983 mengenai PPN dan PPnBM atau biasanya disebut UU PPN.</a:t>
            </a:r>
          </a:p>
          <a:p>
            <a:pPr>
              <a:lnSpc>
                <a:spcPts val="2399"/>
              </a:lnSpc>
            </a:pPr>
            <a:r>
              <a:rPr lang="en-US" sz="1599">
                <a:solidFill>
                  <a:srgbClr val="000000"/>
                </a:solidFill>
                <a:latin typeface="Open Sauce Light"/>
              </a:rPr>
              <a:t>Tarif pajak 10% untuk kendaraan umum kategori tertentu, alat rumah tangga, alat pendingin hunian mewah, televisi dan minuman bebas alkohol.</a:t>
            </a:r>
          </a:p>
          <a:p>
            <a:pPr>
              <a:lnSpc>
                <a:spcPts val="2399"/>
              </a:lnSpc>
            </a:pPr>
            <a:r>
              <a:rPr lang="en-US" sz="1599">
                <a:solidFill>
                  <a:srgbClr val="000000"/>
                </a:solidFill>
                <a:latin typeface="Open Sauce Light"/>
              </a:rPr>
              <a:t>Tarif pajak 20% untuk kendaraan bermotor katergori tertentu, alat fotografi,permadani dan peralatan olahraga impor.</a:t>
            </a:r>
          </a:p>
          <a:p>
            <a:pPr>
              <a:lnSpc>
                <a:spcPts val="2399"/>
              </a:lnSpc>
            </a:pPr>
            <a:r>
              <a:rPr lang="en-US" sz="1599">
                <a:solidFill>
                  <a:srgbClr val="000000"/>
                </a:solidFill>
                <a:latin typeface="Open Sauce Light"/>
              </a:rPr>
              <a:t>Tarif pajak 25% untuk kendaraan bermotor berat dan berbahan bakar solar.</a:t>
            </a:r>
          </a:p>
          <a:p>
            <a:pPr>
              <a:lnSpc>
                <a:spcPts val="2399"/>
              </a:lnSpc>
            </a:pPr>
            <a:r>
              <a:rPr lang="en-US" sz="1599">
                <a:solidFill>
                  <a:srgbClr val="000000"/>
                </a:solidFill>
                <a:latin typeface="Open Sauce Light"/>
              </a:rPr>
              <a:t>Tarif pajak 30% untuk minuman bebas alkohol, barang berbahan kulit impor, batu kristal, bis dan barang pecah belah.</a:t>
            </a:r>
          </a:p>
        </p:txBody>
      </p:sp>
      <p:sp>
        <p:nvSpPr>
          <p:cNvPr name="TextBox 7" id="7"/>
          <p:cNvSpPr txBox="true"/>
          <p:nvPr/>
        </p:nvSpPr>
        <p:spPr>
          <a:xfrm rot="0">
            <a:off x="-455833" y="1347788"/>
            <a:ext cx="8115300" cy="638175"/>
          </a:xfrm>
          <a:prstGeom prst="rect">
            <a:avLst/>
          </a:prstGeom>
        </p:spPr>
        <p:txBody>
          <a:bodyPr anchor="t" rtlCol="false" tIns="0" lIns="0" bIns="0" rIns="0">
            <a:spAutoFit/>
          </a:bodyPr>
          <a:lstStyle/>
          <a:p>
            <a:pPr algn="ctr">
              <a:lnSpc>
                <a:spcPts val="5040"/>
              </a:lnSpc>
            </a:pPr>
            <a:r>
              <a:rPr lang="en-US" sz="4200">
                <a:solidFill>
                  <a:srgbClr val="FF4800"/>
                </a:solidFill>
                <a:latin typeface="Open Sans Extra Bold"/>
              </a:rPr>
              <a:t>Pajak Penghasilan </a:t>
            </a:r>
          </a:p>
        </p:txBody>
      </p:sp>
      <p:sp>
        <p:nvSpPr>
          <p:cNvPr name="TextBox 8" id="8"/>
          <p:cNvSpPr txBox="true"/>
          <p:nvPr/>
        </p:nvSpPr>
        <p:spPr>
          <a:xfrm rot="0">
            <a:off x="1028700" y="5780723"/>
            <a:ext cx="8115300" cy="485775"/>
          </a:xfrm>
          <a:prstGeom prst="rect">
            <a:avLst/>
          </a:prstGeom>
        </p:spPr>
        <p:txBody>
          <a:bodyPr anchor="t" rtlCol="false" tIns="0" lIns="0" bIns="0" rIns="0">
            <a:spAutoFit/>
          </a:bodyPr>
          <a:lstStyle/>
          <a:p>
            <a:pPr algn="ctr">
              <a:lnSpc>
                <a:spcPts val="3840"/>
              </a:lnSpc>
            </a:pPr>
            <a:r>
              <a:rPr lang="en-US" sz="3200">
                <a:solidFill>
                  <a:srgbClr val="FF4800"/>
                </a:solidFill>
                <a:latin typeface="Open Sans Extra Bold"/>
              </a:rPr>
              <a:t>Pajak Penjualan atas Barang Mewah </a:t>
            </a:r>
          </a:p>
        </p:txBody>
      </p:sp>
      <p:sp>
        <p:nvSpPr>
          <p:cNvPr name="TextBox 9" id="9"/>
          <p:cNvSpPr txBox="true"/>
          <p:nvPr/>
        </p:nvSpPr>
        <p:spPr>
          <a:xfrm rot="0">
            <a:off x="9542429" y="4213860"/>
            <a:ext cx="8115300" cy="2708910"/>
          </a:xfrm>
          <a:prstGeom prst="rect">
            <a:avLst/>
          </a:prstGeom>
        </p:spPr>
        <p:txBody>
          <a:bodyPr anchor="t" rtlCol="false" tIns="0" lIns="0" bIns="0" rIns="0">
            <a:spAutoFit/>
          </a:bodyPr>
          <a:lstStyle/>
          <a:p>
            <a:pPr>
              <a:lnSpc>
                <a:spcPts val="3600"/>
              </a:lnSpc>
            </a:pPr>
          </a:p>
          <a:p>
            <a:pPr>
              <a:lnSpc>
                <a:spcPts val="3600"/>
              </a:lnSpc>
            </a:pPr>
          </a:p>
          <a:p>
            <a:pPr>
              <a:lnSpc>
                <a:spcPts val="3600"/>
              </a:lnSpc>
            </a:pPr>
            <a:r>
              <a:rPr lang="en-US" sz="2400">
                <a:solidFill>
                  <a:srgbClr val="000000"/>
                </a:solidFill>
                <a:latin typeface="Open Sauce Light"/>
              </a:rPr>
              <a:t>Sebelum UU HKPD ini terbit, tarif PBB adalah berkisar antara 0,1%-0,3%.</a:t>
            </a:r>
          </a:p>
          <a:p>
            <a:pPr>
              <a:lnSpc>
                <a:spcPts val="3599"/>
              </a:lnSpc>
            </a:pPr>
            <a:r>
              <a:rPr lang="en-US" sz="2399">
                <a:solidFill>
                  <a:srgbClr val="000000"/>
                </a:solidFill>
                <a:latin typeface="Open Sauce Light"/>
              </a:rPr>
              <a:t>Berdasarkan Pasal 41 UU No. 1 Tahun 2022 tarif PBB max 0,5%.</a:t>
            </a:r>
          </a:p>
        </p:txBody>
      </p:sp>
      <p:sp>
        <p:nvSpPr>
          <p:cNvPr name="TextBox 10" id="10"/>
          <p:cNvSpPr txBox="true"/>
          <p:nvPr/>
        </p:nvSpPr>
        <p:spPr>
          <a:xfrm rot="0">
            <a:off x="9144000" y="4613910"/>
            <a:ext cx="8115300" cy="485775"/>
          </a:xfrm>
          <a:prstGeom prst="rect">
            <a:avLst/>
          </a:prstGeom>
        </p:spPr>
        <p:txBody>
          <a:bodyPr anchor="t" rtlCol="false" tIns="0" lIns="0" bIns="0" rIns="0">
            <a:spAutoFit/>
          </a:bodyPr>
          <a:lstStyle/>
          <a:p>
            <a:pPr algn="ctr">
              <a:lnSpc>
                <a:spcPts val="3840"/>
              </a:lnSpc>
            </a:pPr>
            <a:r>
              <a:rPr lang="en-US" sz="3200">
                <a:solidFill>
                  <a:srgbClr val="FF4800"/>
                </a:solidFill>
                <a:latin typeface="Open Sans Extra Bold"/>
              </a:rPr>
              <a:t>Pajak Bumi dan Bangunan (PBB)</a:t>
            </a:r>
          </a:p>
        </p:txBody>
      </p:sp>
      <p:sp>
        <p:nvSpPr>
          <p:cNvPr name="TextBox 11" id="11"/>
          <p:cNvSpPr txBox="true"/>
          <p:nvPr/>
        </p:nvSpPr>
        <p:spPr>
          <a:xfrm rot="0">
            <a:off x="9144000" y="7469505"/>
            <a:ext cx="8115300" cy="485775"/>
          </a:xfrm>
          <a:prstGeom prst="rect">
            <a:avLst/>
          </a:prstGeom>
        </p:spPr>
        <p:txBody>
          <a:bodyPr anchor="t" rtlCol="false" tIns="0" lIns="0" bIns="0" rIns="0">
            <a:spAutoFit/>
          </a:bodyPr>
          <a:lstStyle/>
          <a:p>
            <a:pPr algn="ctr">
              <a:lnSpc>
                <a:spcPts val="3840"/>
              </a:lnSpc>
            </a:pPr>
            <a:r>
              <a:rPr lang="en-US" sz="3200">
                <a:solidFill>
                  <a:srgbClr val="FF4800"/>
                </a:solidFill>
                <a:latin typeface="Open Sans Extra Bold"/>
              </a:rPr>
              <a:t>Pajak Bea Materai </a:t>
            </a:r>
          </a:p>
        </p:txBody>
      </p:sp>
      <p:sp>
        <p:nvSpPr>
          <p:cNvPr name="TextBox 12" id="12"/>
          <p:cNvSpPr txBox="true"/>
          <p:nvPr/>
        </p:nvSpPr>
        <p:spPr>
          <a:xfrm rot="0">
            <a:off x="9542429" y="7421880"/>
            <a:ext cx="8115300" cy="1167765"/>
          </a:xfrm>
          <a:prstGeom prst="rect">
            <a:avLst/>
          </a:prstGeom>
        </p:spPr>
        <p:txBody>
          <a:bodyPr anchor="t" rtlCol="false" tIns="0" lIns="0" bIns="0" rIns="0">
            <a:spAutoFit/>
          </a:bodyPr>
          <a:lstStyle/>
          <a:p>
            <a:pPr>
              <a:lnSpc>
                <a:spcPts val="2399"/>
              </a:lnSpc>
            </a:pPr>
          </a:p>
          <a:p>
            <a:pPr>
              <a:lnSpc>
                <a:spcPts val="2399"/>
              </a:lnSpc>
            </a:pPr>
          </a:p>
          <a:p>
            <a:pPr>
              <a:lnSpc>
                <a:spcPts val="2399"/>
              </a:lnSpc>
            </a:pPr>
            <a:r>
              <a:rPr lang="en-US" sz="1599">
                <a:solidFill>
                  <a:srgbClr val="000000"/>
                </a:solidFill>
                <a:latin typeface="Open Sauce Light"/>
              </a:rPr>
              <a:t>Sesuai Pasal 5 UU No. 10 Tahun 2020, Bea Materai dikenakan tarif tetap sebesar Rp. 10.000 (sepuluh ribu rupiah) per lembar, berlaku sejak 1 Januari 2021.</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321098" y="390525"/>
            <a:ext cx="8115300" cy="638175"/>
          </a:xfrm>
          <a:prstGeom prst="rect">
            <a:avLst/>
          </a:prstGeom>
        </p:spPr>
        <p:txBody>
          <a:bodyPr anchor="t" rtlCol="false" tIns="0" lIns="0" bIns="0" rIns="0">
            <a:spAutoFit/>
          </a:bodyPr>
          <a:lstStyle/>
          <a:p>
            <a:pPr algn="ctr">
              <a:lnSpc>
                <a:spcPts val="5040"/>
              </a:lnSpc>
            </a:pPr>
            <a:r>
              <a:rPr lang="en-US" sz="4200">
                <a:solidFill>
                  <a:srgbClr val="FF4800"/>
                </a:solidFill>
                <a:latin typeface="Open Sans Extra Bold"/>
              </a:rPr>
              <a:t>Tarif Pajak Daerah(Provinsi)</a:t>
            </a:r>
          </a:p>
        </p:txBody>
      </p:sp>
      <p:sp>
        <p:nvSpPr>
          <p:cNvPr name="TextBox 3" id="3"/>
          <p:cNvSpPr txBox="true"/>
          <p:nvPr/>
        </p:nvSpPr>
        <p:spPr>
          <a:xfrm rot="0">
            <a:off x="501908" y="1543050"/>
            <a:ext cx="8115300" cy="2251710"/>
          </a:xfrm>
          <a:prstGeom prst="rect">
            <a:avLst/>
          </a:prstGeom>
        </p:spPr>
        <p:txBody>
          <a:bodyPr anchor="t" rtlCol="false" tIns="0" lIns="0" bIns="0" rIns="0">
            <a:spAutoFit/>
          </a:bodyPr>
          <a:lstStyle/>
          <a:p>
            <a:pPr>
              <a:lnSpc>
                <a:spcPts val="3600"/>
              </a:lnSpc>
            </a:pPr>
          </a:p>
          <a:p>
            <a:pPr>
              <a:lnSpc>
                <a:spcPts val="3600"/>
              </a:lnSpc>
            </a:pPr>
            <a:r>
              <a:rPr lang="en-US" sz="2400">
                <a:solidFill>
                  <a:srgbClr val="000000"/>
                </a:solidFill>
                <a:latin typeface="Open Sauce Light"/>
              </a:rPr>
              <a:t>Berdasarkan Pasal 1 angka 12 &amp; 13 UU RI No. 28 Tahun 2009</a:t>
            </a:r>
          </a:p>
          <a:p>
            <a:pPr>
              <a:lnSpc>
                <a:spcPts val="3599"/>
              </a:lnSpc>
            </a:pPr>
            <a:r>
              <a:rPr lang="en-US" sz="2399">
                <a:solidFill>
                  <a:srgbClr val="000000"/>
                </a:solidFill>
                <a:latin typeface="Open Sauce Light"/>
              </a:rPr>
              <a:t>Bahwa tarif PKB sebesar 1,5% dihitung dari nilai penjualan kendaraan.</a:t>
            </a:r>
          </a:p>
        </p:txBody>
      </p:sp>
      <p:sp>
        <p:nvSpPr>
          <p:cNvPr name="TextBox 4" id="4"/>
          <p:cNvSpPr txBox="true"/>
          <p:nvPr/>
        </p:nvSpPr>
        <p:spPr>
          <a:xfrm rot="0">
            <a:off x="9144000" y="1252538"/>
            <a:ext cx="8115300" cy="638175"/>
          </a:xfrm>
          <a:prstGeom prst="rect">
            <a:avLst/>
          </a:prstGeom>
        </p:spPr>
        <p:txBody>
          <a:bodyPr anchor="t" rtlCol="false" tIns="0" lIns="0" bIns="0" rIns="0">
            <a:spAutoFit/>
          </a:bodyPr>
          <a:lstStyle/>
          <a:p>
            <a:pPr algn="ctr">
              <a:lnSpc>
                <a:spcPts val="5040"/>
              </a:lnSpc>
            </a:pPr>
            <a:r>
              <a:rPr lang="en-US" sz="4200">
                <a:solidFill>
                  <a:srgbClr val="FF4800"/>
                </a:solidFill>
                <a:latin typeface="Open Sans Extra Bold"/>
              </a:rPr>
              <a:t>Pajak Rokok </a:t>
            </a:r>
          </a:p>
        </p:txBody>
      </p:sp>
      <p:sp>
        <p:nvSpPr>
          <p:cNvPr name="TextBox 5" id="5"/>
          <p:cNvSpPr txBox="true"/>
          <p:nvPr/>
        </p:nvSpPr>
        <p:spPr>
          <a:xfrm rot="0">
            <a:off x="9542429" y="1543050"/>
            <a:ext cx="8115300" cy="2680335"/>
          </a:xfrm>
          <a:prstGeom prst="rect">
            <a:avLst/>
          </a:prstGeom>
        </p:spPr>
        <p:txBody>
          <a:bodyPr anchor="t" rtlCol="false" tIns="0" lIns="0" bIns="0" rIns="0">
            <a:spAutoFit/>
          </a:bodyPr>
          <a:lstStyle/>
          <a:p>
            <a:pPr>
              <a:lnSpc>
                <a:spcPts val="3600"/>
              </a:lnSpc>
            </a:pPr>
          </a:p>
          <a:p>
            <a:pPr>
              <a:lnSpc>
                <a:spcPts val="3599"/>
              </a:lnSpc>
            </a:pPr>
            <a:r>
              <a:rPr lang="en-US" sz="2399">
                <a:solidFill>
                  <a:srgbClr val="000000"/>
                </a:solidFill>
                <a:latin typeface="Open Sauce Light"/>
              </a:rPr>
              <a:t>Sesuai dengan Pasal 30 UU No. 28 Tahun 2009, besaran pajak rokok yang terutang dihitung dengan cara mengalikan tarif pajak dengan besaran cukai yang dipungut. Dengan demikian, besaran pajak rokok yang dipungut adalah 10% * 11,840 = 1,184.</a:t>
            </a:r>
          </a:p>
        </p:txBody>
      </p:sp>
      <p:sp>
        <p:nvSpPr>
          <p:cNvPr name="TextBox 6" id="6"/>
          <p:cNvSpPr txBox="true"/>
          <p:nvPr/>
        </p:nvSpPr>
        <p:spPr>
          <a:xfrm rot="0">
            <a:off x="501908" y="5618797"/>
            <a:ext cx="8115300" cy="872490"/>
          </a:xfrm>
          <a:prstGeom prst="rect">
            <a:avLst/>
          </a:prstGeom>
        </p:spPr>
        <p:txBody>
          <a:bodyPr anchor="t" rtlCol="false" tIns="0" lIns="0" bIns="0" rIns="0">
            <a:spAutoFit/>
          </a:bodyPr>
          <a:lstStyle/>
          <a:p>
            <a:pPr>
              <a:lnSpc>
                <a:spcPts val="2399"/>
              </a:lnSpc>
            </a:pPr>
          </a:p>
          <a:p>
            <a:pPr>
              <a:lnSpc>
                <a:spcPts val="2399"/>
              </a:lnSpc>
            </a:pPr>
            <a:r>
              <a:rPr lang="en-US" sz="1599">
                <a:solidFill>
                  <a:srgbClr val="000000"/>
                </a:solidFill>
                <a:latin typeface="Open Sauce Light"/>
              </a:rPr>
              <a:t>Sesuai Pasal 2 ayat 1 UU RI No. 28 Tahun 2009 Tentang Pajak Daerah dan Retibusi Daerah, Tarif pajak PBB-KB ditetapkan sebesar 5%.</a:t>
            </a:r>
          </a:p>
        </p:txBody>
      </p:sp>
      <p:sp>
        <p:nvSpPr>
          <p:cNvPr name="TextBox 7" id="7"/>
          <p:cNvSpPr txBox="true"/>
          <p:nvPr/>
        </p:nvSpPr>
        <p:spPr>
          <a:xfrm rot="0">
            <a:off x="501908" y="1347788"/>
            <a:ext cx="8115300" cy="542925"/>
          </a:xfrm>
          <a:prstGeom prst="rect">
            <a:avLst/>
          </a:prstGeom>
        </p:spPr>
        <p:txBody>
          <a:bodyPr anchor="t" rtlCol="false" tIns="0" lIns="0" bIns="0" rIns="0">
            <a:spAutoFit/>
          </a:bodyPr>
          <a:lstStyle/>
          <a:p>
            <a:pPr algn="ctr">
              <a:lnSpc>
                <a:spcPts val="4320"/>
              </a:lnSpc>
            </a:pPr>
            <a:r>
              <a:rPr lang="en-US" sz="3600">
                <a:solidFill>
                  <a:srgbClr val="FF4800"/>
                </a:solidFill>
                <a:latin typeface="Open Sans Extra Bold"/>
              </a:rPr>
              <a:t>Pajak Kendaraan Bermotor (PKB)</a:t>
            </a:r>
          </a:p>
        </p:txBody>
      </p:sp>
      <p:sp>
        <p:nvSpPr>
          <p:cNvPr name="TextBox 8" id="8"/>
          <p:cNvSpPr txBox="true"/>
          <p:nvPr/>
        </p:nvSpPr>
        <p:spPr>
          <a:xfrm rot="0">
            <a:off x="-336283" y="4371022"/>
            <a:ext cx="8115300" cy="971550"/>
          </a:xfrm>
          <a:prstGeom prst="rect">
            <a:avLst/>
          </a:prstGeom>
        </p:spPr>
        <p:txBody>
          <a:bodyPr anchor="t" rtlCol="false" tIns="0" lIns="0" bIns="0" rIns="0">
            <a:spAutoFit/>
          </a:bodyPr>
          <a:lstStyle/>
          <a:p>
            <a:pPr algn="ctr">
              <a:lnSpc>
                <a:spcPts val="3840"/>
              </a:lnSpc>
            </a:pPr>
            <a:r>
              <a:rPr lang="en-US" sz="3200">
                <a:solidFill>
                  <a:srgbClr val="FF4800"/>
                </a:solidFill>
                <a:latin typeface="Open Sans Extra Bold"/>
              </a:rPr>
              <a:t>Pajak Bahan Bakar Kendaraan Bermotor (PBB-KB) </a:t>
            </a:r>
          </a:p>
        </p:txBody>
      </p:sp>
      <p:sp>
        <p:nvSpPr>
          <p:cNvPr name="TextBox 9" id="9"/>
          <p:cNvSpPr txBox="true"/>
          <p:nvPr/>
        </p:nvSpPr>
        <p:spPr>
          <a:xfrm rot="0">
            <a:off x="9542429" y="5148263"/>
            <a:ext cx="8115300" cy="1784985"/>
          </a:xfrm>
          <a:prstGeom prst="rect">
            <a:avLst/>
          </a:prstGeom>
        </p:spPr>
        <p:txBody>
          <a:bodyPr anchor="t" rtlCol="false" tIns="0" lIns="0" bIns="0" rIns="0">
            <a:spAutoFit/>
          </a:bodyPr>
          <a:lstStyle/>
          <a:p>
            <a:pPr>
              <a:lnSpc>
                <a:spcPts val="3600"/>
              </a:lnSpc>
            </a:pPr>
          </a:p>
          <a:p>
            <a:pPr>
              <a:lnSpc>
                <a:spcPts val="3599"/>
              </a:lnSpc>
            </a:pPr>
            <a:r>
              <a:rPr lang="en-US" sz="2399">
                <a:solidFill>
                  <a:srgbClr val="000000"/>
                </a:solidFill>
                <a:latin typeface="Open Sauce Light"/>
              </a:rPr>
              <a:t>Berdasarkan UU PDRD , penetapan tarif BBNKB ditetapkan paling tinggi sebesar 20% untuk penyerahan pertama dan 1% untuk penyerahan kedua.</a:t>
            </a:r>
          </a:p>
        </p:txBody>
      </p:sp>
      <p:sp>
        <p:nvSpPr>
          <p:cNvPr name="TextBox 10" id="10"/>
          <p:cNvSpPr txBox="true"/>
          <p:nvPr/>
        </p:nvSpPr>
        <p:spPr>
          <a:xfrm rot="0">
            <a:off x="9542429" y="4657725"/>
            <a:ext cx="8115300" cy="971550"/>
          </a:xfrm>
          <a:prstGeom prst="rect">
            <a:avLst/>
          </a:prstGeom>
        </p:spPr>
        <p:txBody>
          <a:bodyPr anchor="t" rtlCol="false" tIns="0" lIns="0" bIns="0" rIns="0">
            <a:spAutoFit/>
          </a:bodyPr>
          <a:lstStyle/>
          <a:p>
            <a:pPr algn="ctr">
              <a:lnSpc>
                <a:spcPts val="3840"/>
              </a:lnSpc>
            </a:pPr>
            <a:r>
              <a:rPr lang="en-US" sz="3200">
                <a:solidFill>
                  <a:srgbClr val="FF4800"/>
                </a:solidFill>
                <a:latin typeface="Open Sans Extra Bold"/>
              </a:rPr>
              <a:t>Bea Balik Nama Kendaraan Bermotor (BBN-KB)</a:t>
            </a:r>
          </a:p>
        </p:txBody>
      </p:sp>
      <p:sp>
        <p:nvSpPr>
          <p:cNvPr name="TextBox 11" id="11"/>
          <p:cNvSpPr txBox="true"/>
          <p:nvPr/>
        </p:nvSpPr>
        <p:spPr>
          <a:xfrm rot="0">
            <a:off x="0" y="6815138"/>
            <a:ext cx="8115300" cy="485775"/>
          </a:xfrm>
          <a:prstGeom prst="rect">
            <a:avLst/>
          </a:prstGeom>
        </p:spPr>
        <p:txBody>
          <a:bodyPr anchor="t" rtlCol="false" tIns="0" lIns="0" bIns="0" rIns="0">
            <a:spAutoFit/>
          </a:bodyPr>
          <a:lstStyle/>
          <a:p>
            <a:pPr algn="ctr">
              <a:lnSpc>
                <a:spcPts val="3840"/>
              </a:lnSpc>
            </a:pPr>
            <a:r>
              <a:rPr lang="en-US" sz="3200">
                <a:solidFill>
                  <a:srgbClr val="FF4800"/>
                </a:solidFill>
                <a:latin typeface="Open Sans Extra Bold"/>
              </a:rPr>
              <a:t>Pajak Air Permukaan </a:t>
            </a:r>
          </a:p>
        </p:txBody>
      </p:sp>
      <p:sp>
        <p:nvSpPr>
          <p:cNvPr name="TextBox 12" id="12"/>
          <p:cNvSpPr txBox="true"/>
          <p:nvPr/>
        </p:nvSpPr>
        <p:spPr>
          <a:xfrm rot="0">
            <a:off x="501908" y="7421880"/>
            <a:ext cx="8115300" cy="1167765"/>
          </a:xfrm>
          <a:prstGeom prst="rect">
            <a:avLst/>
          </a:prstGeom>
        </p:spPr>
        <p:txBody>
          <a:bodyPr anchor="t" rtlCol="false" tIns="0" lIns="0" bIns="0" rIns="0">
            <a:spAutoFit/>
          </a:bodyPr>
          <a:lstStyle/>
          <a:p>
            <a:pPr>
              <a:lnSpc>
                <a:spcPts val="2399"/>
              </a:lnSpc>
            </a:pPr>
          </a:p>
          <a:p>
            <a:pPr>
              <a:lnSpc>
                <a:spcPts val="2399"/>
              </a:lnSpc>
            </a:pPr>
            <a:r>
              <a:rPr lang="en-US" sz="1599">
                <a:solidFill>
                  <a:srgbClr val="000000"/>
                </a:solidFill>
                <a:latin typeface="Open Sauce Light"/>
              </a:rPr>
              <a:t>Berdasarkan Pasal 24 UU PDRD, besaran tarif pajak air permukaan ditetapkan paling tinggi sebesar 10%.</a:t>
            </a:r>
          </a:p>
          <a:p>
            <a:pPr>
              <a:lnSpc>
                <a:spcPts val="2399"/>
              </a:lnSpc>
            </a:pPr>
            <a:r>
              <a:rPr lang="en-US" sz="1599">
                <a:solidFill>
                  <a:srgbClr val="000000"/>
                </a:solidFill>
                <a:latin typeface="Open Sauce Light"/>
              </a:rPr>
              <a:t>Pajak Rokok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DAFdJ6Pv2us</dc:identifier>
  <dcterms:modified xsi:type="dcterms:W3CDTF">2011-08-01T06:04:30Z</dcterms:modified>
  <cp:revision>1</cp:revision>
  <dc:title>Red And Concise Work Summary Plan Presentation Template</dc:title>
</cp:coreProperties>
</file>