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9" d="100"/>
          <a:sy n="59" d="100"/>
        </p:scale>
        <p:origin x="96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5E46B37-639D-439B-89BA-01D5B6241411}" type="datetimeFigureOut">
              <a:rPr lang="en-US" smtClean="0"/>
              <a:t>11/11/2024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684C14-FBFB-4F62-9BEC-C9FA6CB1AABE}" type="slidenum">
              <a:rPr lang="en-US" smtClean="0"/>
              <a:t>‹#›</a:t>
            </a:fld>
            <a:endParaRPr lang="en-US"/>
          </a:p>
        </p:txBody>
      </p:sp>
    </p:spTree>
    <p:extLst>
      <p:ext uri="{BB962C8B-B14F-4D97-AF65-F5344CB8AC3E}">
        <p14:creationId xmlns:p14="http://schemas.microsoft.com/office/powerpoint/2010/main" val="2324806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E46B37-639D-439B-89BA-01D5B6241411}" type="datetimeFigureOut">
              <a:rPr lang="en-US" smtClean="0"/>
              <a:t>11/11/2024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684C14-FBFB-4F62-9BEC-C9FA6CB1AABE}" type="slidenum">
              <a:rPr lang="en-US" smtClean="0"/>
              <a:t>‹#›</a:t>
            </a:fld>
            <a:endParaRPr lang="en-US"/>
          </a:p>
        </p:txBody>
      </p:sp>
    </p:spTree>
    <p:extLst>
      <p:ext uri="{BB962C8B-B14F-4D97-AF65-F5344CB8AC3E}">
        <p14:creationId xmlns:p14="http://schemas.microsoft.com/office/powerpoint/2010/main" val="2754894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E46B37-639D-439B-89BA-01D5B6241411}" type="datetimeFigureOut">
              <a:rPr lang="en-US" smtClean="0"/>
              <a:t>11/11/2024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684C14-FBFB-4F62-9BEC-C9FA6CB1AABE}" type="slidenum">
              <a:rPr lang="en-US" smtClean="0"/>
              <a:t>‹#›</a:t>
            </a:fld>
            <a:endParaRPr lang="en-US"/>
          </a:p>
        </p:txBody>
      </p:sp>
    </p:spTree>
    <p:extLst>
      <p:ext uri="{BB962C8B-B14F-4D97-AF65-F5344CB8AC3E}">
        <p14:creationId xmlns:p14="http://schemas.microsoft.com/office/powerpoint/2010/main" val="19901040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E46B37-639D-439B-89BA-01D5B6241411}" type="datetimeFigureOut">
              <a:rPr lang="en-US" smtClean="0"/>
              <a:t>11/11/2024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684C14-FBFB-4F62-9BEC-C9FA6CB1AABE}" type="slidenum">
              <a:rPr lang="en-US" smtClean="0"/>
              <a:t>‹#›</a:t>
            </a:fld>
            <a:endParaRPr lang="en-US"/>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2377992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E46B37-639D-439B-89BA-01D5B6241411}" type="datetimeFigureOut">
              <a:rPr lang="en-US" smtClean="0"/>
              <a:t>11/11/2024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684C14-FBFB-4F62-9BEC-C9FA6CB1AABE}" type="slidenum">
              <a:rPr lang="en-US" smtClean="0"/>
              <a:t>‹#›</a:t>
            </a:fld>
            <a:endParaRPr lang="en-US"/>
          </a:p>
        </p:txBody>
      </p:sp>
    </p:spTree>
    <p:extLst>
      <p:ext uri="{BB962C8B-B14F-4D97-AF65-F5344CB8AC3E}">
        <p14:creationId xmlns:p14="http://schemas.microsoft.com/office/powerpoint/2010/main" val="72065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15E46B37-639D-439B-89BA-01D5B6241411}" type="datetimeFigureOut">
              <a:rPr lang="en-US" smtClean="0"/>
              <a:t>11/11/2024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0684C14-FBFB-4F62-9BEC-C9FA6CB1AABE}" type="slidenum">
              <a:rPr lang="en-US" smtClean="0"/>
              <a:t>‹#›</a:t>
            </a:fld>
            <a:endParaRPr lang="en-US"/>
          </a:p>
        </p:txBody>
      </p:sp>
    </p:spTree>
    <p:extLst>
      <p:ext uri="{BB962C8B-B14F-4D97-AF65-F5344CB8AC3E}">
        <p14:creationId xmlns:p14="http://schemas.microsoft.com/office/powerpoint/2010/main" val="40844987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15E46B37-639D-439B-89BA-01D5B6241411}" type="datetimeFigureOut">
              <a:rPr lang="en-US" smtClean="0"/>
              <a:t>11/11/2024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0684C14-FBFB-4F62-9BEC-C9FA6CB1AABE}" type="slidenum">
              <a:rPr lang="en-US" smtClean="0"/>
              <a:t>‹#›</a:t>
            </a:fld>
            <a:endParaRPr lang="en-US"/>
          </a:p>
        </p:txBody>
      </p:sp>
    </p:spTree>
    <p:extLst>
      <p:ext uri="{BB962C8B-B14F-4D97-AF65-F5344CB8AC3E}">
        <p14:creationId xmlns:p14="http://schemas.microsoft.com/office/powerpoint/2010/main" val="40326020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E46B37-639D-439B-89BA-01D5B6241411}" type="datetimeFigureOut">
              <a:rPr lang="en-US" smtClean="0"/>
              <a:t>11/11/2024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684C14-FBFB-4F62-9BEC-C9FA6CB1AABE}" type="slidenum">
              <a:rPr lang="en-US" smtClean="0"/>
              <a:t>‹#›</a:t>
            </a:fld>
            <a:endParaRPr lang="en-US"/>
          </a:p>
        </p:txBody>
      </p:sp>
    </p:spTree>
    <p:extLst>
      <p:ext uri="{BB962C8B-B14F-4D97-AF65-F5344CB8AC3E}">
        <p14:creationId xmlns:p14="http://schemas.microsoft.com/office/powerpoint/2010/main" val="24564506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E46B37-639D-439B-89BA-01D5B6241411}" type="datetimeFigureOut">
              <a:rPr lang="en-US" smtClean="0"/>
              <a:t>11/11/2024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684C14-FBFB-4F62-9BEC-C9FA6CB1AABE}" type="slidenum">
              <a:rPr lang="en-US" smtClean="0"/>
              <a:t>‹#›</a:t>
            </a:fld>
            <a:endParaRPr lang="en-US"/>
          </a:p>
        </p:txBody>
      </p:sp>
    </p:spTree>
    <p:extLst>
      <p:ext uri="{BB962C8B-B14F-4D97-AF65-F5344CB8AC3E}">
        <p14:creationId xmlns:p14="http://schemas.microsoft.com/office/powerpoint/2010/main" val="24543560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A1BD6F-4F06-BAFA-89A4-F6B41D1E2C5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525958-A5D5-C737-AA0E-2EEB0A7EBC6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74A466-735B-A3E9-CB91-C349C3065790}"/>
              </a:ext>
            </a:extLst>
          </p:cNvPr>
          <p:cNvSpPr>
            <a:spLocks noGrp="1"/>
          </p:cNvSpPr>
          <p:nvPr>
            <p:ph type="dt" sz="half" idx="10"/>
          </p:nvPr>
        </p:nvSpPr>
        <p:spPr/>
        <p:txBody>
          <a:bodyPr/>
          <a:lstStyle/>
          <a:p>
            <a:fld id="{15E46B37-639D-439B-89BA-01D5B6241411}" type="datetimeFigureOut">
              <a:rPr lang="en-US" smtClean="0"/>
              <a:t>11/11/2024</a:t>
            </a:fld>
            <a:endParaRPr lang="en-US"/>
          </a:p>
        </p:txBody>
      </p:sp>
      <p:sp>
        <p:nvSpPr>
          <p:cNvPr id="5" name="Footer Placeholder 4">
            <a:extLst>
              <a:ext uri="{FF2B5EF4-FFF2-40B4-BE49-F238E27FC236}">
                <a16:creationId xmlns:a16="http://schemas.microsoft.com/office/drawing/2014/main" id="{22264FBB-54D3-E50E-948C-86DB36D94F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6847C2-8F1F-A263-166F-08134F7715F6}"/>
              </a:ext>
            </a:extLst>
          </p:cNvPr>
          <p:cNvSpPr>
            <a:spLocks noGrp="1"/>
          </p:cNvSpPr>
          <p:nvPr>
            <p:ph type="sldNum" sz="quarter" idx="12"/>
          </p:nvPr>
        </p:nvSpPr>
        <p:spPr/>
        <p:txBody>
          <a:bodyPr/>
          <a:lstStyle/>
          <a:p>
            <a:fld id="{90684C14-FBFB-4F62-9BEC-C9FA6CB1AABE}" type="slidenum">
              <a:rPr lang="en-US" smtClean="0"/>
              <a:t>‹#›</a:t>
            </a:fld>
            <a:endParaRPr lang="en-US"/>
          </a:p>
        </p:txBody>
      </p:sp>
    </p:spTree>
    <p:extLst>
      <p:ext uri="{BB962C8B-B14F-4D97-AF65-F5344CB8AC3E}">
        <p14:creationId xmlns:p14="http://schemas.microsoft.com/office/powerpoint/2010/main" val="22546206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E46B37-639D-439B-89BA-01D5B6241411}" type="datetimeFigureOut">
              <a:rPr lang="en-US" smtClean="0"/>
              <a:t>11/11/2024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684C14-FBFB-4F62-9BEC-C9FA6CB1AABE}" type="slidenum">
              <a:rPr lang="en-US" smtClean="0"/>
              <a:t>‹#›</a:t>
            </a:fld>
            <a:endParaRPr lang="en-US"/>
          </a:p>
        </p:txBody>
      </p:sp>
    </p:spTree>
    <p:extLst>
      <p:ext uri="{BB962C8B-B14F-4D97-AF65-F5344CB8AC3E}">
        <p14:creationId xmlns:p14="http://schemas.microsoft.com/office/powerpoint/2010/main" val="710609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5E46B37-639D-439B-89BA-01D5B6241411}" type="datetimeFigureOut">
              <a:rPr lang="en-US" smtClean="0"/>
              <a:t>11/11/2024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684C14-FBFB-4F62-9BEC-C9FA6CB1AABE}" type="slidenum">
              <a:rPr lang="en-US" smtClean="0"/>
              <a:t>‹#›</a:t>
            </a:fld>
            <a:endParaRPr lang="en-US"/>
          </a:p>
        </p:txBody>
      </p:sp>
    </p:spTree>
    <p:extLst>
      <p:ext uri="{BB962C8B-B14F-4D97-AF65-F5344CB8AC3E}">
        <p14:creationId xmlns:p14="http://schemas.microsoft.com/office/powerpoint/2010/main" val="870669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5E46B37-639D-439B-89BA-01D5B6241411}" type="datetimeFigureOut">
              <a:rPr lang="en-US" smtClean="0"/>
              <a:t>11/11/2024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684C14-FBFB-4F62-9BEC-C9FA6CB1AABE}" type="slidenum">
              <a:rPr lang="en-US" smtClean="0"/>
              <a:t>‹#›</a:t>
            </a:fld>
            <a:endParaRPr lang="en-US"/>
          </a:p>
        </p:txBody>
      </p:sp>
    </p:spTree>
    <p:extLst>
      <p:ext uri="{BB962C8B-B14F-4D97-AF65-F5344CB8AC3E}">
        <p14:creationId xmlns:p14="http://schemas.microsoft.com/office/powerpoint/2010/main" val="350726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5E46B37-639D-439B-89BA-01D5B6241411}" type="datetimeFigureOut">
              <a:rPr lang="en-US" smtClean="0"/>
              <a:t>11/11/2024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0684C14-FBFB-4F62-9BEC-C9FA6CB1AABE}" type="slidenum">
              <a:rPr lang="en-US" smtClean="0"/>
              <a:t>‹#›</a:t>
            </a:fld>
            <a:endParaRPr lang="en-US"/>
          </a:p>
        </p:txBody>
      </p:sp>
    </p:spTree>
    <p:extLst>
      <p:ext uri="{BB962C8B-B14F-4D97-AF65-F5344CB8AC3E}">
        <p14:creationId xmlns:p14="http://schemas.microsoft.com/office/powerpoint/2010/main" val="32818797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5E46B37-639D-439B-89BA-01D5B6241411}" type="datetimeFigureOut">
              <a:rPr lang="en-US" smtClean="0"/>
              <a:t>11/11/2024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0684C14-FBFB-4F62-9BEC-C9FA6CB1AABE}" type="slidenum">
              <a:rPr lang="en-US" smtClean="0"/>
              <a:t>‹#›</a:t>
            </a:fld>
            <a:endParaRPr lang="en-US"/>
          </a:p>
        </p:txBody>
      </p:sp>
    </p:spTree>
    <p:extLst>
      <p:ext uri="{BB962C8B-B14F-4D97-AF65-F5344CB8AC3E}">
        <p14:creationId xmlns:p14="http://schemas.microsoft.com/office/powerpoint/2010/main" val="12194110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15E46B37-639D-439B-89BA-01D5B6241411}" type="datetimeFigureOut">
              <a:rPr lang="en-US" smtClean="0"/>
              <a:t>11/11/2024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0684C14-FBFB-4F62-9BEC-C9FA6CB1AABE}" type="slidenum">
              <a:rPr lang="en-US" smtClean="0"/>
              <a:t>‹#›</a:t>
            </a:fld>
            <a:endParaRPr lang="en-US"/>
          </a:p>
        </p:txBody>
      </p:sp>
    </p:spTree>
    <p:extLst>
      <p:ext uri="{BB962C8B-B14F-4D97-AF65-F5344CB8AC3E}">
        <p14:creationId xmlns:p14="http://schemas.microsoft.com/office/powerpoint/2010/main" val="7063583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E46B37-639D-439B-89BA-01D5B6241411}" type="datetimeFigureOut">
              <a:rPr lang="en-US" smtClean="0"/>
              <a:t>11/11/2024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684C14-FBFB-4F62-9BEC-C9FA6CB1AABE}" type="slidenum">
              <a:rPr lang="en-US" smtClean="0"/>
              <a:t>‹#›</a:t>
            </a:fld>
            <a:endParaRPr lang="en-US"/>
          </a:p>
        </p:txBody>
      </p:sp>
    </p:spTree>
    <p:extLst>
      <p:ext uri="{BB962C8B-B14F-4D97-AF65-F5344CB8AC3E}">
        <p14:creationId xmlns:p14="http://schemas.microsoft.com/office/powerpoint/2010/main" val="3842769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E46B37-639D-439B-89BA-01D5B6241411}" type="datetimeFigureOut">
              <a:rPr lang="en-US" smtClean="0"/>
              <a:t>11/11/2024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684C14-FBFB-4F62-9BEC-C9FA6CB1AABE}" type="slidenum">
              <a:rPr lang="en-US" smtClean="0"/>
              <a:t>‹#›</a:t>
            </a:fld>
            <a:endParaRPr lang="en-US"/>
          </a:p>
        </p:txBody>
      </p:sp>
    </p:spTree>
    <p:extLst>
      <p:ext uri="{BB962C8B-B14F-4D97-AF65-F5344CB8AC3E}">
        <p14:creationId xmlns:p14="http://schemas.microsoft.com/office/powerpoint/2010/main" val="1277482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15E46B37-639D-439B-89BA-01D5B6241411}" type="datetimeFigureOut">
              <a:rPr lang="en-US" smtClean="0"/>
              <a:t>11/11/2024</a:t>
            </a:fld>
            <a:endParaRPr lang="en-US"/>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90684C14-FBFB-4F62-9BEC-C9FA6CB1AABE}" type="slidenum">
              <a:rPr lang="en-US" smtClean="0"/>
              <a:t>‹#›</a:t>
            </a:fld>
            <a:endParaRPr lang="en-US"/>
          </a:p>
        </p:txBody>
      </p:sp>
    </p:spTree>
    <p:extLst>
      <p:ext uri="{BB962C8B-B14F-4D97-AF65-F5344CB8AC3E}">
        <p14:creationId xmlns:p14="http://schemas.microsoft.com/office/powerpoint/2010/main" val="42854534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peraturan.bpk.go.id/Details/40784/uu-no-37-tahun-2004"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E8477-F359-705D-C98F-47BE5F77A3B2}"/>
              </a:ext>
            </a:extLst>
          </p:cNvPr>
          <p:cNvSpPr>
            <a:spLocks noGrp="1"/>
          </p:cNvSpPr>
          <p:nvPr>
            <p:ph type="ctrTitle"/>
          </p:nvPr>
        </p:nvSpPr>
        <p:spPr>
          <a:xfrm>
            <a:off x="1524000" y="718458"/>
            <a:ext cx="9144000" cy="5236028"/>
          </a:xfrm>
        </p:spPr>
        <p:txBody>
          <a:bodyPr>
            <a:noAutofit/>
          </a:bodyPr>
          <a:lstStyle/>
          <a:p>
            <a:pPr algn="l"/>
            <a:br>
              <a:rPr lang="en-US" sz="2400" b="0" i="0" dirty="0">
                <a:solidFill>
                  <a:srgbClr val="666666"/>
                </a:solidFill>
                <a:effectLst/>
                <a:latin typeface="Open Sans" panose="020F0502020204030204" pitchFamily="34" charset="0"/>
              </a:rPr>
            </a:br>
            <a:br>
              <a:rPr lang="en-US" sz="2400" b="0" i="0" dirty="0">
                <a:solidFill>
                  <a:srgbClr val="666666"/>
                </a:solidFill>
                <a:effectLst/>
                <a:latin typeface="Open Sans" panose="020F0502020204030204" pitchFamily="34" charset="0"/>
              </a:rPr>
            </a:br>
            <a:br>
              <a:rPr lang="en-US" sz="2400" b="0" i="0" dirty="0">
                <a:solidFill>
                  <a:srgbClr val="666666"/>
                </a:solidFill>
                <a:effectLst/>
                <a:latin typeface="Open Sans" panose="020F0502020204030204" pitchFamily="34" charset="0"/>
              </a:rPr>
            </a:br>
            <a:r>
              <a:rPr lang="en-US" sz="2000" b="0" i="0" dirty="0" err="1">
                <a:solidFill>
                  <a:srgbClr val="666666"/>
                </a:solidFill>
                <a:effectLst/>
                <a:latin typeface="Open Sans" panose="020F0502020204030204" pitchFamily="34" charset="0"/>
              </a:rPr>
              <a:t>Kepailitan</a:t>
            </a:r>
            <a:r>
              <a:rPr lang="en-US" sz="2000" b="0" i="0" dirty="0">
                <a:solidFill>
                  <a:srgbClr val="666666"/>
                </a:solidFill>
                <a:effectLst/>
                <a:latin typeface="Open Sans" panose="020F0502020204030204" pitchFamily="34" charset="0"/>
              </a:rPr>
              <a:t> </a:t>
            </a:r>
            <a:r>
              <a:rPr lang="en-US" sz="2000" b="0" i="0" dirty="0" err="1">
                <a:solidFill>
                  <a:srgbClr val="666666"/>
                </a:solidFill>
                <a:effectLst/>
                <a:latin typeface="Open Sans" panose="020F0502020204030204" pitchFamily="34" charset="0"/>
              </a:rPr>
              <a:t>adalah</a:t>
            </a:r>
            <a:r>
              <a:rPr lang="en-US" sz="2000" b="0" i="0" dirty="0">
                <a:solidFill>
                  <a:srgbClr val="666666"/>
                </a:solidFill>
                <a:effectLst/>
                <a:latin typeface="Open Sans" panose="020F0502020204030204" pitchFamily="34" charset="0"/>
              </a:rPr>
              <a:t> proses </a:t>
            </a:r>
            <a:r>
              <a:rPr lang="en-US" sz="2000" b="0" i="0" dirty="0" err="1">
                <a:solidFill>
                  <a:srgbClr val="666666"/>
                </a:solidFill>
                <a:effectLst/>
                <a:latin typeface="Open Sans" panose="020F0502020204030204" pitchFamily="34" charset="0"/>
              </a:rPr>
              <a:t>penyelesaian</a:t>
            </a:r>
            <a:r>
              <a:rPr lang="en-US" sz="2000" b="0" i="0" dirty="0">
                <a:solidFill>
                  <a:srgbClr val="666666"/>
                </a:solidFill>
                <a:effectLst/>
                <a:latin typeface="Open Sans" panose="020F0502020204030204" pitchFamily="34" charset="0"/>
              </a:rPr>
              <a:t> </a:t>
            </a:r>
            <a:r>
              <a:rPr lang="en-US" sz="2000" b="0" i="0" dirty="0" err="1">
                <a:solidFill>
                  <a:srgbClr val="666666"/>
                </a:solidFill>
                <a:effectLst/>
                <a:latin typeface="Open Sans" panose="020F0502020204030204" pitchFamily="34" charset="0"/>
              </a:rPr>
              <a:t>sengketa</a:t>
            </a:r>
            <a:r>
              <a:rPr lang="en-US" sz="2000" b="0" i="0" dirty="0">
                <a:solidFill>
                  <a:srgbClr val="666666"/>
                </a:solidFill>
                <a:effectLst/>
                <a:latin typeface="Open Sans" panose="020F0502020204030204" pitchFamily="34" charset="0"/>
              </a:rPr>
              <a:t> </a:t>
            </a:r>
            <a:r>
              <a:rPr lang="en-US" sz="2000" b="0" i="0" dirty="0" err="1">
                <a:solidFill>
                  <a:srgbClr val="666666"/>
                </a:solidFill>
                <a:effectLst/>
                <a:latin typeface="Open Sans" panose="020F0502020204030204" pitchFamily="34" charset="0"/>
              </a:rPr>
              <a:t>bisnis</a:t>
            </a:r>
            <a:r>
              <a:rPr lang="en-US" sz="2000" b="0" i="0" dirty="0">
                <a:solidFill>
                  <a:srgbClr val="666666"/>
                </a:solidFill>
                <a:effectLst/>
                <a:latin typeface="Open Sans" panose="020F0502020204030204" pitchFamily="34" charset="0"/>
              </a:rPr>
              <a:t> </a:t>
            </a:r>
            <a:r>
              <a:rPr lang="en-US" sz="2000" b="0" i="0" dirty="0" err="1">
                <a:solidFill>
                  <a:srgbClr val="666666"/>
                </a:solidFill>
                <a:effectLst/>
                <a:latin typeface="Open Sans" panose="020F0502020204030204" pitchFamily="34" charset="0"/>
              </a:rPr>
              <a:t>melalui</a:t>
            </a:r>
            <a:r>
              <a:rPr lang="en-US" sz="2000" b="0" i="0" dirty="0">
                <a:solidFill>
                  <a:srgbClr val="666666"/>
                </a:solidFill>
                <a:effectLst/>
                <a:latin typeface="Open Sans" panose="020F0502020204030204" pitchFamily="34" charset="0"/>
              </a:rPr>
              <a:t> </a:t>
            </a:r>
            <a:r>
              <a:rPr lang="en-US" sz="2000" b="0" i="0" dirty="0" err="1">
                <a:solidFill>
                  <a:srgbClr val="666666"/>
                </a:solidFill>
                <a:effectLst/>
                <a:latin typeface="Open Sans" panose="020F0502020204030204" pitchFamily="34" charset="0"/>
              </a:rPr>
              <a:t>Pengadilan</a:t>
            </a:r>
            <a:r>
              <a:rPr lang="en-US" sz="2000" b="0" i="0" dirty="0">
                <a:solidFill>
                  <a:srgbClr val="666666"/>
                </a:solidFill>
                <a:effectLst/>
                <a:latin typeface="Open Sans" panose="020F0502020204030204" pitchFamily="34" charset="0"/>
              </a:rPr>
              <a:t> </a:t>
            </a:r>
            <a:r>
              <a:rPr lang="en-US" sz="2000" b="0" i="0" dirty="0" err="1">
                <a:solidFill>
                  <a:srgbClr val="666666"/>
                </a:solidFill>
                <a:effectLst/>
                <a:latin typeface="Open Sans" panose="020F0502020204030204" pitchFamily="34" charset="0"/>
              </a:rPr>
              <a:t>Niaga</a:t>
            </a:r>
            <a:r>
              <a:rPr lang="en-US" sz="2000" b="0" i="0" dirty="0">
                <a:solidFill>
                  <a:srgbClr val="666666"/>
                </a:solidFill>
                <a:effectLst/>
                <a:latin typeface="Open Sans" panose="020F0502020204030204" pitchFamily="34" charset="0"/>
              </a:rPr>
              <a:t>. </a:t>
            </a:r>
            <a:r>
              <a:rPr lang="en-US" sz="2000" b="0" i="0" dirty="0" err="1">
                <a:solidFill>
                  <a:srgbClr val="666666"/>
                </a:solidFill>
                <a:effectLst/>
                <a:latin typeface="Open Sans" panose="020F0502020204030204" pitchFamily="34" charset="0"/>
              </a:rPr>
              <a:t>Kepailitan</a:t>
            </a:r>
            <a:r>
              <a:rPr lang="en-US" sz="2000" b="0" i="0" dirty="0">
                <a:solidFill>
                  <a:srgbClr val="666666"/>
                </a:solidFill>
                <a:effectLst/>
                <a:latin typeface="Open Sans" panose="020F0502020204030204" pitchFamily="34" charset="0"/>
              </a:rPr>
              <a:t> </a:t>
            </a:r>
            <a:r>
              <a:rPr lang="en-US" sz="2000" b="0" i="0" dirty="0" err="1">
                <a:solidFill>
                  <a:srgbClr val="666666"/>
                </a:solidFill>
                <a:effectLst/>
                <a:latin typeface="Open Sans" panose="020F0502020204030204" pitchFamily="34" charset="0"/>
              </a:rPr>
              <a:t>diatur</a:t>
            </a:r>
            <a:r>
              <a:rPr lang="en-US" sz="2000" b="0" i="0" dirty="0">
                <a:solidFill>
                  <a:srgbClr val="666666"/>
                </a:solidFill>
                <a:effectLst/>
                <a:latin typeface="Open Sans" panose="020F0502020204030204" pitchFamily="34" charset="0"/>
              </a:rPr>
              <a:t> </a:t>
            </a:r>
            <a:r>
              <a:rPr lang="en-US" sz="2000" b="0" i="0" dirty="0" err="1">
                <a:solidFill>
                  <a:srgbClr val="666666"/>
                </a:solidFill>
                <a:effectLst/>
                <a:latin typeface="Open Sans" panose="020F0502020204030204" pitchFamily="34" charset="0"/>
              </a:rPr>
              <a:t>dalam</a:t>
            </a:r>
            <a:r>
              <a:rPr lang="en-US" sz="2000" b="0" i="0" dirty="0">
                <a:solidFill>
                  <a:srgbClr val="666666"/>
                </a:solidFill>
                <a:effectLst/>
                <a:latin typeface="Open Sans" panose="020F0502020204030204" pitchFamily="34" charset="0"/>
              </a:rPr>
              <a:t> </a:t>
            </a:r>
            <a:r>
              <a:rPr lang="en-US" sz="2000" b="0" i="0" dirty="0" err="1">
                <a:solidFill>
                  <a:srgbClr val="666666"/>
                </a:solidFill>
                <a:effectLst/>
                <a:latin typeface="Open Sans" panose="020F0502020204030204" pitchFamily="34" charset="0"/>
              </a:rPr>
              <a:t>Undang-Undang</a:t>
            </a:r>
            <a:r>
              <a:rPr lang="en-US" sz="2000" b="0" i="0" dirty="0">
                <a:solidFill>
                  <a:srgbClr val="666666"/>
                </a:solidFill>
                <a:effectLst/>
                <a:latin typeface="Open Sans" panose="020F0502020204030204" pitchFamily="34" charset="0"/>
              </a:rPr>
              <a:t> </a:t>
            </a:r>
            <a:r>
              <a:rPr lang="en-US" sz="2000" b="0" i="0" dirty="0" err="1">
                <a:solidFill>
                  <a:srgbClr val="666666"/>
                </a:solidFill>
                <a:effectLst/>
                <a:latin typeface="Open Sans" panose="020F0502020204030204" pitchFamily="34" charset="0"/>
              </a:rPr>
              <a:t>Nomor</a:t>
            </a:r>
            <a:r>
              <a:rPr lang="en-US" sz="2000" b="0" i="0" dirty="0">
                <a:solidFill>
                  <a:srgbClr val="666666"/>
                </a:solidFill>
                <a:effectLst/>
                <a:latin typeface="Open Sans" panose="020F0502020204030204" pitchFamily="34" charset="0"/>
              </a:rPr>
              <a:t> 37 </a:t>
            </a:r>
            <a:r>
              <a:rPr lang="en-US" sz="2000" b="0" i="0" dirty="0" err="1">
                <a:solidFill>
                  <a:srgbClr val="666666"/>
                </a:solidFill>
                <a:effectLst/>
                <a:latin typeface="Open Sans" panose="020F0502020204030204" pitchFamily="34" charset="0"/>
              </a:rPr>
              <a:t>Tahun</a:t>
            </a:r>
            <a:r>
              <a:rPr lang="en-US" sz="2000" b="0" i="0" dirty="0">
                <a:solidFill>
                  <a:srgbClr val="666666"/>
                </a:solidFill>
                <a:effectLst/>
                <a:latin typeface="Open Sans" panose="020F0502020204030204" pitchFamily="34" charset="0"/>
              </a:rPr>
              <a:t> 2004 </a:t>
            </a:r>
            <a:r>
              <a:rPr lang="en-US" sz="2000" b="0" i="0" dirty="0" err="1">
                <a:solidFill>
                  <a:srgbClr val="666666"/>
                </a:solidFill>
                <a:effectLst/>
                <a:latin typeface="Open Sans" panose="020F0502020204030204" pitchFamily="34" charset="0"/>
              </a:rPr>
              <a:t>tentang</a:t>
            </a:r>
            <a:r>
              <a:rPr lang="en-US" sz="2000" b="0" i="0" dirty="0">
                <a:solidFill>
                  <a:srgbClr val="666666"/>
                </a:solidFill>
                <a:effectLst/>
                <a:latin typeface="Open Sans" panose="020F0502020204030204" pitchFamily="34" charset="0"/>
              </a:rPr>
              <a:t> </a:t>
            </a:r>
            <a:r>
              <a:rPr lang="en-US" sz="2000" b="0" i="0" dirty="0" err="1">
                <a:solidFill>
                  <a:srgbClr val="666666"/>
                </a:solidFill>
                <a:effectLst/>
                <a:latin typeface="Open Sans" panose="020F0502020204030204" pitchFamily="34" charset="0"/>
              </a:rPr>
              <a:t>Kepailitan</a:t>
            </a:r>
            <a:r>
              <a:rPr lang="en-US" sz="2000" b="0" i="0" dirty="0">
                <a:solidFill>
                  <a:srgbClr val="666666"/>
                </a:solidFill>
                <a:effectLst/>
                <a:latin typeface="Open Sans" panose="020F0502020204030204" pitchFamily="34" charset="0"/>
              </a:rPr>
              <a:t> dan </a:t>
            </a:r>
            <a:r>
              <a:rPr lang="en-US" sz="2000" b="0" i="0" dirty="0" err="1">
                <a:solidFill>
                  <a:srgbClr val="666666"/>
                </a:solidFill>
                <a:effectLst/>
                <a:latin typeface="Open Sans" panose="020F0502020204030204" pitchFamily="34" charset="0"/>
              </a:rPr>
              <a:t>Penundaan</a:t>
            </a:r>
            <a:r>
              <a:rPr lang="en-US" sz="2000" b="0" i="0" dirty="0">
                <a:solidFill>
                  <a:srgbClr val="666666"/>
                </a:solidFill>
                <a:effectLst/>
                <a:latin typeface="Open Sans" panose="020F0502020204030204" pitchFamily="34" charset="0"/>
              </a:rPr>
              <a:t> </a:t>
            </a:r>
            <a:r>
              <a:rPr lang="en-US" sz="2000" b="0" i="0" dirty="0" err="1">
                <a:solidFill>
                  <a:srgbClr val="666666"/>
                </a:solidFill>
                <a:effectLst/>
                <a:latin typeface="Open Sans" panose="020F0502020204030204" pitchFamily="34" charset="0"/>
              </a:rPr>
              <a:t>Kewajiban</a:t>
            </a:r>
            <a:r>
              <a:rPr lang="en-US" sz="2000" b="0" i="0" dirty="0">
                <a:solidFill>
                  <a:srgbClr val="666666"/>
                </a:solidFill>
                <a:effectLst/>
                <a:latin typeface="Open Sans" panose="020F0502020204030204" pitchFamily="34" charset="0"/>
              </a:rPr>
              <a:t> </a:t>
            </a:r>
            <a:r>
              <a:rPr lang="en-US" sz="2000" b="0" i="0" dirty="0" err="1">
                <a:solidFill>
                  <a:srgbClr val="666666"/>
                </a:solidFill>
                <a:effectLst/>
                <a:latin typeface="Open Sans" panose="020F0502020204030204" pitchFamily="34" charset="0"/>
              </a:rPr>
              <a:t>Pembayaran</a:t>
            </a:r>
            <a:r>
              <a:rPr lang="en-US" sz="2000" b="0" i="0" dirty="0">
                <a:solidFill>
                  <a:srgbClr val="666666"/>
                </a:solidFill>
                <a:effectLst/>
                <a:latin typeface="Open Sans" panose="020F0502020204030204" pitchFamily="34" charset="0"/>
              </a:rPr>
              <a:t> Utang (</a:t>
            </a:r>
            <a:r>
              <a:rPr lang="en-US" sz="2000" b="1" i="0" dirty="0">
                <a:solidFill>
                  <a:srgbClr val="666666"/>
                </a:solidFill>
                <a:effectLst/>
                <a:latin typeface="Open Sans" panose="020F0502020204030204" pitchFamily="34" charset="0"/>
              </a:rPr>
              <a:t>“</a:t>
            </a:r>
            <a:r>
              <a:rPr lang="en-US" sz="2000" b="1" i="0" u="none" strike="noStrike" dirty="0">
                <a:solidFill>
                  <a:srgbClr val="E09900"/>
                </a:solidFill>
                <a:effectLst/>
                <a:latin typeface="Open Sans" panose="020F0502020204030204" pitchFamily="34" charset="0"/>
                <a:hlinkClick r:id="rId2"/>
              </a:rPr>
              <a:t>UUK PKPU</a:t>
            </a:r>
            <a:r>
              <a:rPr lang="en-US" sz="2000" b="1" i="0" dirty="0">
                <a:solidFill>
                  <a:srgbClr val="666666"/>
                </a:solidFill>
                <a:effectLst/>
                <a:latin typeface="Open Sans" panose="020F0502020204030204" pitchFamily="34" charset="0"/>
              </a:rPr>
              <a:t>”</a:t>
            </a:r>
            <a:r>
              <a:rPr lang="en-US" sz="2000" b="0" i="0" dirty="0">
                <a:solidFill>
                  <a:srgbClr val="666666"/>
                </a:solidFill>
                <a:effectLst/>
                <a:latin typeface="Open Sans" panose="020F0502020204030204" pitchFamily="34" charset="0"/>
              </a:rPr>
              <a:t>). </a:t>
            </a:r>
            <a:r>
              <a:rPr lang="en-US" sz="2000" b="0" i="0" dirty="0" err="1">
                <a:solidFill>
                  <a:srgbClr val="666666"/>
                </a:solidFill>
                <a:effectLst/>
                <a:latin typeface="Open Sans" panose="020F0502020204030204" pitchFamily="34" charset="0"/>
              </a:rPr>
              <a:t>Menurut</a:t>
            </a:r>
            <a:r>
              <a:rPr lang="en-US" sz="2000" b="0" i="0" dirty="0">
                <a:solidFill>
                  <a:srgbClr val="666666"/>
                </a:solidFill>
                <a:effectLst/>
                <a:latin typeface="Open Sans" panose="020F0502020204030204" pitchFamily="34" charset="0"/>
              </a:rPr>
              <a:t> </a:t>
            </a:r>
            <a:r>
              <a:rPr lang="en-US" sz="2000" b="0" i="0" dirty="0" err="1">
                <a:solidFill>
                  <a:srgbClr val="666666"/>
                </a:solidFill>
                <a:effectLst/>
                <a:latin typeface="Open Sans" panose="020F0502020204030204" pitchFamily="34" charset="0"/>
              </a:rPr>
              <a:t>pasal</a:t>
            </a:r>
            <a:r>
              <a:rPr lang="en-US" sz="2000" b="0" i="0" dirty="0">
                <a:solidFill>
                  <a:srgbClr val="666666"/>
                </a:solidFill>
                <a:effectLst/>
                <a:latin typeface="Open Sans" panose="020F0502020204030204" pitchFamily="34" charset="0"/>
              </a:rPr>
              <a:t> 1 </a:t>
            </a:r>
            <a:r>
              <a:rPr lang="en-US" sz="2000" b="0" i="0" dirty="0" err="1">
                <a:solidFill>
                  <a:srgbClr val="666666"/>
                </a:solidFill>
                <a:effectLst/>
                <a:latin typeface="Open Sans" panose="020F0502020204030204" pitchFamily="34" charset="0"/>
              </a:rPr>
              <a:t>angka</a:t>
            </a:r>
            <a:r>
              <a:rPr lang="en-US" sz="2000" b="0" i="0" dirty="0">
                <a:solidFill>
                  <a:srgbClr val="666666"/>
                </a:solidFill>
                <a:effectLst/>
                <a:latin typeface="Open Sans" panose="020F0502020204030204" pitchFamily="34" charset="0"/>
              </a:rPr>
              <a:t> 1 UUK PKPU, </a:t>
            </a:r>
            <a:r>
              <a:rPr lang="en-US" sz="2000" b="0" i="0" dirty="0" err="1">
                <a:solidFill>
                  <a:srgbClr val="666666"/>
                </a:solidFill>
                <a:effectLst/>
                <a:latin typeface="Open Sans" panose="020F0502020204030204" pitchFamily="34" charset="0"/>
              </a:rPr>
              <a:t>kepailitan</a:t>
            </a:r>
            <a:r>
              <a:rPr lang="en-US" sz="2000" b="0" i="0" dirty="0">
                <a:solidFill>
                  <a:srgbClr val="666666"/>
                </a:solidFill>
                <a:effectLst/>
                <a:latin typeface="Open Sans" panose="020F0502020204030204" pitchFamily="34" charset="0"/>
              </a:rPr>
              <a:t> </a:t>
            </a:r>
            <a:r>
              <a:rPr lang="en-US" sz="2000" b="0" i="0" dirty="0" err="1">
                <a:solidFill>
                  <a:srgbClr val="666666"/>
                </a:solidFill>
                <a:effectLst/>
                <a:latin typeface="Open Sans" panose="020F0502020204030204" pitchFamily="34" charset="0"/>
              </a:rPr>
              <a:t>adalah</a:t>
            </a:r>
            <a:r>
              <a:rPr lang="en-US" sz="2000" b="0" i="0" dirty="0">
                <a:solidFill>
                  <a:srgbClr val="666666"/>
                </a:solidFill>
                <a:effectLst/>
                <a:latin typeface="Open Sans" panose="020F0502020204030204" pitchFamily="34" charset="0"/>
              </a:rPr>
              <a:t> </a:t>
            </a:r>
            <a:r>
              <a:rPr lang="en-US" sz="2000" b="0" i="0" dirty="0" err="1">
                <a:solidFill>
                  <a:srgbClr val="666666"/>
                </a:solidFill>
                <a:effectLst/>
                <a:latin typeface="Open Sans" panose="020F0502020204030204" pitchFamily="34" charset="0"/>
              </a:rPr>
              <a:t>sita</a:t>
            </a:r>
            <a:r>
              <a:rPr lang="en-US" sz="2000" b="0" i="0" dirty="0">
                <a:solidFill>
                  <a:srgbClr val="666666"/>
                </a:solidFill>
                <a:effectLst/>
                <a:latin typeface="Open Sans" panose="020F0502020204030204" pitchFamily="34" charset="0"/>
              </a:rPr>
              <a:t> </a:t>
            </a:r>
            <a:r>
              <a:rPr lang="en-US" sz="2000" b="0" i="0" dirty="0" err="1">
                <a:solidFill>
                  <a:srgbClr val="666666"/>
                </a:solidFill>
                <a:effectLst/>
                <a:latin typeface="Open Sans" panose="020F0502020204030204" pitchFamily="34" charset="0"/>
              </a:rPr>
              <a:t>umum</a:t>
            </a:r>
            <a:r>
              <a:rPr lang="en-US" sz="2000" b="0" i="0" dirty="0">
                <a:solidFill>
                  <a:srgbClr val="666666"/>
                </a:solidFill>
                <a:effectLst/>
                <a:latin typeface="Open Sans" panose="020F0502020204030204" pitchFamily="34" charset="0"/>
              </a:rPr>
              <a:t> </a:t>
            </a:r>
            <a:r>
              <a:rPr lang="en-US" sz="2000" b="0" i="0" dirty="0" err="1">
                <a:solidFill>
                  <a:srgbClr val="666666"/>
                </a:solidFill>
                <a:effectLst/>
                <a:latin typeface="Open Sans" panose="020F0502020204030204" pitchFamily="34" charset="0"/>
              </a:rPr>
              <a:t>atas</a:t>
            </a:r>
            <a:r>
              <a:rPr lang="en-US" sz="2000" b="0" i="0" dirty="0">
                <a:solidFill>
                  <a:srgbClr val="666666"/>
                </a:solidFill>
                <a:effectLst/>
                <a:latin typeface="Open Sans" panose="020F0502020204030204" pitchFamily="34" charset="0"/>
              </a:rPr>
              <a:t> </a:t>
            </a:r>
            <a:r>
              <a:rPr lang="en-US" sz="2000" b="0" i="0" dirty="0" err="1">
                <a:solidFill>
                  <a:srgbClr val="666666"/>
                </a:solidFill>
                <a:effectLst/>
                <a:latin typeface="Open Sans" panose="020F0502020204030204" pitchFamily="34" charset="0"/>
              </a:rPr>
              <a:t>semua</a:t>
            </a:r>
            <a:r>
              <a:rPr lang="en-US" sz="2000" b="0" i="0" dirty="0">
                <a:solidFill>
                  <a:srgbClr val="666666"/>
                </a:solidFill>
                <a:effectLst/>
                <a:latin typeface="Open Sans" panose="020F0502020204030204" pitchFamily="34" charset="0"/>
              </a:rPr>
              <a:t> </a:t>
            </a:r>
            <a:r>
              <a:rPr lang="en-US" sz="2000" b="0" i="0" dirty="0" err="1">
                <a:solidFill>
                  <a:srgbClr val="666666"/>
                </a:solidFill>
                <a:effectLst/>
                <a:latin typeface="Open Sans" panose="020F0502020204030204" pitchFamily="34" charset="0"/>
              </a:rPr>
              <a:t>kekayaan</a:t>
            </a:r>
            <a:r>
              <a:rPr lang="en-US" sz="2000" b="0" i="0" dirty="0">
                <a:solidFill>
                  <a:srgbClr val="666666"/>
                </a:solidFill>
                <a:effectLst/>
                <a:latin typeface="Open Sans" panose="020F0502020204030204" pitchFamily="34" charset="0"/>
              </a:rPr>
              <a:t> </a:t>
            </a:r>
            <a:r>
              <a:rPr lang="en-US" sz="2000" b="0" i="0" dirty="0" err="1">
                <a:solidFill>
                  <a:srgbClr val="666666"/>
                </a:solidFill>
                <a:effectLst/>
                <a:latin typeface="Open Sans" panose="020F0502020204030204" pitchFamily="34" charset="0"/>
              </a:rPr>
              <a:t>debitur</a:t>
            </a:r>
            <a:r>
              <a:rPr lang="en-US" sz="2000" b="0" i="0" dirty="0">
                <a:solidFill>
                  <a:srgbClr val="666666"/>
                </a:solidFill>
                <a:effectLst/>
                <a:latin typeface="Open Sans" panose="020F0502020204030204" pitchFamily="34" charset="0"/>
              </a:rPr>
              <a:t> </a:t>
            </a:r>
            <a:r>
              <a:rPr lang="en-US" sz="2000" b="0" i="0" dirty="0" err="1">
                <a:solidFill>
                  <a:srgbClr val="666666"/>
                </a:solidFill>
                <a:effectLst/>
                <a:latin typeface="Open Sans" panose="020F0502020204030204" pitchFamily="34" charset="0"/>
              </a:rPr>
              <a:t>pailit</a:t>
            </a:r>
            <a:r>
              <a:rPr lang="en-US" sz="2000" b="0" i="0" dirty="0">
                <a:solidFill>
                  <a:srgbClr val="666666"/>
                </a:solidFill>
                <a:effectLst/>
                <a:latin typeface="Open Sans" panose="020F0502020204030204" pitchFamily="34" charset="0"/>
              </a:rPr>
              <a:t> yang </a:t>
            </a:r>
            <a:r>
              <a:rPr lang="en-US" sz="2000" b="0" i="0" dirty="0" err="1">
                <a:solidFill>
                  <a:srgbClr val="666666"/>
                </a:solidFill>
                <a:effectLst/>
                <a:latin typeface="Open Sans" panose="020F0502020204030204" pitchFamily="34" charset="0"/>
              </a:rPr>
              <a:t>pengurusan</a:t>
            </a:r>
            <a:r>
              <a:rPr lang="en-US" sz="2000" b="0" i="0" dirty="0">
                <a:solidFill>
                  <a:srgbClr val="666666"/>
                </a:solidFill>
                <a:effectLst/>
                <a:latin typeface="Open Sans" panose="020F0502020204030204" pitchFamily="34" charset="0"/>
              </a:rPr>
              <a:t> dan </a:t>
            </a:r>
            <a:r>
              <a:rPr lang="en-US" sz="2000" b="0" i="0" dirty="0" err="1">
                <a:solidFill>
                  <a:srgbClr val="666666"/>
                </a:solidFill>
                <a:effectLst/>
                <a:latin typeface="Open Sans" panose="020F0502020204030204" pitchFamily="34" charset="0"/>
              </a:rPr>
              <a:t>pemberesannya</a:t>
            </a:r>
            <a:r>
              <a:rPr lang="en-US" sz="2000" b="0" i="0" dirty="0">
                <a:solidFill>
                  <a:srgbClr val="666666"/>
                </a:solidFill>
                <a:effectLst/>
                <a:latin typeface="Open Sans" panose="020F0502020204030204" pitchFamily="34" charset="0"/>
              </a:rPr>
              <a:t> </a:t>
            </a:r>
            <a:r>
              <a:rPr lang="en-US" sz="2000" b="0" i="0" dirty="0" err="1">
                <a:solidFill>
                  <a:srgbClr val="666666"/>
                </a:solidFill>
                <a:effectLst/>
                <a:latin typeface="Open Sans" panose="020F0502020204030204" pitchFamily="34" charset="0"/>
              </a:rPr>
              <a:t>dilakukan</a:t>
            </a:r>
            <a:r>
              <a:rPr lang="en-US" sz="2000" b="0" i="0" dirty="0">
                <a:solidFill>
                  <a:srgbClr val="666666"/>
                </a:solidFill>
                <a:effectLst/>
                <a:latin typeface="Open Sans" panose="020F0502020204030204" pitchFamily="34" charset="0"/>
              </a:rPr>
              <a:t> oleh </a:t>
            </a:r>
            <a:r>
              <a:rPr lang="en-US" sz="2000" b="0" i="0" dirty="0" err="1">
                <a:solidFill>
                  <a:srgbClr val="666666"/>
                </a:solidFill>
                <a:effectLst/>
                <a:latin typeface="Open Sans" panose="020F0502020204030204" pitchFamily="34" charset="0"/>
              </a:rPr>
              <a:t>kurator</a:t>
            </a:r>
            <a:r>
              <a:rPr lang="en-US" sz="2000" b="0" i="0" dirty="0">
                <a:solidFill>
                  <a:srgbClr val="666666"/>
                </a:solidFill>
                <a:effectLst/>
                <a:latin typeface="Open Sans" panose="020F0502020204030204" pitchFamily="34" charset="0"/>
              </a:rPr>
              <a:t> di </a:t>
            </a:r>
            <a:r>
              <a:rPr lang="en-US" sz="2000" b="0" i="0" dirty="0" err="1">
                <a:solidFill>
                  <a:srgbClr val="666666"/>
                </a:solidFill>
                <a:effectLst/>
                <a:latin typeface="Open Sans" panose="020F0502020204030204" pitchFamily="34" charset="0"/>
              </a:rPr>
              <a:t>bawah</a:t>
            </a:r>
            <a:r>
              <a:rPr lang="en-US" sz="2000" b="0" i="0" dirty="0">
                <a:solidFill>
                  <a:srgbClr val="666666"/>
                </a:solidFill>
                <a:effectLst/>
                <a:latin typeface="Open Sans" panose="020F0502020204030204" pitchFamily="34" charset="0"/>
              </a:rPr>
              <a:t> </a:t>
            </a:r>
            <a:r>
              <a:rPr lang="en-US" sz="2000" b="0" i="0" dirty="0" err="1">
                <a:solidFill>
                  <a:srgbClr val="666666"/>
                </a:solidFill>
                <a:effectLst/>
                <a:latin typeface="Open Sans" panose="020F0502020204030204" pitchFamily="34" charset="0"/>
              </a:rPr>
              <a:t>pengawasan</a:t>
            </a:r>
            <a:r>
              <a:rPr lang="en-US" sz="2000" b="0" i="0" dirty="0">
                <a:solidFill>
                  <a:srgbClr val="666666"/>
                </a:solidFill>
                <a:effectLst/>
                <a:latin typeface="Open Sans" panose="020F0502020204030204" pitchFamily="34" charset="0"/>
              </a:rPr>
              <a:t> hakim </a:t>
            </a:r>
            <a:r>
              <a:rPr lang="en-US" sz="2000" b="0" i="0" dirty="0" err="1">
                <a:solidFill>
                  <a:srgbClr val="666666"/>
                </a:solidFill>
                <a:effectLst/>
                <a:latin typeface="Open Sans" panose="020F0502020204030204" pitchFamily="34" charset="0"/>
              </a:rPr>
              <a:t>pengawas</a:t>
            </a:r>
            <a:r>
              <a:rPr lang="en-US" sz="2000" b="0" i="0" dirty="0">
                <a:solidFill>
                  <a:srgbClr val="666666"/>
                </a:solidFill>
                <a:effectLst/>
                <a:latin typeface="Open Sans" panose="020F0502020204030204" pitchFamily="34" charset="0"/>
              </a:rPr>
              <a:t>. Atas </a:t>
            </a:r>
            <a:r>
              <a:rPr lang="en-US" sz="2000" b="0" i="0" dirty="0" err="1">
                <a:solidFill>
                  <a:srgbClr val="666666"/>
                </a:solidFill>
                <a:effectLst/>
                <a:latin typeface="Open Sans" panose="020F0502020204030204" pitchFamily="34" charset="0"/>
              </a:rPr>
              <a:t>dasar</a:t>
            </a:r>
            <a:r>
              <a:rPr lang="en-US" sz="2000" b="0" i="0" dirty="0">
                <a:solidFill>
                  <a:srgbClr val="666666"/>
                </a:solidFill>
                <a:effectLst/>
                <a:latin typeface="Open Sans" panose="020F0502020204030204" pitchFamily="34" charset="0"/>
              </a:rPr>
              <a:t> </a:t>
            </a:r>
            <a:r>
              <a:rPr lang="en-US" sz="2000" b="0" i="0" dirty="0" err="1">
                <a:solidFill>
                  <a:srgbClr val="666666"/>
                </a:solidFill>
                <a:effectLst/>
                <a:latin typeface="Open Sans" panose="020F0502020204030204" pitchFamily="34" charset="0"/>
              </a:rPr>
              <a:t>ini</a:t>
            </a:r>
            <a:r>
              <a:rPr lang="en-US" sz="2000" b="0" i="0" dirty="0">
                <a:solidFill>
                  <a:srgbClr val="666666"/>
                </a:solidFill>
                <a:effectLst/>
                <a:latin typeface="Open Sans" panose="020F0502020204030204" pitchFamily="34" charset="0"/>
              </a:rPr>
              <a:t>, inti </a:t>
            </a:r>
            <a:r>
              <a:rPr lang="en-US" sz="2000" b="0" i="0" dirty="0" err="1">
                <a:solidFill>
                  <a:srgbClr val="666666"/>
                </a:solidFill>
                <a:effectLst/>
                <a:latin typeface="Open Sans" panose="020F0502020204030204" pitchFamily="34" charset="0"/>
              </a:rPr>
              <a:t>dari</a:t>
            </a:r>
            <a:r>
              <a:rPr lang="en-US" sz="2000" b="0" i="0" dirty="0">
                <a:solidFill>
                  <a:srgbClr val="666666"/>
                </a:solidFill>
                <a:effectLst/>
                <a:latin typeface="Open Sans" panose="020F0502020204030204" pitchFamily="34" charset="0"/>
              </a:rPr>
              <a:t> </a:t>
            </a:r>
            <a:r>
              <a:rPr lang="en-US" sz="2000" b="0" i="0" dirty="0" err="1">
                <a:solidFill>
                  <a:srgbClr val="666666"/>
                </a:solidFill>
                <a:effectLst/>
                <a:latin typeface="Open Sans" panose="020F0502020204030204" pitchFamily="34" charset="0"/>
              </a:rPr>
              <a:t>kepailitan</a:t>
            </a:r>
            <a:r>
              <a:rPr lang="en-US" sz="2000" b="0" i="0" dirty="0">
                <a:solidFill>
                  <a:srgbClr val="666666"/>
                </a:solidFill>
                <a:effectLst/>
                <a:latin typeface="Open Sans" panose="020F0502020204030204" pitchFamily="34" charset="0"/>
              </a:rPr>
              <a:t> </a:t>
            </a:r>
            <a:r>
              <a:rPr lang="en-US" sz="2000" b="0" i="0" dirty="0" err="1">
                <a:solidFill>
                  <a:srgbClr val="666666"/>
                </a:solidFill>
                <a:effectLst/>
                <a:latin typeface="Open Sans" panose="020F0502020204030204" pitchFamily="34" charset="0"/>
              </a:rPr>
              <a:t>adalah</a:t>
            </a:r>
            <a:r>
              <a:rPr lang="en-US" sz="2000" b="0" i="0" dirty="0">
                <a:solidFill>
                  <a:srgbClr val="666666"/>
                </a:solidFill>
                <a:effectLst/>
                <a:latin typeface="Open Sans" panose="020F0502020204030204" pitchFamily="34" charset="0"/>
              </a:rPr>
              <a:t> </a:t>
            </a:r>
            <a:r>
              <a:rPr lang="en-US" sz="2000" b="0" i="0" dirty="0" err="1">
                <a:solidFill>
                  <a:srgbClr val="666666"/>
                </a:solidFill>
                <a:effectLst/>
                <a:latin typeface="Open Sans" panose="020F0502020204030204" pitchFamily="34" charset="0"/>
              </a:rPr>
              <a:t>sita</a:t>
            </a:r>
            <a:r>
              <a:rPr lang="en-US" sz="2000" b="0" i="0" dirty="0">
                <a:solidFill>
                  <a:srgbClr val="666666"/>
                </a:solidFill>
                <a:effectLst/>
                <a:latin typeface="Open Sans" panose="020F0502020204030204" pitchFamily="34" charset="0"/>
              </a:rPr>
              <a:t> </a:t>
            </a:r>
            <a:r>
              <a:rPr lang="en-US" sz="2000" b="0" i="0" dirty="0" err="1">
                <a:solidFill>
                  <a:srgbClr val="666666"/>
                </a:solidFill>
                <a:effectLst/>
                <a:latin typeface="Open Sans" panose="020F0502020204030204" pitchFamily="34" charset="0"/>
              </a:rPr>
              <a:t>umum</a:t>
            </a:r>
            <a:r>
              <a:rPr lang="en-US" sz="2000" b="0" i="0" dirty="0">
                <a:solidFill>
                  <a:srgbClr val="666666"/>
                </a:solidFill>
                <a:effectLst/>
                <a:latin typeface="Open Sans" panose="020F0502020204030204" pitchFamily="34" charset="0"/>
              </a:rPr>
              <a:t> </a:t>
            </a:r>
            <a:r>
              <a:rPr lang="en-US" sz="2000" b="0" i="0" dirty="0" err="1">
                <a:solidFill>
                  <a:srgbClr val="666666"/>
                </a:solidFill>
                <a:effectLst/>
                <a:latin typeface="Open Sans" panose="020F0502020204030204" pitchFamily="34" charset="0"/>
              </a:rPr>
              <a:t>atas</a:t>
            </a:r>
            <a:r>
              <a:rPr lang="en-US" sz="2000" b="0" i="0" dirty="0">
                <a:solidFill>
                  <a:srgbClr val="666666"/>
                </a:solidFill>
                <a:effectLst/>
                <a:latin typeface="Open Sans" panose="020F0502020204030204" pitchFamily="34" charset="0"/>
              </a:rPr>
              <a:t> </a:t>
            </a:r>
            <a:r>
              <a:rPr lang="en-US" sz="2000" b="0" i="0" dirty="0" err="1">
                <a:solidFill>
                  <a:srgbClr val="666666"/>
                </a:solidFill>
                <a:effectLst/>
                <a:latin typeface="Open Sans" panose="020F0502020204030204" pitchFamily="34" charset="0"/>
              </a:rPr>
              <a:t>kekayaan</a:t>
            </a:r>
            <a:r>
              <a:rPr lang="en-US" sz="2000" b="0" i="0" dirty="0">
                <a:solidFill>
                  <a:srgbClr val="666666"/>
                </a:solidFill>
                <a:effectLst/>
                <a:latin typeface="Open Sans" panose="020F0502020204030204" pitchFamily="34" charset="0"/>
              </a:rPr>
              <a:t> </a:t>
            </a:r>
            <a:r>
              <a:rPr lang="en-US" sz="2000" b="0" i="0" dirty="0" err="1">
                <a:solidFill>
                  <a:srgbClr val="666666"/>
                </a:solidFill>
                <a:effectLst/>
                <a:latin typeface="Open Sans" panose="020F0502020204030204" pitchFamily="34" charset="0"/>
              </a:rPr>
              <a:t>debitur</a:t>
            </a:r>
            <a:r>
              <a:rPr lang="en-US" sz="2000" b="0" i="0" dirty="0">
                <a:solidFill>
                  <a:srgbClr val="666666"/>
                </a:solidFill>
                <a:effectLst/>
                <a:latin typeface="Open Sans" panose="020F0502020204030204" pitchFamily="34" charset="0"/>
              </a:rPr>
              <a:t> </a:t>
            </a:r>
            <a:r>
              <a:rPr lang="en-US" sz="2000" b="0" i="0" dirty="0" err="1">
                <a:solidFill>
                  <a:srgbClr val="666666"/>
                </a:solidFill>
                <a:effectLst/>
                <a:latin typeface="Open Sans" panose="020F0502020204030204" pitchFamily="34" charset="0"/>
              </a:rPr>
              <a:t>pailit</a:t>
            </a:r>
            <a:r>
              <a:rPr lang="en-US" sz="2000" b="0" i="0" dirty="0">
                <a:solidFill>
                  <a:srgbClr val="666666"/>
                </a:solidFill>
                <a:effectLst/>
                <a:latin typeface="Open Sans" panose="020F0502020204030204" pitchFamily="34" charset="0"/>
              </a:rPr>
              <a:t>.</a:t>
            </a:r>
            <a:br>
              <a:rPr lang="en-US" sz="2000" b="0" i="0" dirty="0">
                <a:solidFill>
                  <a:srgbClr val="666666"/>
                </a:solidFill>
                <a:effectLst/>
                <a:latin typeface="Open Sans" panose="020F0502020204030204" pitchFamily="34" charset="0"/>
              </a:rPr>
            </a:br>
            <a:br>
              <a:rPr lang="en-US" sz="2000" b="0" i="0" dirty="0">
                <a:solidFill>
                  <a:srgbClr val="666666"/>
                </a:solidFill>
                <a:effectLst/>
                <a:latin typeface="Open Sans" panose="020F0502020204030204" pitchFamily="34" charset="0"/>
              </a:rPr>
            </a:br>
            <a:r>
              <a:rPr lang="en-US" sz="2000" b="0" i="0" dirty="0" err="1">
                <a:solidFill>
                  <a:srgbClr val="666666"/>
                </a:solidFill>
                <a:effectLst/>
                <a:latin typeface="Open Sans" panose="020B0606030504020204" pitchFamily="34" charset="0"/>
              </a:rPr>
              <a:t>Kepailitan</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menjadi</a:t>
            </a:r>
            <a:r>
              <a:rPr lang="en-US" sz="2000" b="0" i="0" dirty="0">
                <a:solidFill>
                  <a:srgbClr val="666666"/>
                </a:solidFill>
                <a:effectLst/>
                <a:latin typeface="Open Sans" panose="020B0606030504020204" pitchFamily="34" charset="0"/>
              </a:rPr>
              <a:t> salah </a:t>
            </a:r>
            <a:r>
              <a:rPr lang="en-US" sz="2000" b="0" i="0" dirty="0" err="1">
                <a:solidFill>
                  <a:srgbClr val="666666"/>
                </a:solidFill>
                <a:effectLst/>
                <a:latin typeface="Open Sans" panose="020B0606030504020204" pitchFamily="34" charset="0"/>
              </a:rPr>
              <a:t>satu</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ancaman</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terbesar</a:t>
            </a:r>
            <a:r>
              <a:rPr lang="en-US" sz="2000" b="0" i="0" dirty="0">
                <a:solidFill>
                  <a:srgbClr val="666666"/>
                </a:solidFill>
                <a:effectLst/>
                <a:latin typeface="Open Sans" panose="020B0606030504020204" pitchFamily="34" charset="0"/>
              </a:rPr>
              <a:t> yang </a:t>
            </a:r>
            <a:r>
              <a:rPr lang="en-US" sz="2000" b="0" i="0" dirty="0" err="1">
                <a:solidFill>
                  <a:srgbClr val="666666"/>
                </a:solidFill>
                <a:effectLst/>
                <a:latin typeface="Open Sans" panose="020B0606030504020204" pitchFamily="34" charset="0"/>
              </a:rPr>
              <a:t>akan</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dihadapi</a:t>
            </a:r>
            <a:r>
              <a:rPr lang="en-US" sz="2000" b="0" i="0" dirty="0">
                <a:solidFill>
                  <a:srgbClr val="666666"/>
                </a:solidFill>
                <a:effectLst/>
                <a:latin typeface="Open Sans" panose="020B0606030504020204" pitchFamily="34" charset="0"/>
              </a:rPr>
              <a:t> oleh </a:t>
            </a:r>
            <a:r>
              <a:rPr lang="en-US" sz="2000" b="0" i="0" dirty="0" err="1">
                <a:solidFill>
                  <a:srgbClr val="666666"/>
                </a:solidFill>
                <a:effectLst/>
                <a:latin typeface="Open Sans" panose="020B0606030504020204" pitchFamily="34" charset="0"/>
              </a:rPr>
              <a:t>suatu</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perusahaan</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Kondisi</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perusahaan</a:t>
            </a:r>
            <a:r>
              <a:rPr lang="en-US" sz="2000" b="0" i="0" dirty="0">
                <a:solidFill>
                  <a:srgbClr val="666666"/>
                </a:solidFill>
                <a:effectLst/>
                <a:latin typeface="Open Sans" panose="020B0606030504020204" pitchFamily="34" charset="0"/>
              </a:rPr>
              <a:t> yang </a:t>
            </a:r>
            <a:r>
              <a:rPr lang="en-US" sz="2000" b="0" i="0" dirty="0" err="1">
                <a:solidFill>
                  <a:srgbClr val="666666"/>
                </a:solidFill>
                <a:effectLst/>
                <a:latin typeface="Open Sans" panose="020B0606030504020204" pitchFamily="34" charset="0"/>
              </a:rPr>
              <a:t>dinyatakan</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pailit</a:t>
            </a:r>
            <a:r>
              <a:rPr lang="en-US" sz="2000" b="0" i="0" dirty="0">
                <a:solidFill>
                  <a:srgbClr val="666666"/>
                </a:solidFill>
                <a:effectLst/>
                <a:latin typeface="Open Sans" panose="020B0606030504020204" pitchFamily="34" charset="0"/>
              </a:rPr>
              <a:t> oleh </a:t>
            </a:r>
            <a:r>
              <a:rPr lang="en-US" sz="2000" b="0" i="0" dirty="0" err="1">
                <a:solidFill>
                  <a:srgbClr val="666666"/>
                </a:solidFill>
                <a:effectLst/>
                <a:latin typeface="Open Sans" panose="020B0606030504020204" pitchFamily="34" charset="0"/>
              </a:rPr>
              <a:t>Pengadilan</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Niaga</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dapat</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berdampak</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besar</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terhadap</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operasional</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suatu</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perusahaan</a:t>
            </a:r>
            <a:r>
              <a:rPr lang="en-US" sz="2000" b="0" i="0" dirty="0">
                <a:solidFill>
                  <a:srgbClr val="666666"/>
                </a:solidFill>
                <a:effectLst/>
                <a:latin typeface="Open Sans" panose="020B0606030504020204" pitchFamily="34" charset="0"/>
              </a:rPr>
              <a:t>. Dimana </a:t>
            </a:r>
            <a:r>
              <a:rPr lang="en-US" sz="2000" b="0" i="0" dirty="0" err="1">
                <a:solidFill>
                  <a:srgbClr val="666666"/>
                </a:solidFill>
                <a:effectLst/>
                <a:latin typeface="Open Sans" panose="020B0606030504020204" pitchFamily="34" charset="0"/>
              </a:rPr>
              <a:t>suatu</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perusahaan</a:t>
            </a:r>
            <a:r>
              <a:rPr lang="en-US" sz="2000" b="0" i="0" dirty="0">
                <a:solidFill>
                  <a:srgbClr val="666666"/>
                </a:solidFill>
                <a:effectLst/>
                <a:latin typeface="Open Sans" panose="020B0606030504020204" pitchFamily="34" charset="0"/>
              </a:rPr>
              <a:t> yang </a:t>
            </a:r>
            <a:r>
              <a:rPr lang="en-US" sz="2000" b="0" i="0" dirty="0" err="1">
                <a:solidFill>
                  <a:srgbClr val="666666"/>
                </a:solidFill>
                <a:effectLst/>
                <a:latin typeface="Open Sans" panose="020B0606030504020204" pitchFamily="34" charset="0"/>
              </a:rPr>
              <a:t>sudah</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dinyatakan</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pailit</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seluruh</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aset</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miliknya</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akan</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disita</a:t>
            </a:r>
            <a:r>
              <a:rPr lang="en-US" sz="2000" b="0" i="0" dirty="0">
                <a:solidFill>
                  <a:srgbClr val="666666"/>
                </a:solidFill>
                <a:effectLst/>
                <a:latin typeface="Open Sans" panose="020B0606030504020204" pitchFamily="34" charset="0"/>
              </a:rPr>
              <a:t> dan </a:t>
            </a:r>
            <a:r>
              <a:rPr lang="en-US" sz="2000" b="0" i="0" dirty="0" err="1">
                <a:solidFill>
                  <a:srgbClr val="666666"/>
                </a:solidFill>
                <a:effectLst/>
                <a:latin typeface="Open Sans" panose="020B0606030504020204" pitchFamily="34" charset="0"/>
              </a:rPr>
              <a:t>kurator</a:t>
            </a:r>
            <a:r>
              <a:rPr lang="en-US" sz="2000" b="0" i="0" dirty="0">
                <a:solidFill>
                  <a:srgbClr val="666666"/>
                </a:solidFill>
                <a:effectLst/>
                <a:latin typeface="Open Sans" panose="020B0606030504020204" pitchFamily="34" charset="0"/>
              </a:rPr>
              <a:t> yang </a:t>
            </a:r>
            <a:r>
              <a:rPr lang="en-US" sz="2000" b="0" i="0" dirty="0" err="1">
                <a:solidFill>
                  <a:srgbClr val="666666"/>
                </a:solidFill>
                <a:effectLst/>
                <a:latin typeface="Open Sans" panose="020B0606030504020204" pitchFamily="34" charset="0"/>
              </a:rPr>
              <a:t>ditunjuk</a:t>
            </a:r>
            <a:r>
              <a:rPr lang="en-US" sz="2000" b="0" i="0" dirty="0">
                <a:solidFill>
                  <a:srgbClr val="666666"/>
                </a:solidFill>
                <a:effectLst/>
                <a:latin typeface="Open Sans" panose="020B0606030504020204" pitchFamily="34" charset="0"/>
              </a:rPr>
              <a:t> oleh </a:t>
            </a:r>
            <a:r>
              <a:rPr lang="en-US" sz="2000" b="0" i="0" dirty="0" err="1">
                <a:solidFill>
                  <a:srgbClr val="666666"/>
                </a:solidFill>
                <a:effectLst/>
                <a:latin typeface="Open Sans" panose="020B0606030504020204" pitchFamily="34" charset="0"/>
              </a:rPr>
              <a:t>pengadilan</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memiliki</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kewenangan</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untuk</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mengelola</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harta</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kekayaan</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milik</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debitur</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pailit</a:t>
            </a:r>
            <a:r>
              <a:rPr lang="en-US" sz="2000" b="0" i="0" dirty="0">
                <a:solidFill>
                  <a:srgbClr val="666666"/>
                </a:solidFill>
                <a:effectLst/>
                <a:latin typeface="Open Sans" panose="020B0606030504020204" pitchFamily="34" charset="0"/>
              </a:rPr>
              <a:t>. </a:t>
            </a:r>
            <a:endParaRPr lang="en-US" sz="2000" dirty="0"/>
          </a:p>
        </p:txBody>
      </p:sp>
    </p:spTree>
    <p:extLst>
      <p:ext uri="{BB962C8B-B14F-4D97-AF65-F5344CB8AC3E}">
        <p14:creationId xmlns:p14="http://schemas.microsoft.com/office/powerpoint/2010/main" val="34132866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ED50B-43FF-4BB6-4949-1A39ECCE2D34}"/>
              </a:ext>
            </a:extLst>
          </p:cNvPr>
          <p:cNvSpPr>
            <a:spLocks noGrp="1"/>
          </p:cNvSpPr>
          <p:nvPr>
            <p:ph type="title"/>
          </p:nvPr>
        </p:nvSpPr>
        <p:spPr/>
        <p:txBody>
          <a:bodyPr/>
          <a:lstStyle/>
          <a:p>
            <a:r>
              <a:rPr lang="en-US" b="1" i="0" u="none" strike="noStrike" dirty="0" err="1">
                <a:solidFill>
                  <a:srgbClr val="333333"/>
                </a:solidFill>
                <a:effectLst/>
                <a:latin typeface="Open Sans" panose="020B0606030504020204" pitchFamily="34" charset="0"/>
              </a:rPr>
              <a:t>Keberlangsungan</a:t>
            </a:r>
            <a:r>
              <a:rPr lang="en-US" b="1" i="0" u="none" strike="noStrike" dirty="0">
                <a:solidFill>
                  <a:srgbClr val="333333"/>
                </a:solidFill>
                <a:effectLst/>
                <a:latin typeface="Open Sans" panose="020B0606030504020204" pitchFamily="34" charset="0"/>
              </a:rPr>
              <a:t> Perusahaan</a:t>
            </a:r>
            <a:br>
              <a:rPr lang="en-US" b="1" i="0" u="none" strike="noStrike" dirty="0">
                <a:solidFill>
                  <a:srgbClr val="333333"/>
                </a:solidFill>
                <a:effectLst/>
                <a:latin typeface="Open Sans" panose="020B0606030504020204" pitchFamily="34" charset="0"/>
              </a:rPr>
            </a:br>
            <a:endParaRPr lang="en-US" dirty="0"/>
          </a:p>
        </p:txBody>
      </p:sp>
      <p:sp>
        <p:nvSpPr>
          <p:cNvPr id="3" name="Content Placeholder 2">
            <a:extLst>
              <a:ext uri="{FF2B5EF4-FFF2-40B4-BE49-F238E27FC236}">
                <a16:creationId xmlns:a16="http://schemas.microsoft.com/office/drawing/2014/main" id="{E1A7A8FB-A481-497F-170B-4F5A201FD7AA}"/>
              </a:ext>
            </a:extLst>
          </p:cNvPr>
          <p:cNvSpPr>
            <a:spLocks noGrp="1"/>
          </p:cNvSpPr>
          <p:nvPr>
            <p:ph idx="1"/>
          </p:nvPr>
        </p:nvSpPr>
        <p:spPr/>
        <p:txBody>
          <a:bodyPr>
            <a:normAutofit fontScale="70000" lnSpcReduction="20000"/>
          </a:bodyPr>
          <a:lstStyle/>
          <a:p>
            <a:pPr marL="0" indent="0" algn="l" fontAlgn="base">
              <a:buNone/>
            </a:pPr>
            <a:r>
              <a:rPr lang="en-US" b="0" i="0" dirty="0" err="1">
                <a:solidFill>
                  <a:srgbClr val="666666"/>
                </a:solidFill>
                <a:effectLst/>
                <a:latin typeface="Open Sans" panose="020B0606030504020204" pitchFamily="34" charset="0"/>
              </a:rPr>
              <a:t>Seperti</a:t>
            </a:r>
            <a:r>
              <a:rPr lang="en-US" b="0" i="0" dirty="0">
                <a:solidFill>
                  <a:srgbClr val="666666"/>
                </a:solidFill>
                <a:effectLst/>
                <a:latin typeface="Open Sans" panose="020B0606030504020204" pitchFamily="34" charset="0"/>
              </a:rPr>
              <a:t> yang </a:t>
            </a:r>
            <a:r>
              <a:rPr lang="en-US" b="0" i="0" dirty="0" err="1">
                <a:solidFill>
                  <a:srgbClr val="666666"/>
                </a:solidFill>
                <a:effectLst/>
                <a:latin typeface="Open Sans" panose="020B0606030504020204" pitchFamily="34" charset="0"/>
              </a:rPr>
              <a:t>sudah</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disinggung</a:t>
            </a:r>
            <a:r>
              <a:rPr lang="en-US" b="0" i="0" dirty="0">
                <a:solidFill>
                  <a:srgbClr val="666666"/>
                </a:solidFill>
                <a:effectLst/>
                <a:latin typeface="Open Sans" panose="020B0606030504020204" pitchFamily="34" charset="0"/>
              </a:rPr>
              <a:t> di </a:t>
            </a:r>
            <a:r>
              <a:rPr lang="en-US" b="0" i="0" dirty="0" err="1">
                <a:solidFill>
                  <a:srgbClr val="666666"/>
                </a:solidFill>
                <a:effectLst/>
                <a:latin typeface="Open Sans" panose="020B0606030504020204" pitchFamily="34" charset="0"/>
              </a:rPr>
              <a:t>atas</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bahwa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putusan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kepailitan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dapat</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berdampak</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langsung</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terhadap</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keberlangsungan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perusahaan</a:t>
            </a:r>
            <a:r>
              <a:rPr lang="en-US" b="0" i="0" dirty="0">
                <a:solidFill>
                  <a:srgbClr val="666666"/>
                </a:solidFill>
                <a:effectLst/>
                <a:latin typeface="Open Sans" panose="020B0606030504020204" pitchFamily="34" charset="0"/>
              </a:rPr>
              <a:t>. Perusahaan </a:t>
            </a:r>
            <a:r>
              <a:rPr lang="en-US" b="0" i="0" dirty="0" err="1">
                <a:solidFill>
                  <a:srgbClr val="666666"/>
                </a:solidFill>
                <a:effectLst/>
                <a:latin typeface="Open Sans" panose="020B0606030504020204" pitchFamily="34" charset="0"/>
              </a:rPr>
              <a:t>tidak</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memiliki</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kontrol</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atas</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sebagian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atau</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seluruh</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asetnya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termasuk</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inventaris</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simpanan</a:t>
            </a:r>
            <a:r>
              <a:rPr lang="en-US" b="0" i="0" dirty="0">
                <a:solidFill>
                  <a:srgbClr val="666666"/>
                </a:solidFill>
                <a:effectLst/>
                <a:latin typeface="Open Sans" panose="020B0606030504020204" pitchFamily="34" charset="0"/>
              </a:rPr>
              <a:t> uang di bank, dan </a:t>
            </a:r>
            <a:r>
              <a:rPr lang="en-US" b="0" i="0" dirty="0" err="1">
                <a:solidFill>
                  <a:srgbClr val="666666"/>
                </a:solidFill>
                <a:effectLst/>
                <a:latin typeface="Open Sans" panose="020B0606030504020204" pitchFamily="34" charset="0"/>
              </a:rPr>
              <a:t>properti</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Bahkan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kondisi</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terburuk</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atas</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berhentinya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operasional</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perusahaan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adalah</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pemutusan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hubungan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kerja</a:t>
            </a:r>
            <a:r>
              <a:rPr lang="en-US" b="0" i="0" dirty="0">
                <a:solidFill>
                  <a:srgbClr val="666666"/>
                </a:solidFill>
                <a:effectLst/>
                <a:latin typeface="Open Sans" panose="020B0606030504020204" pitchFamily="34" charset="0"/>
              </a:rPr>
              <a:t> (PHK) </a:t>
            </a:r>
            <a:r>
              <a:rPr lang="en-US" b="0" i="0" dirty="0" err="1">
                <a:solidFill>
                  <a:srgbClr val="666666"/>
                </a:solidFill>
                <a:effectLst/>
                <a:latin typeface="Open Sans" panose="020B0606030504020204" pitchFamily="34" charset="0"/>
              </a:rPr>
              <a:t>karyawan</a:t>
            </a:r>
            <a:r>
              <a:rPr lang="en-US" b="0" i="0" dirty="0">
                <a:solidFill>
                  <a:srgbClr val="666666"/>
                </a:solidFill>
                <a:effectLst/>
                <a:latin typeface="Open Sans" panose="020B0606030504020204" pitchFamily="34" charset="0"/>
              </a:rPr>
              <a:t>. </a:t>
            </a:r>
            <a:endParaRPr lang="en-US" dirty="0">
              <a:solidFill>
                <a:srgbClr val="666666"/>
              </a:solidFill>
              <a:latin typeface="Open Sans" panose="020B0606030504020204" pitchFamily="34" charset="0"/>
            </a:endParaRPr>
          </a:p>
          <a:p>
            <a:pPr marL="0" indent="0" algn="l" fontAlgn="base">
              <a:buNone/>
            </a:pPr>
            <a:r>
              <a:rPr lang="en-US" b="0" i="0" dirty="0" err="1">
                <a:solidFill>
                  <a:srgbClr val="666666"/>
                </a:solidFill>
                <a:effectLst/>
                <a:latin typeface="Open Sans" panose="020B0606030504020204" pitchFamily="34" charset="0"/>
              </a:rPr>
              <a:t>Putusan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kepailitan</a:t>
            </a:r>
            <a:r>
              <a:rPr lang="en-US" b="0" i="0" dirty="0">
                <a:solidFill>
                  <a:srgbClr val="666666"/>
                </a:solidFill>
                <a:effectLst/>
                <a:latin typeface="Open Sans" panose="020B0606030504020204" pitchFamily="34" charset="0"/>
              </a:rPr>
              <a:t> juga </a:t>
            </a:r>
            <a:r>
              <a:rPr lang="en-US" b="0" i="0" dirty="0" err="1">
                <a:solidFill>
                  <a:srgbClr val="666666"/>
                </a:solidFill>
                <a:effectLst/>
                <a:latin typeface="Open Sans" panose="020B0606030504020204" pitchFamily="34" charset="0"/>
              </a:rPr>
              <a:t>memiliki</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akibat</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hukum</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bagi</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perusahaan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atau</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debitur</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pailit</a:t>
            </a:r>
            <a:r>
              <a:rPr lang="en-US" b="0" i="0" dirty="0">
                <a:solidFill>
                  <a:srgbClr val="666666"/>
                </a:solidFill>
                <a:effectLst/>
                <a:latin typeface="Open Sans" panose="020B0606030504020204" pitchFamily="34" charset="0"/>
              </a:rPr>
              <a:t>, salah </a:t>
            </a:r>
            <a:r>
              <a:rPr lang="en-US" b="0" i="0" dirty="0" err="1">
                <a:solidFill>
                  <a:srgbClr val="666666"/>
                </a:solidFill>
                <a:effectLst/>
                <a:latin typeface="Open Sans" panose="020B0606030504020204" pitchFamily="34" charset="0"/>
              </a:rPr>
              <a:t>satunya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adalah</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pembatasan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kewenangan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debitur</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terkait</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harta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kekayaan</a:t>
            </a:r>
            <a:r>
              <a:rPr lang="en-US" b="0" i="0" dirty="0">
                <a:solidFill>
                  <a:srgbClr val="666666"/>
                </a:solidFill>
                <a:effectLst/>
                <a:latin typeface="Open Sans" panose="020B0606030504020204" pitchFamily="34" charset="0"/>
              </a:rPr>
              <a:t> yang </a:t>
            </a:r>
            <a:r>
              <a:rPr lang="en-US" b="0" i="0" dirty="0" err="1">
                <a:solidFill>
                  <a:srgbClr val="666666"/>
                </a:solidFill>
                <a:effectLst/>
                <a:latin typeface="Open Sans" panose="020B0606030504020204" pitchFamily="34" charset="0"/>
              </a:rPr>
              <a:t>dimilikinya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Debitur</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pailit</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hanya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dapat</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melakukan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perbuatan</a:t>
            </a:r>
            <a:r>
              <a:rPr lang="en-US" b="0" i="0" dirty="0">
                <a:solidFill>
                  <a:srgbClr val="666666"/>
                </a:solidFill>
                <a:effectLst/>
                <a:latin typeface="Open Sans" panose="020B0606030504020204" pitchFamily="34" charset="0"/>
              </a:rPr>
              <a:t> yang </a:t>
            </a:r>
            <a:r>
              <a:rPr lang="en-US" b="0" i="0" dirty="0" err="1">
                <a:solidFill>
                  <a:srgbClr val="666666"/>
                </a:solidFill>
                <a:effectLst/>
                <a:latin typeface="Open Sans" panose="020B0606030504020204" pitchFamily="34" charset="0"/>
              </a:rPr>
              <a:t>memberikan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keuntungan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atau</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menambah</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jumlah</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harta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kekayaan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untuk</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dijadikan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sebagai</a:t>
            </a:r>
            <a:r>
              <a:rPr lang="en-US" b="0" i="0" dirty="0">
                <a:solidFill>
                  <a:srgbClr val="666666"/>
                </a:solidFill>
                <a:effectLst/>
                <a:latin typeface="Open Sans" panose="020B0606030504020204" pitchFamily="34" charset="0"/>
              </a:rPr>
              <a:t> </a:t>
            </a:r>
            <a:r>
              <a:rPr lang="en-US" b="0" i="1" dirty="0" err="1">
                <a:solidFill>
                  <a:srgbClr val="666666"/>
                </a:solidFill>
                <a:effectLst/>
                <a:latin typeface="Open Sans" panose="020B0606030504020204" pitchFamily="34" charset="0"/>
              </a:rPr>
              <a:t>boedel</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pailit</a:t>
            </a:r>
            <a:r>
              <a:rPr lang="en-US" b="0" i="0" dirty="0">
                <a:solidFill>
                  <a:srgbClr val="666666"/>
                </a:solidFill>
                <a:effectLst/>
                <a:latin typeface="Open Sans" panose="020B0606030504020204" pitchFamily="34" charset="0"/>
              </a:rPr>
              <a:t>. </a:t>
            </a:r>
            <a:endParaRPr lang="en-US" dirty="0">
              <a:solidFill>
                <a:srgbClr val="666666"/>
              </a:solidFill>
              <a:latin typeface="Open Sans" panose="020B0606030504020204" pitchFamily="34" charset="0"/>
            </a:endParaRPr>
          </a:p>
          <a:p>
            <a:pPr marL="0" indent="0" algn="l" fontAlgn="base">
              <a:buNone/>
            </a:pP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jika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perbuatan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tersebut</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merugikan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atau</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mengurangi</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harta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pailit</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kurator</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dapat</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meminta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pembatalan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perbuatan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hukum</a:t>
            </a:r>
            <a:r>
              <a:rPr lang="en-US" b="0" i="0" dirty="0">
                <a:solidFill>
                  <a:srgbClr val="666666"/>
                </a:solidFill>
                <a:effectLst/>
                <a:latin typeface="Open Sans" panose="020B0606030504020204" pitchFamily="34" charset="0"/>
              </a:rPr>
              <a:t> yang </a:t>
            </a:r>
            <a:r>
              <a:rPr lang="en-US" b="0" i="0" dirty="0" err="1">
                <a:solidFill>
                  <a:srgbClr val="666666"/>
                </a:solidFill>
                <a:effectLst/>
                <a:latin typeface="Open Sans" panose="020B0606030504020204" pitchFamily="34" charset="0"/>
              </a:rPr>
              <a:t>telah</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dilakukan</a:t>
            </a:r>
            <a:r>
              <a:rPr lang="en-US" b="0" i="0" dirty="0">
                <a:solidFill>
                  <a:srgbClr val="666666"/>
                </a:solidFill>
                <a:effectLst/>
                <a:latin typeface="Open Sans" panose="020B0606030504020204" pitchFamily="34" charset="0"/>
              </a:rPr>
              <a:t> oleh </a:t>
            </a:r>
            <a:r>
              <a:rPr lang="en-US" b="0" i="0" dirty="0" err="1">
                <a:solidFill>
                  <a:srgbClr val="666666"/>
                </a:solidFill>
                <a:effectLst/>
                <a:latin typeface="Open Sans" panose="020B0606030504020204" pitchFamily="34" charset="0"/>
              </a:rPr>
              <a:t>debitur</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pailit</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Pembatalan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ini</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bersifat</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relatif</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hanya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digunakan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untuk</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kepentingan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harta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pailit</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sebagaimana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diatur</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dalam</a:t>
            </a:r>
            <a:r>
              <a:rPr lang="en-US" b="0" i="0" dirty="0">
                <a:solidFill>
                  <a:srgbClr val="666666"/>
                </a:solidFill>
                <a:effectLst/>
                <a:latin typeface="Open Sans" panose="020B0606030504020204" pitchFamily="34" charset="0"/>
              </a:rPr>
              <a:t> Pasal 41 UUK PKPU. Tindakan </a:t>
            </a:r>
            <a:r>
              <a:rPr lang="en-US" b="0" i="0" dirty="0" err="1">
                <a:solidFill>
                  <a:srgbClr val="666666"/>
                </a:solidFill>
                <a:effectLst/>
                <a:latin typeface="Open Sans" panose="020B0606030504020204" pitchFamily="34" charset="0"/>
              </a:rPr>
              <a:t>kurator</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untuk</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meminta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pembatalan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disebut</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dengan</a:t>
            </a:r>
            <a:r>
              <a:rPr lang="en-US" b="0" i="0" dirty="0">
                <a:solidFill>
                  <a:srgbClr val="666666"/>
                </a:solidFill>
                <a:effectLst/>
                <a:latin typeface="Open Sans" panose="020B0606030504020204" pitchFamily="34" charset="0"/>
              </a:rPr>
              <a:t> </a:t>
            </a:r>
            <a:r>
              <a:rPr lang="en-US" b="0" i="1" dirty="0" err="1">
                <a:solidFill>
                  <a:srgbClr val="666666"/>
                </a:solidFill>
                <a:effectLst/>
                <a:latin typeface="Open Sans" panose="020B0606030504020204" pitchFamily="34" charset="0"/>
              </a:rPr>
              <a:t>actio</a:t>
            </a:r>
            <a:r>
              <a:rPr lang="en-US" b="0" i="1" dirty="0">
                <a:solidFill>
                  <a:srgbClr val="666666"/>
                </a:solidFill>
                <a:effectLst/>
                <a:latin typeface="Open Sans" panose="020B0606030504020204" pitchFamily="34" charset="0"/>
              </a:rPr>
              <a:t> </a:t>
            </a:r>
            <a:r>
              <a:rPr lang="en-US" b="0" i="1" dirty="0" err="1">
                <a:solidFill>
                  <a:srgbClr val="666666"/>
                </a:solidFill>
                <a:effectLst/>
                <a:latin typeface="Open Sans" panose="020B0606030504020204" pitchFamily="34" charset="0"/>
              </a:rPr>
              <a:t>paulina</a:t>
            </a:r>
            <a:r>
              <a:rPr lang="en-US" b="0" i="0" dirty="0">
                <a:solidFill>
                  <a:srgbClr val="666666"/>
                </a:solidFill>
                <a:effectLst/>
                <a:latin typeface="Open Sans" panose="020B0606030504020204" pitchFamily="34" charset="0"/>
              </a:rPr>
              <a:t>.</a:t>
            </a:r>
          </a:p>
          <a:p>
            <a:pPr marL="0" indent="0">
              <a:buNone/>
            </a:pPr>
            <a:endParaRPr lang="en-US" dirty="0"/>
          </a:p>
        </p:txBody>
      </p:sp>
    </p:spTree>
    <p:extLst>
      <p:ext uri="{BB962C8B-B14F-4D97-AF65-F5344CB8AC3E}">
        <p14:creationId xmlns:p14="http://schemas.microsoft.com/office/powerpoint/2010/main" val="19458455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30810-5BBC-ED31-35F5-D1767004173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1A59662-8568-59E3-EFE7-FCC0DC1B3B9F}"/>
              </a:ext>
            </a:extLst>
          </p:cNvPr>
          <p:cNvSpPr>
            <a:spLocks noGrp="1"/>
          </p:cNvSpPr>
          <p:nvPr>
            <p:ph idx="1"/>
          </p:nvPr>
        </p:nvSpPr>
        <p:spPr/>
        <p:txBody>
          <a:bodyPr>
            <a:normAutofit/>
          </a:bodyPr>
          <a:lstStyle/>
          <a:p>
            <a:pPr marL="0" indent="0">
              <a:buNone/>
            </a:pPr>
            <a:r>
              <a:rPr lang="en-US" sz="2000" b="0" i="0" dirty="0">
                <a:solidFill>
                  <a:srgbClr val="666666"/>
                </a:solidFill>
                <a:effectLst/>
                <a:latin typeface="Open Sans" panose="020B0606030504020204" pitchFamily="34" charset="0"/>
              </a:rPr>
              <a:t>Pasal 41 </a:t>
            </a:r>
            <a:r>
              <a:rPr lang="en-US" sz="2000" b="0" i="0" dirty="0" err="1">
                <a:solidFill>
                  <a:srgbClr val="666666"/>
                </a:solidFill>
                <a:effectLst/>
                <a:latin typeface="Open Sans" panose="020B0606030504020204" pitchFamily="34" charset="0"/>
              </a:rPr>
              <a:t>ayat</a:t>
            </a:r>
            <a:r>
              <a:rPr lang="en-US" sz="2000" b="0" i="0" dirty="0">
                <a:solidFill>
                  <a:srgbClr val="666666"/>
                </a:solidFill>
                <a:effectLst/>
                <a:latin typeface="Open Sans" panose="020B0606030504020204" pitchFamily="34" charset="0"/>
              </a:rPr>
              <a:t> (2) UUK PKPU </a:t>
            </a:r>
            <a:r>
              <a:rPr lang="en-US" sz="2000" b="0" i="0" dirty="0" err="1">
                <a:solidFill>
                  <a:srgbClr val="666666"/>
                </a:solidFill>
                <a:effectLst/>
                <a:latin typeface="Open Sans" panose="020B0606030504020204" pitchFamily="34" charset="0"/>
              </a:rPr>
              <a:t>menyatakan</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bahwa</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Pembatalan</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tersebut</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hanya</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dapat</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dilakukan</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apabila</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dapat</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dibuktikan</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bahwa</a:t>
            </a:r>
            <a:r>
              <a:rPr lang="en-US" sz="2000" b="0" i="0" dirty="0">
                <a:solidFill>
                  <a:srgbClr val="666666"/>
                </a:solidFill>
                <a:effectLst/>
                <a:latin typeface="Open Sans" panose="020B0606030504020204" pitchFamily="34" charset="0"/>
              </a:rPr>
              <a:t> pada </a:t>
            </a:r>
            <a:r>
              <a:rPr lang="en-US" sz="2000" b="0" i="0" dirty="0" err="1">
                <a:solidFill>
                  <a:srgbClr val="666666"/>
                </a:solidFill>
                <a:effectLst/>
                <a:latin typeface="Open Sans" panose="020B0606030504020204" pitchFamily="34" charset="0"/>
              </a:rPr>
              <a:t>saat</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perbuatan</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hukum</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tersebut</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dilakukan</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debitur</a:t>
            </a:r>
            <a:r>
              <a:rPr lang="en-US" sz="2000" b="0" i="0" dirty="0">
                <a:solidFill>
                  <a:srgbClr val="666666"/>
                </a:solidFill>
                <a:effectLst/>
                <a:latin typeface="Open Sans" panose="020B0606030504020204" pitchFamily="34" charset="0"/>
              </a:rPr>
              <a:t> dan </a:t>
            </a:r>
            <a:r>
              <a:rPr lang="en-US" sz="2000" b="0" i="0" dirty="0" err="1">
                <a:solidFill>
                  <a:srgbClr val="666666"/>
                </a:solidFill>
                <a:effectLst/>
                <a:latin typeface="Open Sans" panose="020B0606030504020204" pitchFamily="34" charset="0"/>
              </a:rPr>
              <a:t>pihak</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dengan</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siapa</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perbuatan</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hukum</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tersebut</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dilakukan</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mengetahui</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atau</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sepatutnya</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mengetahui</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bahwa</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perbuatan</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hukum</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tersebut</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akan</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mengakibatkan</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kerugian</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bagi</a:t>
            </a:r>
            <a:r>
              <a:rPr lang="en-US" sz="2000" b="0" i="0" dirty="0">
                <a:solidFill>
                  <a:srgbClr val="666666"/>
                </a:solidFill>
                <a:effectLst/>
                <a:latin typeface="Open Sans" panose="020B0606030504020204" pitchFamily="34" charset="0"/>
              </a:rPr>
              <a:t> </a:t>
            </a:r>
            <a:r>
              <a:rPr lang="en-US" sz="2000" b="0" i="0" dirty="0" err="1">
                <a:solidFill>
                  <a:srgbClr val="666666"/>
                </a:solidFill>
                <a:effectLst/>
                <a:latin typeface="Open Sans" panose="020B0606030504020204" pitchFamily="34" charset="0"/>
              </a:rPr>
              <a:t>kreditur</a:t>
            </a:r>
            <a:r>
              <a:rPr lang="en-US" sz="2000" b="0" i="0" dirty="0">
                <a:solidFill>
                  <a:srgbClr val="666666"/>
                </a:solidFill>
                <a:effectLst/>
                <a:latin typeface="Open Sans" panose="020B0606030504020204" pitchFamily="34" charset="0"/>
              </a:rPr>
              <a:t>”.</a:t>
            </a:r>
            <a:endParaRPr lang="en-US" sz="2000" dirty="0"/>
          </a:p>
        </p:txBody>
      </p:sp>
    </p:spTree>
    <p:extLst>
      <p:ext uri="{BB962C8B-B14F-4D97-AF65-F5344CB8AC3E}">
        <p14:creationId xmlns:p14="http://schemas.microsoft.com/office/powerpoint/2010/main" val="38845199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3C9A0-5639-00C0-DD7E-BD40F47E4EA5}"/>
              </a:ext>
            </a:extLst>
          </p:cNvPr>
          <p:cNvSpPr>
            <a:spLocks noGrp="1"/>
          </p:cNvSpPr>
          <p:nvPr>
            <p:ph type="title"/>
          </p:nvPr>
        </p:nvSpPr>
        <p:spPr/>
        <p:txBody>
          <a:bodyPr/>
          <a:lstStyle/>
          <a:p>
            <a:r>
              <a:rPr lang="en-US" b="1" i="0" u="none" strike="noStrike" dirty="0" err="1">
                <a:solidFill>
                  <a:srgbClr val="333333"/>
                </a:solidFill>
                <a:effectLst/>
                <a:latin typeface="Open Sans" panose="020B0606030504020204" pitchFamily="34" charset="0"/>
              </a:rPr>
              <a:t>Pengelolaan</a:t>
            </a:r>
            <a:r>
              <a:rPr lang="en-US" b="1" i="0" u="none" strike="noStrike" dirty="0">
                <a:solidFill>
                  <a:srgbClr val="333333"/>
                </a:solidFill>
                <a:effectLst/>
                <a:latin typeface="Open Sans" panose="020B0606030504020204" pitchFamily="34" charset="0"/>
              </a:rPr>
              <a:t> </a:t>
            </a:r>
            <a:r>
              <a:rPr lang="en-US" b="1" i="0" u="none" strike="noStrike" dirty="0" err="1">
                <a:solidFill>
                  <a:srgbClr val="333333"/>
                </a:solidFill>
                <a:effectLst/>
                <a:latin typeface="Open Sans" panose="020B0606030504020204" pitchFamily="34" charset="0"/>
              </a:rPr>
              <a:t>Aset</a:t>
            </a:r>
            <a:r>
              <a:rPr lang="en-US" b="1" i="0" u="none" strike="noStrike" dirty="0">
                <a:solidFill>
                  <a:srgbClr val="333333"/>
                </a:solidFill>
                <a:effectLst/>
                <a:latin typeface="Open Sans" panose="020B0606030504020204" pitchFamily="34" charset="0"/>
              </a:rPr>
              <a:t> </a:t>
            </a:r>
            <a:r>
              <a:rPr lang="en-US" b="1" i="0" u="none" strike="noStrike" dirty="0" err="1">
                <a:solidFill>
                  <a:srgbClr val="333333"/>
                </a:solidFill>
                <a:effectLst/>
                <a:latin typeface="Open Sans" panose="020B0606030504020204" pitchFamily="34" charset="0"/>
              </a:rPr>
              <a:t>Debitur</a:t>
            </a:r>
            <a:r>
              <a:rPr lang="en-US" b="1" i="0" u="none" strike="noStrike" dirty="0">
                <a:solidFill>
                  <a:srgbClr val="333333"/>
                </a:solidFill>
                <a:effectLst/>
                <a:latin typeface="Open Sans" panose="020B0606030504020204" pitchFamily="34" charset="0"/>
              </a:rPr>
              <a:t> </a:t>
            </a:r>
            <a:r>
              <a:rPr lang="en-US" b="1" i="0" u="none" strike="noStrike" dirty="0" err="1">
                <a:solidFill>
                  <a:srgbClr val="333333"/>
                </a:solidFill>
                <a:effectLst/>
                <a:latin typeface="Open Sans" panose="020B0606030504020204" pitchFamily="34" charset="0"/>
              </a:rPr>
              <a:t>Pailit</a:t>
            </a:r>
            <a:br>
              <a:rPr lang="en-US" b="1" i="0" u="none" strike="noStrike" dirty="0">
                <a:solidFill>
                  <a:srgbClr val="333333"/>
                </a:solidFill>
                <a:effectLst/>
                <a:latin typeface="Open Sans" panose="020B0606030504020204" pitchFamily="34" charset="0"/>
              </a:rPr>
            </a:br>
            <a:endParaRPr lang="en-US" dirty="0"/>
          </a:p>
        </p:txBody>
      </p:sp>
      <p:sp>
        <p:nvSpPr>
          <p:cNvPr id="3" name="Content Placeholder 2">
            <a:extLst>
              <a:ext uri="{FF2B5EF4-FFF2-40B4-BE49-F238E27FC236}">
                <a16:creationId xmlns:a16="http://schemas.microsoft.com/office/drawing/2014/main" id="{85F586AD-9E66-3B0F-F976-8937F3D1A881}"/>
              </a:ext>
            </a:extLst>
          </p:cNvPr>
          <p:cNvSpPr>
            <a:spLocks noGrp="1"/>
          </p:cNvSpPr>
          <p:nvPr>
            <p:ph idx="1"/>
          </p:nvPr>
        </p:nvSpPr>
        <p:spPr/>
        <p:txBody>
          <a:bodyPr>
            <a:normAutofit fontScale="70000" lnSpcReduction="20000"/>
          </a:bodyPr>
          <a:lstStyle/>
          <a:p>
            <a:pPr marL="0" indent="0" algn="l" fontAlgn="base">
              <a:buNone/>
            </a:pPr>
            <a:r>
              <a:rPr lang="en-US" b="0" i="0" dirty="0" err="1">
                <a:solidFill>
                  <a:srgbClr val="666666"/>
                </a:solidFill>
                <a:effectLst/>
                <a:latin typeface="Open Sans" panose="020B0606030504020204" pitchFamily="34" charset="0"/>
              </a:rPr>
              <a:t>Setelah</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Pengadilan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Niaga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menyatakan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pailit</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seorang</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kurator</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akan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ditunjuk</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untuk</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mengelola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aset-aset</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milik</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debitur</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pailit</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Kurator</a:t>
            </a:r>
            <a:r>
              <a:rPr lang="en-US" b="0" i="0" dirty="0">
                <a:solidFill>
                  <a:srgbClr val="666666"/>
                </a:solidFill>
                <a:effectLst/>
                <a:latin typeface="Open Sans" panose="020B0606030504020204" pitchFamily="34" charset="0"/>
              </a:rPr>
              <a:t> juga </a:t>
            </a:r>
            <a:r>
              <a:rPr lang="en-US" b="0" i="0" dirty="0" err="1">
                <a:solidFill>
                  <a:srgbClr val="666666"/>
                </a:solidFill>
                <a:effectLst/>
                <a:latin typeface="Open Sans" panose="020B0606030504020204" pitchFamily="34" charset="0"/>
              </a:rPr>
              <a:t>memberikan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perlindungan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terhadap</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hak-hak</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kreditur</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sesuai</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ketentuan</a:t>
            </a:r>
            <a:r>
              <a:rPr lang="en-US" b="0" i="0" dirty="0">
                <a:solidFill>
                  <a:srgbClr val="666666"/>
                </a:solidFill>
                <a:effectLst/>
                <a:latin typeface="Open Sans" panose="020B0606030504020204" pitchFamily="34" charset="0"/>
              </a:rPr>
              <a:t> yang </a:t>
            </a:r>
            <a:r>
              <a:rPr lang="en-US" b="0" i="0" dirty="0" err="1">
                <a:solidFill>
                  <a:srgbClr val="666666"/>
                </a:solidFill>
                <a:effectLst/>
                <a:latin typeface="Open Sans" panose="020B0606030504020204" pitchFamily="34" charset="0"/>
              </a:rPr>
              <a:t>berlaku</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Apabila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kreditur</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kepailitan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tak</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menunjuk</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kurator</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perorangan</a:t>
            </a:r>
            <a:r>
              <a:rPr lang="en-US" b="0" i="0" dirty="0">
                <a:solidFill>
                  <a:srgbClr val="666666"/>
                </a:solidFill>
                <a:effectLst/>
                <a:latin typeface="Open Sans" panose="020B0606030504020204" pitchFamily="34" charset="0"/>
              </a:rPr>
              <a:t>, Balai </a:t>
            </a:r>
            <a:r>
              <a:rPr lang="en-US" b="0" i="0" dirty="0" err="1">
                <a:solidFill>
                  <a:srgbClr val="666666"/>
                </a:solidFill>
                <a:effectLst/>
                <a:latin typeface="Open Sans" panose="020B0606030504020204" pitchFamily="34" charset="0"/>
              </a:rPr>
              <a:t>Harta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Peninggalan</a:t>
            </a:r>
            <a:r>
              <a:rPr lang="en-US" b="0" i="0" dirty="0">
                <a:solidFill>
                  <a:srgbClr val="666666"/>
                </a:solidFill>
                <a:effectLst/>
                <a:latin typeface="Open Sans" panose="020B0606030504020204" pitchFamily="34" charset="0"/>
              </a:rPr>
              <a:t> (BHP) </a:t>
            </a:r>
            <a:r>
              <a:rPr lang="en-US" b="0" i="0" dirty="0" err="1">
                <a:solidFill>
                  <a:srgbClr val="666666"/>
                </a:solidFill>
                <a:effectLst/>
                <a:latin typeface="Open Sans" panose="020B0606030504020204" pitchFamily="34" charset="0"/>
              </a:rPr>
              <a:t>dapat</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ditunjuk</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sebagai</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kurator</a:t>
            </a:r>
            <a:r>
              <a:rPr lang="en-US" b="0" i="0" dirty="0">
                <a:solidFill>
                  <a:srgbClr val="666666"/>
                </a:solidFill>
                <a:effectLst/>
                <a:latin typeface="Open Sans" panose="020B0606030504020204" pitchFamily="34" charset="0"/>
              </a:rPr>
              <a:t>.</a:t>
            </a:r>
          </a:p>
          <a:p>
            <a:pPr marL="0" indent="0" algn="l" fontAlgn="base">
              <a:buNone/>
            </a:pPr>
            <a:r>
              <a:rPr lang="en-US" b="0" i="0" dirty="0" err="1">
                <a:solidFill>
                  <a:srgbClr val="666666"/>
                </a:solidFill>
                <a:effectLst/>
                <a:latin typeface="Open Sans" panose="020B0606030504020204" pitchFamily="34" charset="0"/>
              </a:rPr>
              <a:t>Selain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menunjuk</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kurator</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Pengadilan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Niaga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akan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menunjuk</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seorang</a:t>
            </a:r>
            <a:r>
              <a:rPr lang="en-US" b="0" i="0" dirty="0">
                <a:solidFill>
                  <a:srgbClr val="666666"/>
                </a:solidFill>
                <a:effectLst/>
                <a:latin typeface="Open Sans" panose="020B0606030504020204" pitchFamily="34" charset="0"/>
              </a:rPr>
              <a:t> Hakim </a:t>
            </a:r>
            <a:r>
              <a:rPr lang="en-US" b="0" i="0" dirty="0" err="1">
                <a:solidFill>
                  <a:srgbClr val="666666"/>
                </a:solidFill>
                <a:effectLst/>
                <a:latin typeface="Open Sans" panose="020B0606030504020204" pitchFamily="34" charset="0"/>
              </a:rPr>
              <a:t>Pengawas</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untuk</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memantau</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tugas</a:t>
            </a:r>
            <a:r>
              <a:rPr lang="en-US" b="0" i="0" dirty="0">
                <a:solidFill>
                  <a:srgbClr val="666666"/>
                </a:solidFill>
                <a:effectLst/>
                <a:latin typeface="Open Sans" panose="020B0606030504020204" pitchFamily="34" charset="0"/>
              </a:rPr>
              <a:t> yang </a:t>
            </a:r>
            <a:r>
              <a:rPr lang="en-US" b="0" i="0" dirty="0" err="1">
                <a:solidFill>
                  <a:srgbClr val="666666"/>
                </a:solidFill>
                <a:effectLst/>
                <a:latin typeface="Open Sans" panose="020B0606030504020204" pitchFamily="34" charset="0"/>
              </a:rPr>
              <a:t>diemban</a:t>
            </a:r>
            <a:r>
              <a:rPr lang="en-US" b="0" i="0" dirty="0">
                <a:solidFill>
                  <a:srgbClr val="666666"/>
                </a:solidFill>
                <a:effectLst/>
                <a:latin typeface="Open Sans" panose="020B0606030504020204" pitchFamily="34" charset="0"/>
              </a:rPr>
              <a:t> oleh </a:t>
            </a:r>
            <a:r>
              <a:rPr lang="en-US" b="0" i="0" dirty="0" err="1">
                <a:solidFill>
                  <a:srgbClr val="666666"/>
                </a:solidFill>
                <a:effectLst/>
                <a:latin typeface="Open Sans" panose="020B0606030504020204" pitchFamily="34" charset="0"/>
              </a:rPr>
              <a:t>kurator</a:t>
            </a:r>
            <a:r>
              <a:rPr lang="en-US" b="0" i="0" dirty="0">
                <a:solidFill>
                  <a:srgbClr val="666666"/>
                </a:solidFill>
                <a:effectLst/>
                <a:latin typeface="Open Sans" panose="020B0606030504020204" pitchFamily="34" charset="0"/>
              </a:rPr>
              <a:t>. Hakim </a:t>
            </a:r>
            <a:r>
              <a:rPr lang="en-US" b="0" i="0" dirty="0" err="1">
                <a:solidFill>
                  <a:srgbClr val="666666"/>
                </a:solidFill>
                <a:effectLst/>
                <a:latin typeface="Open Sans" panose="020B0606030504020204" pitchFamily="34" charset="0"/>
              </a:rPr>
              <a:t>Pengawas</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ini</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kemudian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akan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diawasi</a:t>
            </a:r>
            <a:r>
              <a:rPr lang="en-US" b="0" i="0" dirty="0">
                <a:solidFill>
                  <a:srgbClr val="666666"/>
                </a:solidFill>
                <a:effectLst/>
                <a:latin typeface="Open Sans" panose="020B0606030504020204" pitchFamily="34" charset="0"/>
              </a:rPr>
              <a:t> oleh </a:t>
            </a:r>
            <a:r>
              <a:rPr lang="en-US" b="0" i="0" dirty="0" err="1">
                <a:solidFill>
                  <a:srgbClr val="666666"/>
                </a:solidFill>
                <a:effectLst/>
                <a:latin typeface="Open Sans" panose="020B0606030504020204" pitchFamily="34" charset="0"/>
              </a:rPr>
              <a:t>Majelis</a:t>
            </a:r>
            <a:r>
              <a:rPr lang="en-US" b="0" i="0" dirty="0">
                <a:solidFill>
                  <a:srgbClr val="666666"/>
                </a:solidFill>
                <a:effectLst/>
                <a:latin typeface="Open Sans" panose="020B0606030504020204" pitchFamily="34" charset="0"/>
              </a:rPr>
              <a:t> Hakim yang </a:t>
            </a:r>
            <a:r>
              <a:rPr lang="en-US" b="0" i="0" dirty="0" err="1">
                <a:solidFill>
                  <a:srgbClr val="666666"/>
                </a:solidFill>
                <a:effectLst/>
                <a:latin typeface="Open Sans" panose="020B0606030504020204" pitchFamily="34" charset="0"/>
              </a:rPr>
              <a:t>menangani</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perkara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tersebut</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Dalam</a:t>
            </a:r>
            <a:r>
              <a:rPr lang="en-US" b="0" i="0" dirty="0">
                <a:solidFill>
                  <a:srgbClr val="666666"/>
                </a:solidFill>
                <a:effectLst/>
                <a:latin typeface="Open Sans" panose="020B0606030504020204" pitchFamily="34" charset="0"/>
              </a:rPr>
              <a:t> proses </a:t>
            </a:r>
            <a:r>
              <a:rPr lang="en-US" b="0" i="0" dirty="0" err="1">
                <a:solidFill>
                  <a:srgbClr val="666666"/>
                </a:solidFill>
                <a:effectLst/>
                <a:latin typeface="Open Sans" panose="020B0606030504020204" pitchFamily="34" charset="0"/>
              </a:rPr>
              <a:t>kepailitan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maupun</a:t>
            </a:r>
            <a:r>
              <a:rPr lang="en-US" b="0" i="0" dirty="0">
                <a:solidFill>
                  <a:srgbClr val="666666"/>
                </a:solidFill>
                <a:effectLst/>
                <a:latin typeface="Open Sans" panose="020B0606030504020204" pitchFamily="34" charset="0"/>
              </a:rPr>
              <a:t> PKPU, </a:t>
            </a:r>
            <a:r>
              <a:rPr lang="en-US" b="0" i="0" dirty="0" err="1">
                <a:solidFill>
                  <a:srgbClr val="666666"/>
                </a:solidFill>
                <a:effectLst/>
                <a:latin typeface="Open Sans" panose="020B0606030504020204" pitchFamily="34" charset="0"/>
              </a:rPr>
              <a:t>kreditur</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dilarang</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menagih</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kewajibannya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secara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langsung</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kepada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debitur</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Dengan</a:t>
            </a:r>
            <a:r>
              <a:rPr lang="en-US" b="0" i="0" dirty="0">
                <a:solidFill>
                  <a:srgbClr val="666666"/>
                </a:solidFill>
                <a:effectLst/>
                <a:latin typeface="Open Sans" panose="020B0606030504020204" pitchFamily="34" charset="0"/>
              </a:rPr>
              <a:t> kata lain </a:t>
            </a:r>
            <a:r>
              <a:rPr lang="en-US" b="0" i="0" dirty="0" err="1">
                <a:solidFill>
                  <a:srgbClr val="666666"/>
                </a:solidFill>
                <a:effectLst/>
                <a:latin typeface="Open Sans" panose="020B0606030504020204" pitchFamily="34" charset="0"/>
              </a:rPr>
              <a:t>kreditur</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harus</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melaporkan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utangnya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kepada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kurator</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atau</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pengurus</a:t>
            </a:r>
            <a:r>
              <a:rPr lang="en-US" b="0" i="0" dirty="0">
                <a:solidFill>
                  <a:srgbClr val="666666"/>
                </a:solidFill>
                <a:effectLst/>
                <a:latin typeface="Open Sans" panose="020B0606030504020204" pitchFamily="34" charset="0"/>
              </a:rPr>
              <a:t>. </a:t>
            </a:r>
          </a:p>
          <a:p>
            <a:pPr marL="0" indent="0" algn="l" fontAlgn="base">
              <a:buNone/>
            </a:pPr>
            <a:r>
              <a:rPr lang="en-US" b="0" i="0" dirty="0" err="1">
                <a:solidFill>
                  <a:srgbClr val="666666"/>
                </a:solidFill>
                <a:effectLst/>
                <a:latin typeface="Open Sans" panose="020B0606030504020204" pitchFamily="34" charset="0"/>
              </a:rPr>
              <a:t>Namun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dalam</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pengelolaan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aset</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debitur</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pailit</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tidak</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semua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kreditur</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diperlakukan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sama</a:t>
            </a:r>
            <a:r>
              <a:rPr lang="en-US" b="0" i="0" dirty="0">
                <a:solidFill>
                  <a:srgbClr val="666666"/>
                </a:solidFill>
                <a:effectLst/>
                <a:latin typeface="Open Sans" panose="020B0606030504020204" pitchFamily="34" charset="0"/>
              </a:rPr>
              <a:t>. UUK PKPU </a:t>
            </a:r>
            <a:r>
              <a:rPr lang="en-US" b="0" i="0" dirty="0" err="1">
                <a:solidFill>
                  <a:srgbClr val="666666"/>
                </a:solidFill>
                <a:effectLst/>
                <a:latin typeface="Open Sans" panose="020B0606030504020204" pitchFamily="34" charset="0"/>
              </a:rPr>
              <a:t>memberikan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hak</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istimewa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kepada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kreditur</a:t>
            </a:r>
            <a:r>
              <a:rPr lang="en-US" b="0" i="0" dirty="0">
                <a:solidFill>
                  <a:srgbClr val="666666"/>
                </a:solidFill>
                <a:effectLst/>
                <a:latin typeface="Open Sans" panose="020B0606030504020204" pitchFamily="34" charset="0"/>
              </a:rPr>
              <a:t> yang </a:t>
            </a:r>
            <a:r>
              <a:rPr lang="en-US" b="0" i="0" dirty="0" err="1">
                <a:solidFill>
                  <a:srgbClr val="666666"/>
                </a:solidFill>
                <a:effectLst/>
                <a:latin typeface="Open Sans" panose="020B0606030504020204" pitchFamily="34" charset="0"/>
              </a:rPr>
              <a:t>memiliki</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jaminan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seperti</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hak</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tanggungan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atau</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hak</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gadai</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Kreditur</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dengan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hak</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khusus</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seperti</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pekerja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dengan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gaji</a:t>
            </a:r>
            <a:r>
              <a:rPr lang="en-US" b="0" i="0" dirty="0">
                <a:solidFill>
                  <a:srgbClr val="666666"/>
                </a:solidFill>
                <a:effectLst/>
                <a:latin typeface="Open Sans" panose="020B0606030504020204" pitchFamily="34" charset="0"/>
              </a:rPr>
              <a:t> yang </a:t>
            </a:r>
            <a:r>
              <a:rPr lang="en-US" b="0" i="0" dirty="0" err="1">
                <a:solidFill>
                  <a:srgbClr val="666666"/>
                </a:solidFill>
                <a:effectLst/>
                <a:latin typeface="Open Sans" panose="020B0606030504020204" pitchFamily="34" charset="0"/>
              </a:rPr>
              <a:t>belum</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dibayar</a:t>
            </a:r>
            <a:r>
              <a:rPr lang="en-US" b="0" i="0" dirty="0">
                <a:solidFill>
                  <a:srgbClr val="666666"/>
                </a:solidFill>
                <a:effectLst/>
                <a:latin typeface="Open Sans" panose="020B0606030504020204" pitchFamily="34" charset="0"/>
              </a:rPr>
              <a:t> dan </a:t>
            </a:r>
            <a:r>
              <a:rPr lang="en-US" b="0" i="0" dirty="0" err="1">
                <a:solidFill>
                  <a:srgbClr val="666666"/>
                </a:solidFill>
                <a:effectLst/>
                <a:latin typeface="Open Sans" panose="020B0606030504020204" pitchFamily="34" charset="0"/>
              </a:rPr>
              <a:t>pemerintah</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dengan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tagihan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pajak</a:t>
            </a:r>
            <a:r>
              <a:rPr lang="en-US" b="0" i="0" dirty="0">
                <a:solidFill>
                  <a:srgbClr val="666666"/>
                </a:solidFill>
                <a:effectLst/>
                <a:latin typeface="Open Sans" panose="020B0606030504020204" pitchFamily="34" charset="0"/>
              </a:rPr>
              <a:t>, juga </a:t>
            </a:r>
            <a:r>
              <a:rPr lang="en-US" b="0" i="0" dirty="0" err="1">
                <a:solidFill>
                  <a:srgbClr val="666666"/>
                </a:solidFill>
                <a:effectLst/>
                <a:latin typeface="Open Sans" panose="020B0606030504020204" pitchFamily="34" charset="0"/>
              </a:rPr>
              <a:t>memiliki</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prioritas</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Kreditor</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tanpa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hak</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khusus</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atau</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kreditor</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konkuren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akan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menerima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perlakuan</a:t>
            </a:r>
            <a:r>
              <a:rPr lang="en-US" b="0" i="0" dirty="0">
                <a:solidFill>
                  <a:srgbClr val="666666"/>
                </a:solidFill>
                <a:effectLst/>
                <a:latin typeface="Open Sans" panose="020B0606030504020204" pitchFamily="34" charset="0"/>
              </a:rPr>
              <a:t> yang </a:t>
            </a:r>
            <a:r>
              <a:rPr lang="en-US" b="0" i="0" dirty="0" err="1">
                <a:solidFill>
                  <a:srgbClr val="666666"/>
                </a:solidFill>
                <a:effectLst/>
                <a:latin typeface="Open Sans" panose="020B0606030504020204" pitchFamily="34" charset="0"/>
              </a:rPr>
              <a:t>sama</a:t>
            </a:r>
            <a:r>
              <a:rPr lang="en-US" b="0" i="0" dirty="0">
                <a:solidFill>
                  <a:srgbClr val="666666"/>
                </a:solidFill>
                <a:effectLst/>
                <a:latin typeface="Open Sans" panose="020B0606030504020204" pitchFamily="34" charset="0"/>
              </a:rPr>
              <a:t> di </a:t>
            </a:r>
            <a:r>
              <a:rPr lang="en-US" b="0" i="0" dirty="0" err="1">
                <a:solidFill>
                  <a:srgbClr val="666666"/>
                </a:solidFill>
                <a:effectLst/>
                <a:latin typeface="Open Sans" panose="020B0606030504020204" pitchFamily="34" charset="0"/>
              </a:rPr>
              <a:t>antara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mereka</a:t>
            </a:r>
            <a:r>
              <a:rPr lang="en-US" b="0" i="0" dirty="0">
                <a:solidFill>
                  <a:srgbClr val="666666"/>
                </a:solidFill>
                <a:effectLst/>
                <a:latin typeface="Open Sans" panose="020B0606030504020204" pitchFamily="34" charset="0"/>
              </a:rPr>
              <a:t>.</a:t>
            </a:r>
          </a:p>
          <a:p>
            <a:pPr marL="0" indent="0" algn="l" fontAlgn="base">
              <a:buNone/>
            </a:pPr>
            <a:endParaRPr lang="en-US" b="0" i="0" dirty="0">
              <a:solidFill>
                <a:srgbClr val="666666"/>
              </a:solidFill>
              <a:effectLst/>
              <a:latin typeface="Open Sans" panose="020B0606030504020204" pitchFamily="34" charset="0"/>
            </a:endParaRPr>
          </a:p>
          <a:p>
            <a:pPr marL="0" indent="0">
              <a:buNone/>
            </a:pPr>
            <a:endParaRPr lang="en-US" dirty="0"/>
          </a:p>
        </p:txBody>
      </p:sp>
    </p:spTree>
    <p:extLst>
      <p:ext uri="{BB962C8B-B14F-4D97-AF65-F5344CB8AC3E}">
        <p14:creationId xmlns:p14="http://schemas.microsoft.com/office/powerpoint/2010/main" val="38418488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E667A-829D-8302-69B6-759DAEA0E18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AB4C738-7FC0-E824-71FF-F5E747EEC3BA}"/>
              </a:ext>
            </a:extLst>
          </p:cNvPr>
          <p:cNvSpPr>
            <a:spLocks noGrp="1"/>
          </p:cNvSpPr>
          <p:nvPr>
            <p:ph idx="1"/>
          </p:nvPr>
        </p:nvSpPr>
        <p:spPr/>
        <p:txBody>
          <a:bodyPr>
            <a:normAutofit fontScale="62500" lnSpcReduction="20000"/>
          </a:bodyPr>
          <a:lstStyle/>
          <a:p>
            <a:pPr marL="0" indent="0" algn="l" fontAlgn="base">
              <a:buNone/>
            </a:pPr>
            <a:r>
              <a:rPr lang="en-US" b="0" i="0" dirty="0" err="1">
                <a:solidFill>
                  <a:srgbClr val="666666"/>
                </a:solidFill>
                <a:effectLst/>
                <a:latin typeface="Open Sans" panose="020B0606030504020204" pitchFamily="34" charset="0"/>
              </a:rPr>
              <a:t>Pihak</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debitur</a:t>
            </a:r>
            <a:r>
              <a:rPr lang="en-US" b="0" i="0" dirty="0">
                <a:solidFill>
                  <a:srgbClr val="666666"/>
                </a:solidFill>
                <a:effectLst/>
                <a:latin typeface="Open Sans" panose="020B0606030504020204" pitchFamily="34" charset="0"/>
              </a:rPr>
              <a:t> juga </a:t>
            </a:r>
            <a:r>
              <a:rPr lang="en-US" b="0" i="0" dirty="0" err="1">
                <a:solidFill>
                  <a:srgbClr val="666666"/>
                </a:solidFill>
                <a:effectLst/>
                <a:latin typeface="Open Sans" panose="020B0606030504020204" pitchFamily="34" charset="0"/>
              </a:rPr>
              <a:t>dapat</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mengajukan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rencana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perdamaian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terkait</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penyesuaian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jumlah</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piutang</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dengan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jumlah</a:t>
            </a:r>
            <a:r>
              <a:rPr lang="en-US" b="0" i="0" dirty="0">
                <a:solidFill>
                  <a:srgbClr val="666666"/>
                </a:solidFill>
                <a:effectLst/>
                <a:latin typeface="Open Sans" panose="020B0606030504020204" pitchFamily="34" charset="0"/>
              </a:rPr>
              <a:t> utang yang </a:t>
            </a:r>
            <a:r>
              <a:rPr lang="en-US" b="0" i="0" dirty="0" err="1">
                <a:solidFill>
                  <a:srgbClr val="666666"/>
                </a:solidFill>
                <a:effectLst/>
                <a:latin typeface="Open Sans" panose="020B0606030504020204" pitchFamily="34" charset="0"/>
              </a:rPr>
              <a:t>diajukan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debitur</a:t>
            </a:r>
            <a:r>
              <a:rPr lang="en-US" b="0" i="0" dirty="0">
                <a:solidFill>
                  <a:srgbClr val="666666"/>
                </a:solidFill>
                <a:effectLst/>
                <a:latin typeface="Open Sans" panose="020B0606030504020204" pitchFamily="34" charset="0"/>
              </a:rPr>
              <a:t>. Upaya </a:t>
            </a:r>
            <a:r>
              <a:rPr lang="en-US" b="0" i="0" dirty="0" err="1">
                <a:solidFill>
                  <a:srgbClr val="666666"/>
                </a:solidFill>
                <a:effectLst/>
                <a:latin typeface="Open Sans" panose="020B0606030504020204" pitchFamily="34" charset="0"/>
              </a:rPr>
              <a:t>ini</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dilakukan</a:t>
            </a:r>
            <a:r>
              <a:rPr lang="en-US" b="0" i="0" dirty="0">
                <a:solidFill>
                  <a:srgbClr val="666666"/>
                </a:solidFill>
                <a:effectLst/>
                <a:latin typeface="Open Sans" panose="020B0606030504020204" pitchFamily="34" charset="0"/>
              </a:rPr>
              <a:t> agar </a:t>
            </a:r>
            <a:r>
              <a:rPr lang="en-US" b="0" i="0" dirty="0" err="1">
                <a:solidFill>
                  <a:srgbClr val="666666"/>
                </a:solidFill>
                <a:effectLst/>
                <a:latin typeface="Open Sans" panose="020B0606030504020204" pitchFamily="34" charset="0"/>
              </a:rPr>
              <a:t>debitur</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dapat</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terhindar</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dari</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upaya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likuidasi</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Namun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prosesnya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harus</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mendapat</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persetujuan</a:t>
            </a:r>
            <a:r>
              <a:rPr lang="en-US" b="0" i="0" dirty="0">
                <a:solidFill>
                  <a:srgbClr val="666666"/>
                </a:solidFill>
                <a:effectLst/>
                <a:latin typeface="Open Sans" panose="020B0606030504020204" pitchFamily="34" charset="0"/>
              </a:rPr>
              <a:t> para </a:t>
            </a:r>
            <a:r>
              <a:rPr lang="en-US" b="0" i="0" dirty="0" err="1">
                <a:solidFill>
                  <a:srgbClr val="666666"/>
                </a:solidFill>
                <a:effectLst/>
                <a:latin typeface="Open Sans" panose="020B0606030504020204" pitchFamily="34" charset="0"/>
              </a:rPr>
              <a:t>kreditur</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konkuren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melalui</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pemungutan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suara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dalam</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rapat</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kreditor</a:t>
            </a:r>
            <a:r>
              <a:rPr lang="en-US" b="0" i="0" dirty="0">
                <a:solidFill>
                  <a:srgbClr val="666666"/>
                </a:solidFill>
                <a:effectLst/>
                <a:latin typeface="Open Sans" panose="020B0606030504020204" pitchFamily="34" charset="0"/>
              </a:rPr>
              <a:t>, dan </a:t>
            </a:r>
            <a:r>
              <a:rPr lang="en-US" b="0" i="0" dirty="0" err="1">
                <a:solidFill>
                  <a:srgbClr val="666666"/>
                </a:solidFill>
                <a:effectLst/>
                <a:latin typeface="Open Sans" panose="020B0606030504020204" pitchFamily="34" charset="0"/>
              </a:rPr>
              <a:t>untuk</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beberapa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kriteria</a:t>
            </a:r>
            <a:r>
              <a:rPr lang="en-US" b="0" i="0" dirty="0">
                <a:solidFill>
                  <a:srgbClr val="666666"/>
                </a:solidFill>
                <a:effectLst/>
                <a:latin typeface="Open Sans" panose="020B0606030504020204" pitchFamily="34" charset="0"/>
              </a:rPr>
              <a:t> juga </a:t>
            </a:r>
            <a:r>
              <a:rPr lang="en-US" b="0" i="0" dirty="0" err="1">
                <a:solidFill>
                  <a:srgbClr val="666666"/>
                </a:solidFill>
                <a:effectLst/>
                <a:latin typeface="Open Sans" panose="020B0606030504020204" pitchFamily="34" charset="0"/>
              </a:rPr>
              <a:t>harus</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disetujui</a:t>
            </a:r>
            <a:r>
              <a:rPr lang="en-US" b="0" i="0" dirty="0">
                <a:solidFill>
                  <a:srgbClr val="666666"/>
                </a:solidFill>
                <a:effectLst/>
                <a:latin typeface="Open Sans" panose="020B0606030504020204" pitchFamily="34" charset="0"/>
              </a:rPr>
              <a:t> oleh </a:t>
            </a:r>
            <a:r>
              <a:rPr lang="en-US" b="0" i="0" dirty="0" err="1">
                <a:solidFill>
                  <a:srgbClr val="666666"/>
                </a:solidFill>
                <a:effectLst/>
                <a:latin typeface="Open Sans" panose="020B0606030504020204" pitchFamily="34" charset="0"/>
              </a:rPr>
              <a:t>pengadilan</a:t>
            </a:r>
            <a:r>
              <a:rPr lang="en-US" b="0" i="0" dirty="0">
                <a:solidFill>
                  <a:srgbClr val="666666"/>
                </a:solidFill>
                <a:effectLst/>
                <a:latin typeface="Open Sans" panose="020B0606030504020204" pitchFamily="34" charset="0"/>
              </a:rPr>
              <a:t>. Jika </a:t>
            </a:r>
            <a:r>
              <a:rPr lang="en-US" b="0" i="0" dirty="0" err="1">
                <a:solidFill>
                  <a:srgbClr val="666666"/>
                </a:solidFill>
                <a:effectLst/>
                <a:latin typeface="Open Sans" panose="020B0606030504020204" pitchFamily="34" charset="0"/>
              </a:rPr>
              <a:t>disetujui</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rencana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perdamaian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akan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mengikat</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seluruh</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kreditur</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konkuren</a:t>
            </a:r>
            <a:r>
              <a:rPr lang="en-US" b="0" i="0" dirty="0">
                <a:solidFill>
                  <a:srgbClr val="666666"/>
                </a:solidFill>
                <a:effectLst/>
                <a:latin typeface="Open Sans" panose="020B0606030504020204" pitchFamily="34" charset="0"/>
              </a:rPr>
              <a:t>. Jika </a:t>
            </a:r>
            <a:r>
              <a:rPr lang="en-US" b="0" i="0" dirty="0" err="1">
                <a:solidFill>
                  <a:srgbClr val="666666"/>
                </a:solidFill>
                <a:effectLst/>
                <a:latin typeface="Open Sans" panose="020B0606030504020204" pitchFamily="34" charset="0"/>
              </a:rPr>
              <a:t>ditolak</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debitur</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akan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dilikuidasi</a:t>
            </a:r>
            <a:r>
              <a:rPr lang="en-US" b="0" i="0" dirty="0">
                <a:solidFill>
                  <a:srgbClr val="666666"/>
                </a:solidFill>
                <a:effectLst/>
                <a:latin typeface="Open Sans" panose="020B0606030504020204" pitchFamily="34" charset="0"/>
              </a:rPr>
              <a:t>.</a:t>
            </a:r>
          </a:p>
          <a:p>
            <a:pPr marL="0" indent="0" algn="l" fontAlgn="base">
              <a:buNone/>
            </a:pPr>
            <a:r>
              <a:rPr lang="en-US" b="0" i="0" dirty="0" err="1">
                <a:solidFill>
                  <a:srgbClr val="666666"/>
                </a:solidFill>
                <a:effectLst/>
                <a:latin typeface="Open Sans" panose="020B0606030504020204" pitchFamily="34" charset="0"/>
              </a:rPr>
              <a:t>Secara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umum</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kreditur</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dengan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hak-hak</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khusus</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tidak</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terpengaruh</a:t>
            </a:r>
            <a:r>
              <a:rPr lang="en-US" b="0" i="0" dirty="0">
                <a:solidFill>
                  <a:srgbClr val="666666"/>
                </a:solidFill>
                <a:effectLst/>
                <a:latin typeface="Open Sans" panose="020B0606030504020204" pitchFamily="34" charset="0"/>
              </a:rPr>
              <a:t> oleh </a:t>
            </a:r>
            <a:r>
              <a:rPr lang="en-US" b="0" i="0" dirty="0" err="1">
                <a:solidFill>
                  <a:srgbClr val="666666"/>
                </a:solidFill>
                <a:effectLst/>
                <a:latin typeface="Open Sans" panose="020B0606030504020204" pitchFamily="34" charset="0"/>
              </a:rPr>
              <a:t>rencana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perdamaian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kecuali</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jika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mereka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secara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sukarela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setuju</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untuk</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mengabaikan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atau</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memodifikasi</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hak-hak</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mereka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Namun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jika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debitur</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tidak</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dapat</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memenuhi</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kewajiban</a:t>
            </a:r>
            <a:r>
              <a:rPr lang="en-US" b="0" i="0" dirty="0">
                <a:solidFill>
                  <a:srgbClr val="666666"/>
                </a:solidFill>
                <a:effectLst/>
                <a:latin typeface="Open Sans" panose="020B0606030504020204" pitchFamily="34" charset="0"/>
              </a:rPr>
              <a:t> yang </a:t>
            </a:r>
            <a:r>
              <a:rPr lang="en-US" b="0" i="0" dirty="0" err="1">
                <a:solidFill>
                  <a:srgbClr val="666666"/>
                </a:solidFill>
                <a:effectLst/>
                <a:latin typeface="Open Sans" panose="020B0606030504020204" pitchFamily="34" charset="0"/>
              </a:rPr>
              <a:t>telah</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ditentukan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dalam</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rencana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perdamaian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maka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debitur</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akan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dilikuidasi</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atau</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seluruh</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aset</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harta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debitur</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dijual</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secara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umum</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misalnya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melalui</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lelang</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atau</a:t>
            </a:r>
            <a:r>
              <a:rPr lang="en-US" b="0" i="0" dirty="0">
                <a:solidFill>
                  <a:srgbClr val="666666"/>
                </a:solidFill>
                <a:effectLst/>
                <a:latin typeface="Open Sans" panose="020B0606030504020204" pitchFamily="34" charset="0"/>
              </a:rPr>
              <a:t> tender oleh Balai Lelang Negara.</a:t>
            </a:r>
          </a:p>
          <a:p>
            <a:pPr marL="0" indent="0" algn="l" fontAlgn="base">
              <a:buNone/>
            </a:pPr>
            <a:r>
              <a:rPr lang="en-US" b="0" i="0" dirty="0">
                <a:solidFill>
                  <a:srgbClr val="666666"/>
                </a:solidFill>
                <a:effectLst/>
                <a:latin typeface="Open Sans" panose="020B0606030504020204" pitchFamily="34" charset="0"/>
              </a:rPr>
              <a:t>Hasil </a:t>
            </a:r>
            <a:r>
              <a:rPr lang="en-US" b="0" i="0" dirty="0" err="1">
                <a:solidFill>
                  <a:srgbClr val="666666"/>
                </a:solidFill>
                <a:effectLst/>
                <a:latin typeface="Open Sans" panose="020B0606030504020204" pitchFamily="34" charset="0"/>
              </a:rPr>
              <a:t>dari</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penjualan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aset</a:t>
            </a:r>
            <a:r>
              <a:rPr lang="en-US" b="0" i="0" dirty="0">
                <a:solidFill>
                  <a:srgbClr val="666666"/>
                </a:solidFill>
                <a:effectLst/>
                <a:latin typeface="Open Sans" panose="020B0606030504020204" pitchFamily="34" charset="0"/>
              </a:rPr>
              <a:t> yang </a:t>
            </a:r>
            <a:r>
              <a:rPr lang="en-US" b="0" i="0" dirty="0" err="1">
                <a:solidFill>
                  <a:srgbClr val="666666"/>
                </a:solidFill>
                <a:effectLst/>
                <a:latin typeface="Open Sans" panose="020B0606030504020204" pitchFamily="34" charset="0"/>
              </a:rPr>
              <a:t>tidak</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dijamin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diberikan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kepada</a:t>
            </a:r>
            <a:r>
              <a:rPr lang="en-US" b="0" i="0" dirty="0">
                <a:solidFill>
                  <a:srgbClr val="666666"/>
                </a:solidFill>
                <a:effectLst/>
                <a:latin typeface="Open Sans" panose="020B0606030504020204" pitchFamily="34" charset="0"/>
              </a:rPr>
              <a:t> para </a:t>
            </a:r>
            <a:r>
              <a:rPr lang="en-US" b="0" i="0" dirty="0" err="1">
                <a:solidFill>
                  <a:srgbClr val="666666"/>
                </a:solidFill>
                <a:effectLst/>
                <a:latin typeface="Open Sans" panose="020B0606030504020204" pitchFamily="34" charset="0"/>
              </a:rPr>
              <a:t>kreditur</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berdasarkan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jenis</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piutang</a:t>
            </a:r>
            <a:r>
              <a:rPr lang="en-US" b="0" i="0" dirty="0">
                <a:solidFill>
                  <a:srgbClr val="666666"/>
                </a:solidFill>
                <a:effectLst/>
                <a:latin typeface="Open Sans" panose="020B0606030504020204" pitchFamily="34" charset="0"/>
              </a:rPr>
              <a:t> masing-masing. </a:t>
            </a:r>
            <a:r>
              <a:rPr lang="en-US" b="0" i="0" dirty="0" err="1">
                <a:solidFill>
                  <a:srgbClr val="666666"/>
                </a:solidFill>
                <a:effectLst/>
                <a:latin typeface="Open Sans" panose="020B0606030504020204" pitchFamily="34" charset="0"/>
              </a:rPr>
              <a:t>Kreditur</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dengan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hak</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istimewa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dibayar</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terlebih</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dahulu</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sebelum</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kreditor</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konkuren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Kreditor</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dengan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hak</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tanggungan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atau</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gadai</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dapat</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meminta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hasil</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penjualan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aset</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tersebut</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untuk</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dibayarkan</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kepada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mereka</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sebelum</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kreditur</a:t>
            </a:r>
            <a:r>
              <a:rPr lang="en-US" b="0" i="0" dirty="0">
                <a:solidFill>
                  <a:srgbClr val="666666"/>
                </a:solidFill>
                <a:effectLst/>
                <a:latin typeface="Open Sans" panose="020B0606030504020204" pitchFamily="34" charset="0"/>
              </a:rPr>
              <a:t> </a:t>
            </a:r>
            <a:r>
              <a:rPr lang="en-US" b="0" i="0" dirty="0" err="1">
                <a:solidFill>
                  <a:srgbClr val="666666"/>
                </a:solidFill>
                <a:effectLst/>
                <a:latin typeface="Open Sans" panose="020B0606030504020204" pitchFamily="34" charset="0"/>
              </a:rPr>
              <a:t>lainnya</a:t>
            </a:r>
            <a:endParaRPr lang="en-US" b="0" i="0" dirty="0">
              <a:solidFill>
                <a:srgbClr val="666666"/>
              </a:solidFill>
              <a:effectLst/>
              <a:latin typeface="Open Sans" panose="020B0606030504020204" pitchFamily="34" charset="0"/>
            </a:endParaRPr>
          </a:p>
          <a:p>
            <a:pPr marL="0" indent="0">
              <a:buNone/>
            </a:pPr>
            <a:endParaRPr lang="en-US" dirty="0"/>
          </a:p>
        </p:txBody>
      </p:sp>
    </p:spTree>
    <p:extLst>
      <p:ext uri="{BB962C8B-B14F-4D97-AF65-F5344CB8AC3E}">
        <p14:creationId xmlns:p14="http://schemas.microsoft.com/office/powerpoint/2010/main" val="1942234387"/>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Droplet</Template>
  <TotalTime>14</TotalTime>
  <Words>708</Words>
  <Application>Microsoft Office PowerPoint</Application>
  <PresentationFormat>Widescreen</PresentationFormat>
  <Paragraphs>13</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Open Sans</vt:lpstr>
      <vt:lpstr>Tw Cen MT</vt:lpstr>
      <vt:lpstr>Droplet</vt:lpstr>
      <vt:lpstr>   Kepailitan adalah proses penyelesaian sengketa bisnis melalui Pengadilan Niaga. Kepailitan diatur dalam Undang-Undang Nomor 37 Tahun 2004 tentang Kepailitan dan Penundaan Kewajiban Pembayaran Utang (“UUK PKPU”). Menurut pasal 1 angka 1 UUK PKPU, kepailitan adalah sita umum atas semua kekayaan debitur pailit yang pengurusan dan pemberesannya dilakukan oleh kurator di bawah pengawasan hakim pengawas. Atas dasar ini, inti dari kepailitan adalah sita umum atas kekayaan debitur pailit.  Kepailitan menjadi salah satu ancaman terbesar yang akan dihadapi oleh suatu perusahaan. Kondisi perusahaan yang dinyatakan pailit oleh Pengadilan Niaga dapat berdampak besar terhadap operasional suatu perusahaan. Dimana suatu perusahaan yang sudah dinyatakan pailit, seluruh aset miliknya akan disita dan kurator yang ditunjuk oleh pengadilan memiliki kewenangan untuk mengelola harta kekayaan milik debitur pailit. </vt:lpstr>
      <vt:lpstr>Keberlangsungan Perusahaan </vt:lpstr>
      <vt:lpstr>PowerPoint Presentation</vt:lpstr>
      <vt:lpstr>Pengelolaan Aset Debitur Pailit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Yuni admin</dc:creator>
  <cp:lastModifiedBy>Yuni admin</cp:lastModifiedBy>
  <cp:revision>1</cp:revision>
  <dcterms:created xsi:type="dcterms:W3CDTF">2024-11-11T02:16:13Z</dcterms:created>
  <dcterms:modified xsi:type="dcterms:W3CDTF">2024-11-11T02:30:30Z</dcterms:modified>
</cp:coreProperties>
</file>