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275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Z5w2TuDmfCR/rfqFeQDs4Q==" hashData="+yj2MlnC5egPL7mALR25HKNOhrLWbUAPWVFCsvkUK+DKm2JWDZzCNbxedNjGOvdIjiCW2gqJTHMRgk+/yNNBD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FF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1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D0BAC9-D09D-4734-9DD6-25B8ABB1FE13}" type="datetimeFigureOut">
              <a:rPr lang="en-US"/>
              <a:pPr>
                <a:defRPr/>
              </a:pPr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51E593-17FC-45FF-AE44-C664A8D1A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E46C96-AF62-4106-AF79-1B3E3951310B}" type="datetimeFigureOut">
              <a:rPr lang="en-US"/>
              <a:pPr>
                <a:defRPr/>
              </a:pPr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C6DEEE-EFEB-40F1-9B4D-02471D408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1199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69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5943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0183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2032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1175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5246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195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5960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210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075AF-9A11-41AE-87F0-25492592C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196095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4573-A193-42F3-9DB9-29EE64191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29455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06137-C19F-4A5B-BE82-AC10F5DC81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663530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2AB97-766E-4D82-AF7D-0C129EB58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054477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6AD8D-6175-4C67-9785-4B74CCFC55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686085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B35A0-A39F-4A1D-BC1B-C59F303EF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556106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9B1EC-534E-4FB0-849D-2B3835363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12634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31572-FEF5-43BA-9D37-7CF19BB52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84273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2D984-F61D-449B-B157-A3330BB0A3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407387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EADE-7616-4D16-BA7E-743BEA337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499858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1E15B-AF5E-451A-9C85-89948B7A5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67628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F567E2-7490-4C6E-8CC0-9C5F05A74F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215" t="6701" r="4583" b="19219"/>
          <a:stretch/>
        </p:blipFill>
        <p:spPr>
          <a:xfrm>
            <a:off x="0" y="1340768"/>
            <a:ext cx="9144000" cy="4177933"/>
          </a:xfrm>
          <a:prstGeom prst="rect">
            <a:avLst/>
          </a:prstGeom>
        </p:spPr>
      </p:pic>
      <p:sp>
        <p:nvSpPr>
          <p:cNvPr id="4099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9E1283-3742-46BB-99D8-226AF503097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7530" y="4899982"/>
            <a:ext cx="631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Sutedi, S.Kom., M.T.I., MTA, MCP</a:t>
            </a:r>
            <a:endParaRPr lang="en-US" sz="40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2297" y="1790651"/>
            <a:ext cx="1710725" cy="64633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Pertemuan-12</a:t>
            </a:r>
            <a:endParaRPr lang="en-US" sz="36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2854" y="1371827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Decision Support Systems</a:t>
            </a:r>
            <a:endParaRPr lang="en-US" sz="3600" b="1" i="1" cap="none" spc="0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Macam-macam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Metode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DSS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CA78DF-7F53-443C-87F7-01FCA8B5F5A1}"/>
              </a:ext>
            </a:extLst>
          </p:cNvPr>
          <p:cNvSpPr/>
          <p:nvPr/>
        </p:nvSpPr>
        <p:spPr>
          <a:xfrm>
            <a:off x="484808" y="1700808"/>
            <a:ext cx="821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Metode</a:t>
            </a:r>
            <a:r>
              <a:rPr lang="en-US" b="1" dirty="0"/>
              <a:t> AHP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CFC57-9CBD-4015-9DAB-F71C254EC78A}"/>
              </a:ext>
            </a:extLst>
          </p:cNvPr>
          <p:cNvSpPr/>
          <p:nvPr/>
        </p:nvSpPr>
        <p:spPr>
          <a:xfrm>
            <a:off x="827584" y="191683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b="1" u="sng" dirty="0"/>
          </a:p>
          <a:p>
            <a:r>
              <a:rPr lang="sv-SE" b="1" u="sng" dirty="0"/>
              <a:t>Contoh (lanjutan):</a:t>
            </a:r>
          </a:p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ranking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berikut.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0D67CA-F6C2-42BD-A086-A2DCFCFD3554}"/>
              </a:ext>
            </a:extLst>
          </p:cNvPr>
          <p:cNvSpPr/>
          <p:nvPr/>
        </p:nvSpPr>
        <p:spPr>
          <a:xfrm>
            <a:off x="857171" y="3228306"/>
            <a:ext cx="7735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EV </a:t>
            </a:r>
            <a:r>
              <a:rPr lang="en-US" sz="1600" b="1" dirty="0" err="1"/>
              <a:t>Alternatif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-n = (EV Kriteria1 x EV kriteria1 </a:t>
            </a:r>
            <a:r>
              <a:rPr lang="en-US" sz="1600" b="1" dirty="0" err="1"/>
              <a:t>Alternatif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-n) + (EV Kriteria2 x EV kriteria2 </a:t>
            </a:r>
            <a:r>
              <a:rPr lang="en-US" sz="1600" b="1" dirty="0" err="1"/>
              <a:t>Alternatif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-n) + (EV Kriteria3 x EV kriteria3 </a:t>
            </a:r>
            <a:r>
              <a:rPr lang="en-US" sz="1600" b="1" dirty="0" err="1"/>
              <a:t>Alternatif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-n)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38100-09AA-446C-8A29-F4950240F57B}"/>
              </a:ext>
            </a:extLst>
          </p:cNvPr>
          <p:cNvSpPr/>
          <p:nvPr/>
        </p:nvSpPr>
        <p:spPr>
          <a:xfrm>
            <a:off x="822170" y="3894147"/>
            <a:ext cx="8077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EV Elizabeth = (0,137 x 0,230) + (0,623 x 0,239) + (0,239 x 0,297) = 0,25</a:t>
            </a:r>
          </a:p>
          <a:p>
            <a:r>
              <a:rPr lang="en-US" sz="1600" dirty="0"/>
              <a:t>EV Sophie Martin = (0,137 x 0,122) + ( 0,623 x 0,137) + (0,239 x 0,164) = 0,14</a:t>
            </a:r>
          </a:p>
          <a:p>
            <a:r>
              <a:rPr lang="en-US" sz="1600" dirty="0"/>
              <a:t>EV </a:t>
            </a:r>
            <a:r>
              <a:rPr lang="en-US" sz="1600" dirty="0" err="1"/>
              <a:t>Charles&amp;Keith</a:t>
            </a:r>
            <a:r>
              <a:rPr lang="en-US" sz="1600" dirty="0"/>
              <a:t> = (0,137 x 0,648) + (0,623 x 0,623) + (0,239 x 0,539) = 0,61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009DF-21F2-44C3-BDC9-F85A0945B0F8}"/>
              </a:ext>
            </a:extLst>
          </p:cNvPr>
          <p:cNvSpPr/>
          <p:nvPr/>
        </p:nvSpPr>
        <p:spPr>
          <a:xfrm>
            <a:off x="857171" y="4893833"/>
            <a:ext cx="47628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Hasil </a:t>
            </a:r>
            <a:r>
              <a:rPr lang="en-US" dirty="0" err="1"/>
              <a:t>perankingannya</a:t>
            </a:r>
            <a:r>
              <a:rPr lang="en-US" dirty="0"/>
              <a:t> pada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marL="342900" indent="-342900">
              <a:buAutoNum type="arabicPeriod"/>
            </a:pPr>
            <a:r>
              <a:rPr lang="en-US" dirty="0" err="1"/>
              <a:t>Chales</a:t>
            </a:r>
            <a:r>
              <a:rPr lang="en-US" dirty="0"/>
              <a:t> &amp; Keith</a:t>
            </a:r>
          </a:p>
          <a:p>
            <a:pPr marL="342900" indent="-342900">
              <a:buAutoNum type="arabicPeriod"/>
            </a:pPr>
            <a:r>
              <a:rPr lang="en-US" dirty="0"/>
              <a:t>Elizabeth</a:t>
            </a:r>
          </a:p>
          <a:p>
            <a:pPr marL="342900" indent="-342900">
              <a:buAutoNum type="arabicPeriod"/>
            </a:pPr>
            <a:r>
              <a:rPr lang="en-US" dirty="0"/>
              <a:t>Sophie Martin </a:t>
            </a:r>
          </a:p>
        </p:txBody>
      </p:sp>
    </p:spTree>
    <p:extLst>
      <p:ext uri="{BB962C8B-B14F-4D97-AF65-F5344CB8AC3E}">
        <p14:creationId xmlns:p14="http://schemas.microsoft.com/office/powerpoint/2010/main" val="81653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19B2DD-2BFA-4619-83D8-4F95C7BFE19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8317" y="3505577"/>
            <a:ext cx="4423006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Sampai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j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umpa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di 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sesi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berikutnya</a:t>
            </a:r>
            <a:endParaRPr lang="en-US" sz="2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43608" y="2510959"/>
            <a:ext cx="782810" cy="79665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1851157" y="2348880"/>
            <a:ext cx="782810" cy="79665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H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2663602" y="2636912"/>
            <a:ext cx="782810" cy="79665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A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3471151" y="2353449"/>
            <a:ext cx="782810" cy="796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N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4285549" y="2544088"/>
            <a:ext cx="782810" cy="79665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K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7056090" y="2708920"/>
            <a:ext cx="782810" cy="7966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U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6309470" y="2353449"/>
            <a:ext cx="782810" cy="79665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O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5436096" y="2420888"/>
            <a:ext cx="782810" cy="79665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Y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51853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Macam-macam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Metode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DSS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CA78DF-7F53-443C-87F7-01FCA8B5F5A1}"/>
              </a:ext>
            </a:extLst>
          </p:cNvPr>
          <p:cNvSpPr/>
          <p:nvPr/>
        </p:nvSpPr>
        <p:spPr>
          <a:xfrm>
            <a:off x="484808" y="1700808"/>
            <a:ext cx="8219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/>
              <a:t>Decision Support System </a:t>
            </a:r>
            <a:r>
              <a:rPr lang="en-US" dirty="0"/>
              <a:t>(DSS)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mempermudah</a:t>
            </a:r>
            <a:r>
              <a:rPr lang="en-US" dirty="0"/>
              <a:t> </a:t>
            </a:r>
            <a:r>
              <a:rPr lang="en-US" dirty="0" err="1"/>
              <a:t>pengambil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(</a:t>
            </a:r>
            <a:r>
              <a:rPr lang="en-US" i="1" dirty="0"/>
              <a:t>decision maker</a:t>
            </a:r>
            <a:r>
              <a:rPr lang="en-US" dirty="0"/>
              <a:t>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tersedia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macam-macam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DSS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oleh </a:t>
            </a:r>
            <a:r>
              <a:rPr lang="en-US" dirty="0" err="1"/>
              <a:t>pengambil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 </a:t>
            </a:r>
            <a:r>
              <a:rPr lang="en-US" dirty="0" err="1"/>
              <a:t>sebagai</a:t>
            </a:r>
            <a:r>
              <a:rPr lang="en-US" dirty="0"/>
              <a:t> berikut: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Metode</a:t>
            </a:r>
            <a:r>
              <a:rPr lang="en-US" b="1" dirty="0"/>
              <a:t> AHP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CFC57-9CBD-4015-9DAB-F71C254EC78A}"/>
              </a:ext>
            </a:extLst>
          </p:cNvPr>
          <p:cNvSpPr/>
          <p:nvPr/>
        </p:nvSpPr>
        <p:spPr>
          <a:xfrm>
            <a:off x="827584" y="393305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13131"/>
                </a:solidFill>
              </a:rPr>
              <a:t>Metode</a:t>
            </a:r>
            <a:r>
              <a:rPr lang="en-US" dirty="0">
                <a:solidFill>
                  <a:srgbClr val="313131"/>
                </a:solidFill>
              </a:rPr>
              <a:t> </a:t>
            </a:r>
            <a:r>
              <a:rPr lang="en-US" i="1" dirty="0">
                <a:solidFill>
                  <a:srgbClr val="313131"/>
                </a:solidFill>
              </a:rPr>
              <a:t>Analytic Hierarchy Process </a:t>
            </a:r>
            <a:r>
              <a:rPr lang="en-US" dirty="0">
                <a:solidFill>
                  <a:srgbClr val="313131"/>
                </a:solidFill>
              </a:rPr>
              <a:t>(AHP) </a:t>
            </a:r>
            <a:r>
              <a:rPr lang="en-US" dirty="0" err="1">
                <a:solidFill>
                  <a:srgbClr val="313131"/>
                </a:solidFill>
              </a:rPr>
              <a:t>dikembangkan</a:t>
            </a:r>
            <a:r>
              <a:rPr lang="en-US" dirty="0">
                <a:solidFill>
                  <a:srgbClr val="313131"/>
                </a:solidFill>
              </a:rPr>
              <a:t> oleh </a:t>
            </a:r>
            <a:r>
              <a:rPr lang="en-US" dirty="0" err="1">
                <a:solidFill>
                  <a:srgbClr val="313131"/>
                </a:solidFill>
              </a:rPr>
              <a:t>seorang</a:t>
            </a:r>
            <a:r>
              <a:rPr lang="en-US" dirty="0">
                <a:solidFill>
                  <a:srgbClr val="313131"/>
                </a:solidFill>
              </a:rPr>
              <a:t> </a:t>
            </a:r>
            <a:r>
              <a:rPr lang="en-US" dirty="0" err="1">
                <a:solidFill>
                  <a:srgbClr val="313131"/>
                </a:solidFill>
              </a:rPr>
              <a:t>profesor</a:t>
            </a:r>
            <a:r>
              <a:rPr lang="en-US" dirty="0">
                <a:solidFill>
                  <a:srgbClr val="313131"/>
                </a:solidFill>
              </a:rPr>
              <a:t> </a:t>
            </a:r>
            <a:r>
              <a:rPr lang="en-US" dirty="0" err="1">
                <a:solidFill>
                  <a:srgbClr val="313131"/>
                </a:solidFill>
              </a:rPr>
              <a:t>matematika</a:t>
            </a:r>
            <a:r>
              <a:rPr lang="en-US" dirty="0">
                <a:solidFill>
                  <a:srgbClr val="313131"/>
                </a:solidFill>
              </a:rPr>
              <a:t> </a:t>
            </a:r>
            <a:r>
              <a:rPr lang="en-US" dirty="0" err="1">
                <a:solidFill>
                  <a:srgbClr val="313131"/>
                </a:solidFill>
              </a:rPr>
              <a:t>asal</a:t>
            </a:r>
            <a:r>
              <a:rPr lang="en-US" dirty="0">
                <a:solidFill>
                  <a:srgbClr val="313131"/>
                </a:solidFill>
              </a:rPr>
              <a:t> </a:t>
            </a:r>
            <a:r>
              <a:rPr lang="en-US" dirty="0" err="1">
                <a:solidFill>
                  <a:srgbClr val="313131"/>
                </a:solidFill>
              </a:rPr>
              <a:t>Irak</a:t>
            </a:r>
            <a:r>
              <a:rPr lang="en-US" dirty="0">
                <a:solidFill>
                  <a:srgbClr val="313131"/>
                </a:solidFill>
              </a:rPr>
              <a:t> </a:t>
            </a:r>
            <a:r>
              <a:rPr lang="en-US" dirty="0" err="1">
                <a:solidFill>
                  <a:srgbClr val="313131"/>
                </a:solidFill>
              </a:rPr>
              <a:t>bernama</a:t>
            </a:r>
            <a:r>
              <a:rPr lang="en-US" dirty="0">
                <a:solidFill>
                  <a:srgbClr val="313131"/>
                </a:solidFill>
              </a:rPr>
              <a:t> Thomas L. </a:t>
            </a:r>
            <a:r>
              <a:rPr lang="en-US" dirty="0" err="1">
                <a:solidFill>
                  <a:srgbClr val="313131"/>
                </a:solidFill>
              </a:rPr>
              <a:t>Saaty</a:t>
            </a:r>
            <a:r>
              <a:rPr lang="en-US" dirty="0">
                <a:solidFill>
                  <a:srgbClr val="313131"/>
                </a:solidFill>
              </a:rPr>
              <a:t>. </a:t>
            </a:r>
          </a:p>
          <a:p>
            <a:endParaRPr lang="en-US" dirty="0">
              <a:solidFill>
                <a:srgbClr val="313131"/>
              </a:solidFill>
            </a:endParaRPr>
          </a:p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dan </a:t>
            </a:r>
            <a:r>
              <a:rPr lang="en-US" dirty="0" err="1"/>
              <a:t>kriteria</a:t>
            </a:r>
            <a:r>
              <a:rPr lang="en-US" dirty="0"/>
              <a:t> yang ‘</a:t>
            </a:r>
            <a:r>
              <a:rPr lang="en-US" dirty="0" err="1"/>
              <a:t>diadu</a:t>
            </a:r>
            <a:r>
              <a:rPr lang="en-US" dirty="0"/>
              <a:t>’ </a:t>
            </a:r>
            <a:r>
              <a:rPr lang="en-US" dirty="0" err="1"/>
              <a:t>satu</a:t>
            </a:r>
            <a:r>
              <a:rPr lang="en-US" dirty="0"/>
              <a:t> per </a:t>
            </a:r>
            <a:r>
              <a:rPr lang="en-US" dirty="0" err="1"/>
              <a:t>satu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Metode</a:t>
            </a:r>
            <a:r>
              <a:rPr lang="en-US" dirty="0"/>
              <a:t> AHP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bermacam-macam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09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Macam-macam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Metode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DSS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CA78DF-7F53-443C-87F7-01FCA8B5F5A1}"/>
              </a:ext>
            </a:extLst>
          </p:cNvPr>
          <p:cNvSpPr/>
          <p:nvPr/>
        </p:nvSpPr>
        <p:spPr>
          <a:xfrm>
            <a:off x="484808" y="1700808"/>
            <a:ext cx="821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Metode</a:t>
            </a:r>
            <a:r>
              <a:rPr lang="en-US" b="1" dirty="0"/>
              <a:t> AHP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CFC57-9CBD-4015-9DAB-F71C254EC78A}"/>
              </a:ext>
            </a:extLst>
          </p:cNvPr>
          <p:cNvSpPr/>
          <p:nvPr/>
        </p:nvSpPr>
        <p:spPr>
          <a:xfrm>
            <a:off x="827584" y="2070140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13131"/>
                </a:solidFill>
              </a:rPr>
              <a:t>Metode</a:t>
            </a:r>
            <a:r>
              <a:rPr lang="en-US" dirty="0">
                <a:solidFill>
                  <a:srgbClr val="313131"/>
                </a:solidFill>
              </a:rPr>
              <a:t> AHP </a:t>
            </a:r>
            <a:r>
              <a:rPr lang="en-US" dirty="0" err="1">
                <a:solidFill>
                  <a:srgbClr val="313131"/>
                </a:solidFill>
              </a:rPr>
              <a:t>membandingkan</a:t>
            </a:r>
            <a:r>
              <a:rPr lang="en-US" dirty="0">
                <a:solidFill>
                  <a:srgbClr val="313131"/>
                </a:solidFill>
              </a:rPr>
              <a:t> </a:t>
            </a:r>
            <a:r>
              <a:rPr lang="en-US" dirty="0" err="1">
                <a:solidFill>
                  <a:srgbClr val="313131"/>
                </a:solidFill>
              </a:rPr>
              <a:t>satu</a:t>
            </a:r>
            <a:r>
              <a:rPr lang="en-US" dirty="0">
                <a:solidFill>
                  <a:srgbClr val="313131"/>
                </a:solidFill>
              </a:rPr>
              <a:t> per </a:t>
            </a:r>
            <a:r>
              <a:rPr lang="en-US" dirty="0" err="1">
                <a:solidFill>
                  <a:srgbClr val="313131"/>
                </a:solidFill>
              </a:rPr>
              <a:t>satu</a:t>
            </a:r>
            <a:r>
              <a:rPr lang="en-US" dirty="0">
                <a:solidFill>
                  <a:srgbClr val="313131"/>
                </a:solidFill>
              </a:rPr>
              <a:t> </a:t>
            </a:r>
            <a:r>
              <a:rPr lang="en-US" dirty="0" err="1">
                <a:solidFill>
                  <a:srgbClr val="313131"/>
                </a:solidFill>
              </a:rPr>
              <a:t>setiap</a:t>
            </a:r>
            <a:r>
              <a:rPr lang="en-US" dirty="0">
                <a:solidFill>
                  <a:srgbClr val="313131"/>
                </a:solidFill>
              </a:rPr>
              <a:t> </a:t>
            </a:r>
            <a:r>
              <a:rPr lang="en-US" dirty="0" err="1">
                <a:solidFill>
                  <a:srgbClr val="313131"/>
                </a:solidFill>
              </a:rPr>
              <a:t>alternatif</a:t>
            </a:r>
            <a:r>
              <a:rPr lang="en-US" dirty="0">
                <a:solidFill>
                  <a:srgbClr val="313131"/>
                </a:solidFill>
              </a:rPr>
              <a:t> yang </a:t>
            </a:r>
            <a:r>
              <a:rPr lang="en-US" dirty="0" err="1">
                <a:solidFill>
                  <a:srgbClr val="313131"/>
                </a:solidFill>
              </a:rPr>
              <a:t>ada</a:t>
            </a:r>
            <a:r>
              <a:rPr lang="en-US" dirty="0">
                <a:solidFill>
                  <a:srgbClr val="313131"/>
                </a:solidFill>
              </a:rPr>
              <a:t>, </a:t>
            </a:r>
            <a:r>
              <a:rPr lang="en-US" dirty="0" err="1">
                <a:solidFill>
                  <a:srgbClr val="313131"/>
                </a:solidFill>
              </a:rPr>
              <a:t>kemudian</a:t>
            </a:r>
            <a:r>
              <a:rPr lang="en-US" dirty="0">
                <a:solidFill>
                  <a:srgbClr val="313131"/>
                </a:solidFill>
              </a:rPr>
              <a:t> </a:t>
            </a:r>
            <a:r>
              <a:rPr lang="en-US" dirty="0" err="1">
                <a:solidFill>
                  <a:srgbClr val="313131"/>
                </a:solidFill>
              </a:rPr>
              <a:t>setiap</a:t>
            </a:r>
            <a:r>
              <a:rPr lang="en-US" dirty="0">
                <a:solidFill>
                  <a:srgbClr val="313131"/>
                </a:solidFill>
              </a:rPr>
              <a:t> </a:t>
            </a:r>
            <a:r>
              <a:rPr lang="en-US" dirty="0" err="1">
                <a:solidFill>
                  <a:srgbClr val="313131"/>
                </a:solidFill>
              </a:rPr>
              <a:t>alternatif</a:t>
            </a:r>
            <a:r>
              <a:rPr lang="en-US" dirty="0">
                <a:solidFill>
                  <a:srgbClr val="313131"/>
                </a:solidFill>
              </a:rPr>
              <a:t> </a:t>
            </a:r>
            <a:r>
              <a:rPr lang="en-US" dirty="0" err="1">
                <a:solidFill>
                  <a:srgbClr val="313131"/>
                </a:solidFill>
              </a:rPr>
              <a:t>tersebut</a:t>
            </a:r>
            <a:r>
              <a:rPr lang="en-US" dirty="0">
                <a:solidFill>
                  <a:srgbClr val="313131"/>
                </a:solidFill>
              </a:rPr>
              <a:t> </a:t>
            </a:r>
            <a:r>
              <a:rPr lang="en-US" dirty="0" err="1">
                <a:solidFill>
                  <a:srgbClr val="313131"/>
                </a:solidFill>
              </a:rPr>
              <a:t>ditabulasi</a:t>
            </a:r>
            <a:r>
              <a:rPr lang="en-US" dirty="0">
                <a:solidFill>
                  <a:srgbClr val="313131"/>
                </a:solidFill>
              </a:rPr>
              <a:t> </a:t>
            </a:r>
            <a:r>
              <a:rPr lang="en-US" dirty="0" err="1">
                <a:solidFill>
                  <a:srgbClr val="313131"/>
                </a:solidFill>
              </a:rPr>
              <a:t>untuk</a:t>
            </a:r>
            <a:r>
              <a:rPr lang="en-US" dirty="0">
                <a:solidFill>
                  <a:srgbClr val="313131"/>
                </a:solidFill>
              </a:rPr>
              <a:t> </a:t>
            </a:r>
            <a:r>
              <a:rPr lang="en-US" dirty="0" err="1">
                <a:solidFill>
                  <a:srgbClr val="313131"/>
                </a:solidFill>
              </a:rPr>
              <a:t>dihitung</a:t>
            </a:r>
            <a:r>
              <a:rPr lang="en-US" dirty="0">
                <a:solidFill>
                  <a:srgbClr val="313131"/>
                </a:solidFill>
              </a:rPr>
              <a:t> </a:t>
            </a:r>
            <a:r>
              <a:rPr lang="en-US" dirty="0" err="1">
                <a:solidFill>
                  <a:srgbClr val="313131"/>
                </a:solidFill>
              </a:rPr>
              <a:t>skornya</a:t>
            </a:r>
            <a:r>
              <a:rPr lang="en-US" dirty="0">
                <a:solidFill>
                  <a:srgbClr val="313131"/>
                </a:solidFill>
              </a:rPr>
              <a:t>. </a:t>
            </a:r>
          </a:p>
          <a:p>
            <a:endParaRPr lang="en-US" dirty="0">
              <a:solidFill>
                <a:srgbClr val="313131"/>
              </a:solidFill>
            </a:endParaRPr>
          </a:p>
          <a:p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skor</a:t>
            </a:r>
            <a:r>
              <a:rPr lang="en-US" dirty="0"/>
              <a:t> </a:t>
            </a:r>
            <a:r>
              <a:rPr lang="en-US" dirty="0" err="1"/>
              <a:t>tertinggi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yang </a:t>
            </a:r>
            <a:r>
              <a:rPr lang="en-US" dirty="0" err="1"/>
              <a:t>terbaik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sv-SE" dirty="0"/>
              <a:t>Permasalahan pengambilan keputusan dengan AHP umumnya dikomposisikan menjadi kriteria, dan alternatif pilihan.</a:t>
            </a:r>
          </a:p>
          <a:p>
            <a:endParaRPr lang="sv-SE" dirty="0"/>
          </a:p>
          <a:p>
            <a:r>
              <a:rPr lang="sv-SE" b="1" u="sng" dirty="0"/>
              <a:t>Contoh:</a:t>
            </a:r>
          </a:p>
          <a:p>
            <a:r>
              <a:rPr lang="fi-FI" dirty="0"/>
              <a:t>Penerapan AHP untuk pemilihan tas wanita, dimana </a:t>
            </a:r>
            <a:r>
              <a:rPr lang="en-US" dirty="0"/>
              <a:t> </a:t>
            </a:r>
            <a:r>
              <a:rPr lang="en-US" dirty="0" err="1"/>
              <a:t>ditetapkan</a:t>
            </a:r>
            <a:r>
              <a:rPr lang="en-US" dirty="0"/>
              <a:t> 3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berikut.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Harga</a:t>
            </a:r>
            <a:r>
              <a:rPr lang="en-US" dirty="0"/>
              <a:t> (</a:t>
            </a:r>
            <a:r>
              <a:rPr lang="en-US" dirty="0" err="1"/>
              <a:t>Merk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Model (</a:t>
            </a:r>
            <a:r>
              <a:rPr lang="en-US" dirty="0" err="1"/>
              <a:t>Desain</a:t>
            </a:r>
            <a:r>
              <a:rPr lang="en-US" dirty="0"/>
              <a:t> dan </a:t>
            </a:r>
            <a:r>
              <a:rPr lang="en-US" dirty="0" err="1"/>
              <a:t>Ukuran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Kualitas</a:t>
            </a:r>
            <a:r>
              <a:rPr lang="en-US" dirty="0"/>
              <a:t> (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82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Macam-macam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Metode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DSS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CA78DF-7F53-443C-87F7-01FCA8B5F5A1}"/>
              </a:ext>
            </a:extLst>
          </p:cNvPr>
          <p:cNvSpPr/>
          <p:nvPr/>
        </p:nvSpPr>
        <p:spPr>
          <a:xfrm>
            <a:off x="484808" y="1700808"/>
            <a:ext cx="821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Metode</a:t>
            </a:r>
            <a:r>
              <a:rPr lang="en-US" b="1" dirty="0"/>
              <a:t> AHP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CFC57-9CBD-4015-9DAB-F71C254EC78A}"/>
              </a:ext>
            </a:extLst>
          </p:cNvPr>
          <p:cNvSpPr/>
          <p:nvPr/>
        </p:nvSpPr>
        <p:spPr>
          <a:xfrm>
            <a:off x="827584" y="2070140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b="1" u="sng" dirty="0"/>
          </a:p>
          <a:p>
            <a:r>
              <a:rPr lang="sv-SE" b="1" u="sng" dirty="0"/>
              <a:t>Contoh (lanjutan):</a:t>
            </a:r>
          </a:p>
          <a:p>
            <a:r>
              <a:rPr lang="fi-FI" dirty="0"/>
              <a:t>Pada kasus ini terdapat 3 alternatif pilihan merk tas, yaitu: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Charles &amp; Keith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Elizabeth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Sophie Martin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2C281-0E0C-4B21-91F9-A8216ABE01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87" t="27600" r="38975" b="34600"/>
          <a:stretch/>
        </p:blipFill>
        <p:spPr>
          <a:xfrm>
            <a:off x="5863367" y="3384879"/>
            <a:ext cx="2964489" cy="29714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E7B877-FF15-4F17-907C-480D6CDBA20D}"/>
              </a:ext>
            </a:extLst>
          </p:cNvPr>
          <p:cNvSpPr/>
          <p:nvPr/>
        </p:nvSpPr>
        <p:spPr>
          <a:xfrm>
            <a:off x="827584" y="393305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bagan</a:t>
            </a:r>
            <a:r>
              <a:rPr lang="en-US" dirty="0"/>
              <a:t> </a:t>
            </a:r>
            <a:r>
              <a:rPr lang="en-US" dirty="0" err="1"/>
              <a:t>perbandingannya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berikut:</a:t>
            </a:r>
          </a:p>
        </p:txBody>
      </p:sp>
    </p:spTree>
    <p:extLst>
      <p:ext uri="{BB962C8B-B14F-4D97-AF65-F5344CB8AC3E}">
        <p14:creationId xmlns:p14="http://schemas.microsoft.com/office/powerpoint/2010/main" val="21342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Macam-macam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Metode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DSS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CA78DF-7F53-443C-87F7-01FCA8B5F5A1}"/>
              </a:ext>
            </a:extLst>
          </p:cNvPr>
          <p:cNvSpPr/>
          <p:nvPr/>
        </p:nvSpPr>
        <p:spPr>
          <a:xfrm>
            <a:off x="484808" y="1700808"/>
            <a:ext cx="821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Metode</a:t>
            </a:r>
            <a:r>
              <a:rPr lang="en-US" b="1" dirty="0"/>
              <a:t> AHP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CFC57-9CBD-4015-9DAB-F71C254EC78A}"/>
              </a:ext>
            </a:extLst>
          </p:cNvPr>
          <p:cNvSpPr/>
          <p:nvPr/>
        </p:nvSpPr>
        <p:spPr>
          <a:xfrm>
            <a:off x="827584" y="191683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b="1" u="sng" dirty="0"/>
          </a:p>
          <a:p>
            <a:r>
              <a:rPr lang="sv-SE" b="1" u="sng" dirty="0"/>
              <a:t>Contoh (lanjutan):</a:t>
            </a:r>
          </a:p>
          <a:p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model, </a:t>
            </a:r>
            <a:r>
              <a:rPr lang="en-US" dirty="0" err="1"/>
              <a:t>harga</a:t>
            </a:r>
            <a:r>
              <a:rPr lang="en-US" dirty="0"/>
              <a:t>, dan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berikut.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77EB92-55F7-46DA-967A-32904C1164FB}"/>
              </a:ext>
            </a:extLst>
          </p:cNvPr>
          <p:cNvSpPr/>
          <p:nvPr/>
        </p:nvSpPr>
        <p:spPr>
          <a:xfrm>
            <a:off x="827584" y="3287507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Model 4x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pada </a:t>
            </a:r>
            <a:r>
              <a:rPr lang="en-US" dirty="0" err="1"/>
              <a:t>Harga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Model 3x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pada </a:t>
            </a:r>
            <a:r>
              <a:rPr lang="en-US" dirty="0" err="1"/>
              <a:t>Kualitas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Kualitas</a:t>
            </a:r>
            <a:r>
              <a:rPr lang="en-US" dirty="0"/>
              <a:t> 2x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Harga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8F80E-97F1-4D1B-AF37-EF73F1885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996" y="2924944"/>
            <a:ext cx="2484276" cy="759442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03647770-40C9-4ED4-A0E7-F67A14DF7E43}"/>
              </a:ext>
            </a:extLst>
          </p:cNvPr>
          <p:cNvSpPr/>
          <p:nvPr/>
        </p:nvSpPr>
        <p:spPr>
          <a:xfrm>
            <a:off x="3779912" y="3429000"/>
            <a:ext cx="360040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399F76-A1B0-4392-B8B3-2EA701F3B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996" y="4797152"/>
            <a:ext cx="2451100" cy="749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F751DD-EE3D-4F7E-9F83-CA1E37C06B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5996" y="5733256"/>
            <a:ext cx="622300" cy="56515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818BBA-D9C2-42DC-8AD0-8E4C4DE440E4}"/>
              </a:ext>
            </a:extLst>
          </p:cNvPr>
          <p:cNvCxnSpPr>
            <a:cxnSpLocks/>
          </p:cNvCxnSpPr>
          <p:nvPr/>
        </p:nvCxnSpPr>
        <p:spPr>
          <a:xfrm flipV="1">
            <a:off x="5436096" y="5546452"/>
            <a:ext cx="0" cy="18680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404D407E-757E-4383-91B9-BC212E1539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5266" y="4978071"/>
            <a:ext cx="622300" cy="565150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C51A9D9E-D84F-42CA-9872-592C9B23F440}"/>
              </a:ext>
            </a:extLst>
          </p:cNvPr>
          <p:cNvSpPr/>
          <p:nvPr/>
        </p:nvSpPr>
        <p:spPr>
          <a:xfrm>
            <a:off x="7107994" y="5041833"/>
            <a:ext cx="897272" cy="501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Eigen</a:t>
            </a:r>
          </a:p>
          <a:p>
            <a:pPr algn="ctr"/>
            <a:r>
              <a:rPr lang="en-US" sz="1100" dirty="0" err="1"/>
              <a:t>Vactor</a:t>
            </a:r>
            <a:endParaRPr lang="en-US" sz="11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4FCE4E-5285-48BD-8221-49B8A3EB58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6400" y="5733256"/>
            <a:ext cx="578048" cy="56515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D13BFA7-D4ED-4AA7-ADB1-BB5B9CE3033E}"/>
              </a:ext>
            </a:extLst>
          </p:cNvPr>
          <p:cNvCxnSpPr>
            <a:cxnSpLocks/>
            <a:stCxn id="23" idx="0"/>
            <a:endCxn id="21" idx="2"/>
          </p:cNvCxnSpPr>
          <p:nvPr/>
        </p:nvCxnSpPr>
        <p:spPr>
          <a:xfrm flipV="1">
            <a:off x="8315424" y="5543221"/>
            <a:ext cx="992" cy="19003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1424B0CA-5D92-43FD-84E4-CCA36E38CE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7305" y="5733256"/>
            <a:ext cx="622300" cy="5651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6F8B5A-375A-4C64-A8D7-2FAD1A9A30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479" y="5733256"/>
            <a:ext cx="622300" cy="565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C41C1A6-AEEF-4277-8848-D0ABB9C789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1929" y="3738262"/>
            <a:ext cx="24511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Macam-macam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Metode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DSS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CA78DF-7F53-443C-87F7-01FCA8B5F5A1}"/>
              </a:ext>
            </a:extLst>
          </p:cNvPr>
          <p:cNvSpPr/>
          <p:nvPr/>
        </p:nvSpPr>
        <p:spPr>
          <a:xfrm>
            <a:off x="484808" y="1700808"/>
            <a:ext cx="821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Metode</a:t>
            </a:r>
            <a:r>
              <a:rPr lang="en-US" b="1" dirty="0"/>
              <a:t> AHP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CFC57-9CBD-4015-9DAB-F71C254EC78A}"/>
              </a:ext>
            </a:extLst>
          </p:cNvPr>
          <p:cNvSpPr/>
          <p:nvPr/>
        </p:nvSpPr>
        <p:spPr>
          <a:xfrm>
            <a:off x="827584" y="191683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b="1" u="sng" dirty="0"/>
          </a:p>
          <a:p>
            <a:r>
              <a:rPr lang="sv-SE" b="1" u="sng" dirty="0"/>
              <a:t>Contoh (lanjutan):</a:t>
            </a:r>
          </a:p>
          <a:p>
            <a:r>
              <a:rPr lang="en-US" dirty="0"/>
              <a:t>Dari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produknya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berikut.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77EB92-55F7-46DA-967A-32904C1164FB}"/>
              </a:ext>
            </a:extLst>
          </p:cNvPr>
          <p:cNvSpPr/>
          <p:nvPr/>
        </p:nvSpPr>
        <p:spPr>
          <a:xfrm>
            <a:off x="827584" y="3287507"/>
            <a:ext cx="2952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Harga</a:t>
            </a:r>
            <a:r>
              <a:rPr lang="en-US" dirty="0"/>
              <a:t> Charles &amp; </a:t>
            </a:r>
            <a:r>
              <a:rPr lang="en-US" dirty="0" err="1"/>
              <a:t>keith</a:t>
            </a:r>
            <a:r>
              <a:rPr lang="en-US" dirty="0"/>
              <a:t> 5x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Sophie martin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Harga</a:t>
            </a:r>
            <a:r>
              <a:rPr lang="en-US" dirty="0"/>
              <a:t> Charles &amp; </a:t>
            </a:r>
            <a:r>
              <a:rPr lang="en-US" dirty="0" err="1"/>
              <a:t>keith</a:t>
            </a:r>
            <a:r>
              <a:rPr lang="en-US" dirty="0"/>
              <a:t> 3x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Elizabeth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Harga</a:t>
            </a:r>
            <a:r>
              <a:rPr lang="en-US" dirty="0"/>
              <a:t> Elizabeth 2x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Sophie Martin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03647770-40C9-4ED4-A0E7-F67A14DF7E43}"/>
              </a:ext>
            </a:extLst>
          </p:cNvPr>
          <p:cNvSpPr/>
          <p:nvPr/>
        </p:nvSpPr>
        <p:spPr>
          <a:xfrm>
            <a:off x="3728720" y="3384880"/>
            <a:ext cx="328991" cy="248795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1C4B1-76BF-46D7-AA3E-EA3943EFB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487" y="3356992"/>
            <a:ext cx="3714750" cy="749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D236E1-50A3-4AA5-8505-B8E684623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487" y="4173913"/>
            <a:ext cx="3714750" cy="933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9C04BE-4F2E-4383-AD0E-9E2FA18A0B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0487" y="5222790"/>
            <a:ext cx="2907818" cy="749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198586-0407-4F11-938B-C25E37F46D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2971" y="5406940"/>
            <a:ext cx="622300" cy="565150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8616D4C5-6344-4058-8C7C-D647CF93AB70}"/>
              </a:ext>
            </a:extLst>
          </p:cNvPr>
          <p:cNvSpPr/>
          <p:nvPr/>
        </p:nvSpPr>
        <p:spPr>
          <a:xfrm>
            <a:off x="7347158" y="5458230"/>
            <a:ext cx="696960" cy="501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Eigen</a:t>
            </a:r>
          </a:p>
          <a:p>
            <a:pPr algn="ctr"/>
            <a:r>
              <a:rPr lang="en-US" sz="1100" dirty="0" err="1"/>
              <a:t>Vactor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258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Macam-macam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Metode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DSS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CA78DF-7F53-443C-87F7-01FCA8B5F5A1}"/>
              </a:ext>
            </a:extLst>
          </p:cNvPr>
          <p:cNvSpPr/>
          <p:nvPr/>
        </p:nvSpPr>
        <p:spPr>
          <a:xfrm>
            <a:off x="484808" y="1700808"/>
            <a:ext cx="821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Metode</a:t>
            </a:r>
            <a:r>
              <a:rPr lang="en-US" b="1" dirty="0"/>
              <a:t> AHP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CFC57-9CBD-4015-9DAB-F71C254EC78A}"/>
              </a:ext>
            </a:extLst>
          </p:cNvPr>
          <p:cNvSpPr/>
          <p:nvPr/>
        </p:nvSpPr>
        <p:spPr>
          <a:xfrm>
            <a:off x="827584" y="191683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b="1" u="sng" dirty="0"/>
          </a:p>
          <a:p>
            <a:r>
              <a:rPr lang="sv-SE" b="1" u="sng" dirty="0"/>
              <a:t>Contoh (lanjutan):</a:t>
            </a:r>
          </a:p>
          <a:p>
            <a:r>
              <a:rPr lang="en-US" dirty="0"/>
              <a:t>Dari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model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produknya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berikut.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77EB92-55F7-46DA-967A-32904C1164FB}"/>
              </a:ext>
            </a:extLst>
          </p:cNvPr>
          <p:cNvSpPr/>
          <p:nvPr/>
        </p:nvSpPr>
        <p:spPr>
          <a:xfrm>
            <a:off x="827584" y="3287507"/>
            <a:ext cx="2952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Desain</a:t>
            </a:r>
            <a:r>
              <a:rPr lang="en-US" dirty="0"/>
              <a:t> Charles &amp; </a:t>
            </a:r>
            <a:r>
              <a:rPr lang="en-US" dirty="0" err="1"/>
              <a:t>keith</a:t>
            </a:r>
            <a:r>
              <a:rPr lang="en-US" dirty="0"/>
              <a:t> 4x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elegan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Sophie Martin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Desain</a:t>
            </a:r>
            <a:r>
              <a:rPr lang="en-US" dirty="0"/>
              <a:t> Charles &amp; </a:t>
            </a:r>
            <a:r>
              <a:rPr lang="en-US" dirty="0" err="1"/>
              <a:t>keith</a:t>
            </a:r>
            <a:r>
              <a:rPr lang="en-US" dirty="0"/>
              <a:t> 3x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elegan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Elizabeth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Desain</a:t>
            </a:r>
            <a:r>
              <a:rPr lang="en-US" dirty="0"/>
              <a:t> Elizabeth 2x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elegan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Sophie Martin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03647770-40C9-4ED4-A0E7-F67A14DF7E43}"/>
              </a:ext>
            </a:extLst>
          </p:cNvPr>
          <p:cNvSpPr/>
          <p:nvPr/>
        </p:nvSpPr>
        <p:spPr>
          <a:xfrm>
            <a:off x="3728720" y="3384880"/>
            <a:ext cx="328991" cy="248795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A3F79-962E-4032-9399-BA911E2B2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3343262"/>
            <a:ext cx="3714750" cy="74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BBC71E-7297-4A1F-BD2C-32540AF6C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4168711"/>
            <a:ext cx="3714750" cy="933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9A6107-23BF-4174-A35A-0CC57BF69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5127" y="5271988"/>
            <a:ext cx="2754385" cy="749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E97285-1D58-4B71-A5AB-4CB60C8E9E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1764" y="5456138"/>
            <a:ext cx="622300" cy="565150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FE009F47-4D9E-432D-8CE1-BA11746D6488}"/>
              </a:ext>
            </a:extLst>
          </p:cNvPr>
          <p:cNvSpPr/>
          <p:nvPr/>
        </p:nvSpPr>
        <p:spPr>
          <a:xfrm>
            <a:off x="7347158" y="5458230"/>
            <a:ext cx="696960" cy="501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Eigen</a:t>
            </a:r>
          </a:p>
          <a:p>
            <a:pPr algn="ctr"/>
            <a:r>
              <a:rPr lang="en-US" sz="1100" dirty="0" err="1"/>
              <a:t>Vactor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4379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Macam-macam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Metode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DSS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CA78DF-7F53-443C-87F7-01FCA8B5F5A1}"/>
              </a:ext>
            </a:extLst>
          </p:cNvPr>
          <p:cNvSpPr/>
          <p:nvPr/>
        </p:nvSpPr>
        <p:spPr>
          <a:xfrm>
            <a:off x="484808" y="1700808"/>
            <a:ext cx="821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Metode</a:t>
            </a:r>
            <a:r>
              <a:rPr lang="en-US" b="1" dirty="0"/>
              <a:t> AHP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CFC57-9CBD-4015-9DAB-F71C254EC78A}"/>
              </a:ext>
            </a:extLst>
          </p:cNvPr>
          <p:cNvSpPr/>
          <p:nvPr/>
        </p:nvSpPr>
        <p:spPr>
          <a:xfrm>
            <a:off x="827584" y="191683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b="1" u="sng" dirty="0"/>
          </a:p>
          <a:p>
            <a:r>
              <a:rPr lang="sv-SE" b="1" u="sng" dirty="0"/>
              <a:t>Contoh (lanjutan):</a:t>
            </a:r>
          </a:p>
          <a:p>
            <a:r>
              <a:rPr lang="en-US" dirty="0"/>
              <a:t>Dari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produknya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berikut.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77EB92-55F7-46DA-967A-32904C1164FB}"/>
              </a:ext>
            </a:extLst>
          </p:cNvPr>
          <p:cNvSpPr/>
          <p:nvPr/>
        </p:nvSpPr>
        <p:spPr>
          <a:xfrm>
            <a:off x="827584" y="3287507"/>
            <a:ext cx="2952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Kualitas</a:t>
            </a:r>
            <a:r>
              <a:rPr lang="en-US" dirty="0"/>
              <a:t> Charles &amp; </a:t>
            </a:r>
            <a:r>
              <a:rPr lang="en-US" dirty="0" err="1"/>
              <a:t>keith</a:t>
            </a:r>
            <a:r>
              <a:rPr lang="en-US" dirty="0"/>
              <a:t> 3x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bagus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Sophie Martin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Kualitas</a:t>
            </a:r>
            <a:r>
              <a:rPr lang="en-US" dirty="0"/>
              <a:t> Charles &amp; </a:t>
            </a:r>
            <a:r>
              <a:rPr lang="en-US" dirty="0" err="1"/>
              <a:t>keith</a:t>
            </a:r>
            <a:r>
              <a:rPr lang="en-US" dirty="0"/>
              <a:t> 2x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bagus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Elizabeth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Kualitas</a:t>
            </a:r>
            <a:r>
              <a:rPr lang="en-US" dirty="0"/>
              <a:t> Elizabeth 2x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bagus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Sophie Martin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03647770-40C9-4ED4-A0E7-F67A14DF7E43}"/>
              </a:ext>
            </a:extLst>
          </p:cNvPr>
          <p:cNvSpPr/>
          <p:nvPr/>
        </p:nvSpPr>
        <p:spPr>
          <a:xfrm>
            <a:off x="3728720" y="3384880"/>
            <a:ext cx="328991" cy="248795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E009F47-4D9E-432D-8CE1-BA11746D6488}"/>
              </a:ext>
            </a:extLst>
          </p:cNvPr>
          <p:cNvSpPr/>
          <p:nvPr/>
        </p:nvSpPr>
        <p:spPr>
          <a:xfrm>
            <a:off x="7347158" y="5458230"/>
            <a:ext cx="696960" cy="501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Eigen</a:t>
            </a:r>
          </a:p>
          <a:p>
            <a:pPr algn="ctr"/>
            <a:r>
              <a:rPr lang="en-US" sz="1100" dirty="0" err="1"/>
              <a:t>Vactor</a:t>
            </a:r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E845E4-6411-417F-9FD4-DA8DDFBF0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658" y="3339912"/>
            <a:ext cx="3714750" cy="749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C48468-F829-48C7-A2A0-5E800AD0B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5855" y="4162130"/>
            <a:ext cx="3714750" cy="933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7C0ABC-1D7B-4626-8CAD-E17FD4632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658" y="5285053"/>
            <a:ext cx="2784748" cy="749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F7324E-85F6-44CD-9D1B-991EAFCBE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9420" y="5464044"/>
            <a:ext cx="622300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2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Macam-macam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Metode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DSS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CA78DF-7F53-443C-87F7-01FCA8B5F5A1}"/>
              </a:ext>
            </a:extLst>
          </p:cNvPr>
          <p:cNvSpPr/>
          <p:nvPr/>
        </p:nvSpPr>
        <p:spPr>
          <a:xfrm>
            <a:off x="484808" y="1700808"/>
            <a:ext cx="821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Metode</a:t>
            </a:r>
            <a:r>
              <a:rPr lang="en-US" b="1" dirty="0"/>
              <a:t> AHP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CFC57-9CBD-4015-9DAB-F71C254EC78A}"/>
              </a:ext>
            </a:extLst>
          </p:cNvPr>
          <p:cNvSpPr/>
          <p:nvPr/>
        </p:nvSpPr>
        <p:spPr>
          <a:xfrm>
            <a:off x="827584" y="191683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b="1" u="sng" dirty="0"/>
          </a:p>
          <a:p>
            <a:r>
              <a:rPr lang="sv-SE" b="1" u="sng" dirty="0"/>
              <a:t>Contoh (lanjutan):</a:t>
            </a:r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bagan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dan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alternatifnya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berikut.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9C70E0-86B2-497E-B6E4-25CC4DFDD055}"/>
              </a:ext>
            </a:extLst>
          </p:cNvPr>
          <p:cNvSpPr/>
          <p:nvPr/>
        </p:nvSpPr>
        <p:spPr>
          <a:xfrm>
            <a:off x="4283968" y="2902003"/>
            <a:ext cx="1152128" cy="383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Pemilihan</a:t>
            </a:r>
            <a:r>
              <a:rPr lang="en-US" sz="1200" dirty="0"/>
              <a:t> Tas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A2A300-4B9D-4AEA-A3A7-FA9CB372F507}"/>
              </a:ext>
            </a:extLst>
          </p:cNvPr>
          <p:cNvSpPr/>
          <p:nvPr/>
        </p:nvSpPr>
        <p:spPr>
          <a:xfrm>
            <a:off x="2987824" y="3548916"/>
            <a:ext cx="1152128" cy="383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Harga</a:t>
            </a:r>
            <a:endParaRPr lang="en-US" sz="1200" dirty="0"/>
          </a:p>
          <a:p>
            <a:pPr algn="ctr"/>
            <a:r>
              <a:rPr lang="en-US" sz="1200" dirty="0"/>
              <a:t>0,137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19CB8C-3642-446F-B902-A68EE820287A}"/>
              </a:ext>
            </a:extLst>
          </p:cNvPr>
          <p:cNvSpPr/>
          <p:nvPr/>
        </p:nvSpPr>
        <p:spPr>
          <a:xfrm>
            <a:off x="4283968" y="3547594"/>
            <a:ext cx="1152128" cy="383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Model</a:t>
            </a:r>
          </a:p>
          <a:p>
            <a:pPr algn="ctr"/>
            <a:r>
              <a:rPr lang="en-US" sz="1200" dirty="0"/>
              <a:t>0,623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D93DED-01DB-4B0D-84EF-CDA0F598FBBB}"/>
              </a:ext>
            </a:extLst>
          </p:cNvPr>
          <p:cNvSpPr/>
          <p:nvPr/>
        </p:nvSpPr>
        <p:spPr>
          <a:xfrm>
            <a:off x="5580112" y="3547593"/>
            <a:ext cx="1152128" cy="383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Kualitas</a:t>
            </a:r>
            <a:endParaRPr lang="en-US" sz="1200" dirty="0"/>
          </a:p>
          <a:p>
            <a:pPr algn="ctr"/>
            <a:r>
              <a:rPr lang="en-US" sz="1200" dirty="0"/>
              <a:t>0,239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0ED9B5-D08A-4ABC-B7D7-021A2BE2A96F}"/>
              </a:ext>
            </a:extLst>
          </p:cNvPr>
          <p:cNvSpPr/>
          <p:nvPr/>
        </p:nvSpPr>
        <p:spPr>
          <a:xfrm>
            <a:off x="3131840" y="4193185"/>
            <a:ext cx="1152128" cy="383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Elizabeth</a:t>
            </a:r>
          </a:p>
          <a:p>
            <a:pPr algn="ctr"/>
            <a:r>
              <a:rPr lang="en-US" sz="1200" dirty="0"/>
              <a:t>0,230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B2B839-F426-4C15-A136-AEC847066865}"/>
              </a:ext>
            </a:extLst>
          </p:cNvPr>
          <p:cNvSpPr/>
          <p:nvPr/>
        </p:nvSpPr>
        <p:spPr>
          <a:xfrm>
            <a:off x="3131840" y="4773345"/>
            <a:ext cx="1152128" cy="383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Sophie Martin</a:t>
            </a:r>
          </a:p>
          <a:p>
            <a:pPr algn="ctr"/>
            <a:r>
              <a:rPr lang="en-US" sz="1200" dirty="0"/>
              <a:t>0,122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CF8761-F9D3-4ECE-84CB-8A20EAAC543D}"/>
              </a:ext>
            </a:extLst>
          </p:cNvPr>
          <p:cNvSpPr/>
          <p:nvPr/>
        </p:nvSpPr>
        <p:spPr>
          <a:xfrm>
            <a:off x="3131840" y="5353505"/>
            <a:ext cx="1152128" cy="383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Charles &amp; Keith</a:t>
            </a:r>
          </a:p>
          <a:p>
            <a:pPr algn="ctr"/>
            <a:r>
              <a:rPr lang="en-US" sz="1200" dirty="0"/>
              <a:t>0,648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636A4A-D9C0-4FD4-ADA4-200845A0DA94}"/>
              </a:ext>
            </a:extLst>
          </p:cNvPr>
          <p:cNvSpPr/>
          <p:nvPr/>
        </p:nvSpPr>
        <p:spPr>
          <a:xfrm>
            <a:off x="4499992" y="4193184"/>
            <a:ext cx="1152128" cy="383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Elizabeth</a:t>
            </a:r>
          </a:p>
          <a:p>
            <a:pPr algn="ctr"/>
            <a:r>
              <a:rPr lang="en-US" sz="1200" dirty="0"/>
              <a:t>0,239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D210F0-7225-426E-84F1-0486DB3BACA1}"/>
              </a:ext>
            </a:extLst>
          </p:cNvPr>
          <p:cNvSpPr/>
          <p:nvPr/>
        </p:nvSpPr>
        <p:spPr>
          <a:xfrm>
            <a:off x="5868144" y="4193184"/>
            <a:ext cx="1152128" cy="383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Elizabeth</a:t>
            </a:r>
          </a:p>
          <a:p>
            <a:pPr algn="ctr"/>
            <a:r>
              <a:rPr lang="en-US" sz="1200" dirty="0"/>
              <a:t>0,297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986EF4-8FF6-467E-A2A0-415CECC95B5E}"/>
              </a:ext>
            </a:extLst>
          </p:cNvPr>
          <p:cNvSpPr/>
          <p:nvPr/>
        </p:nvSpPr>
        <p:spPr>
          <a:xfrm>
            <a:off x="4499992" y="4773343"/>
            <a:ext cx="1152128" cy="383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Sophie Martin</a:t>
            </a:r>
          </a:p>
          <a:p>
            <a:pPr algn="ctr"/>
            <a:r>
              <a:rPr lang="en-US" sz="1200" dirty="0"/>
              <a:t>0,137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26D1C6-D4D5-432C-AE66-0541CE7D65A2}"/>
              </a:ext>
            </a:extLst>
          </p:cNvPr>
          <p:cNvSpPr/>
          <p:nvPr/>
        </p:nvSpPr>
        <p:spPr>
          <a:xfrm>
            <a:off x="5868144" y="4773344"/>
            <a:ext cx="1152128" cy="383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Sophie Martin</a:t>
            </a:r>
          </a:p>
          <a:p>
            <a:pPr algn="ctr"/>
            <a:r>
              <a:rPr lang="en-US" sz="1200" dirty="0"/>
              <a:t>0,164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6C44D9-DE2E-4932-8CC2-5F582C8B4C55}"/>
              </a:ext>
            </a:extLst>
          </p:cNvPr>
          <p:cNvSpPr/>
          <p:nvPr/>
        </p:nvSpPr>
        <p:spPr>
          <a:xfrm>
            <a:off x="4499992" y="5353502"/>
            <a:ext cx="1152128" cy="383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Charles &amp; Keith</a:t>
            </a:r>
          </a:p>
          <a:p>
            <a:pPr algn="ctr"/>
            <a:r>
              <a:rPr lang="en-US" sz="1200" dirty="0"/>
              <a:t>0,623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8BABFA-C070-45A9-8D0B-08587A0A4E62}"/>
              </a:ext>
            </a:extLst>
          </p:cNvPr>
          <p:cNvSpPr/>
          <p:nvPr/>
        </p:nvSpPr>
        <p:spPr>
          <a:xfrm>
            <a:off x="5868144" y="5353505"/>
            <a:ext cx="1152128" cy="383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Charles &amp; Keith</a:t>
            </a:r>
          </a:p>
          <a:p>
            <a:pPr algn="ctr"/>
            <a:r>
              <a:rPr lang="en-US" sz="1200" dirty="0"/>
              <a:t>0,539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6BCB2E-FD84-4556-8DC4-A267AB8800F8}"/>
              </a:ext>
            </a:extLst>
          </p:cNvPr>
          <p:cNvCxnSpPr>
            <a:stCxn id="5" idx="2"/>
            <a:endCxn id="16" idx="0"/>
          </p:cNvCxnSpPr>
          <p:nvPr/>
        </p:nvCxnSpPr>
        <p:spPr>
          <a:xfrm>
            <a:off x="4860032" y="3285850"/>
            <a:ext cx="0" cy="261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420687-E6E8-4654-A613-399ED44E8473}"/>
              </a:ext>
            </a:extLst>
          </p:cNvPr>
          <p:cNvCxnSpPr>
            <a:stCxn id="15" idx="0"/>
          </p:cNvCxnSpPr>
          <p:nvPr/>
        </p:nvCxnSpPr>
        <p:spPr>
          <a:xfrm flipV="1">
            <a:off x="3563888" y="3429000"/>
            <a:ext cx="0" cy="119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40F39E-6FC5-4104-8BDF-C6EC53AACF15}"/>
              </a:ext>
            </a:extLst>
          </p:cNvPr>
          <p:cNvCxnSpPr>
            <a:cxnSpLocks/>
          </p:cNvCxnSpPr>
          <p:nvPr/>
        </p:nvCxnSpPr>
        <p:spPr>
          <a:xfrm>
            <a:off x="3563888" y="3429000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CD0BC6E-5242-40CE-8E4C-04BFB99C161B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6156176" y="3429000"/>
            <a:ext cx="0" cy="118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5CEA85-C8B8-4FAA-A26A-73954507CA84}"/>
              </a:ext>
            </a:extLst>
          </p:cNvPr>
          <p:cNvCxnSpPr/>
          <p:nvPr/>
        </p:nvCxnSpPr>
        <p:spPr>
          <a:xfrm>
            <a:off x="5724128" y="3931440"/>
            <a:ext cx="0" cy="1585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439E73A-6529-4B07-840F-2AA903CA357D}"/>
              </a:ext>
            </a:extLst>
          </p:cNvPr>
          <p:cNvCxnSpPr/>
          <p:nvPr/>
        </p:nvCxnSpPr>
        <p:spPr>
          <a:xfrm>
            <a:off x="4355976" y="3931440"/>
            <a:ext cx="0" cy="1585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D0EBAF-DB1C-46ED-9B92-5E0C99392744}"/>
              </a:ext>
            </a:extLst>
          </p:cNvPr>
          <p:cNvCxnSpPr/>
          <p:nvPr/>
        </p:nvCxnSpPr>
        <p:spPr>
          <a:xfrm>
            <a:off x="2987824" y="3931440"/>
            <a:ext cx="0" cy="1585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BE77FD-A7D3-435C-8C17-467DF05A4B13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2987824" y="4385109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BF40AE8-C2AD-4795-8778-FBD18DEC4D29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2987824" y="4965269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AED7467-BA6D-4833-BF98-A5E46546D9BC}"/>
              </a:ext>
            </a:extLst>
          </p:cNvPr>
          <p:cNvCxnSpPr>
            <a:stCxn id="21" idx="1"/>
          </p:cNvCxnSpPr>
          <p:nvPr/>
        </p:nvCxnSpPr>
        <p:spPr>
          <a:xfrm flipH="1" flipV="1">
            <a:off x="2987824" y="5517232"/>
            <a:ext cx="144016" cy="28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42EE01F-BB88-42E4-9429-A21CCEF36E6C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4355976" y="4385108"/>
            <a:ext cx="14401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5DAAB0D-51C2-49AF-814E-32AE062207FA}"/>
              </a:ext>
            </a:extLst>
          </p:cNvPr>
          <p:cNvCxnSpPr>
            <a:stCxn id="25" idx="1"/>
          </p:cNvCxnSpPr>
          <p:nvPr/>
        </p:nvCxnSpPr>
        <p:spPr>
          <a:xfrm flipH="1">
            <a:off x="4355976" y="4965267"/>
            <a:ext cx="144016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B3471A7-9776-478B-B1EE-F90390065D25}"/>
              </a:ext>
            </a:extLst>
          </p:cNvPr>
          <p:cNvCxnSpPr>
            <a:stCxn id="27" idx="1"/>
          </p:cNvCxnSpPr>
          <p:nvPr/>
        </p:nvCxnSpPr>
        <p:spPr>
          <a:xfrm flipH="1" flipV="1">
            <a:off x="4355976" y="5517232"/>
            <a:ext cx="144016" cy="28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63B18D-6D5B-49ED-ABF4-732EE823A95C}"/>
              </a:ext>
            </a:extLst>
          </p:cNvPr>
          <p:cNvCxnSpPr>
            <a:stCxn id="28" idx="1"/>
          </p:cNvCxnSpPr>
          <p:nvPr/>
        </p:nvCxnSpPr>
        <p:spPr>
          <a:xfrm flipH="1" flipV="1">
            <a:off x="5724128" y="5517232"/>
            <a:ext cx="144016" cy="28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91FDDA6-630D-4A42-8D68-7FDD4490017E}"/>
              </a:ext>
            </a:extLst>
          </p:cNvPr>
          <p:cNvCxnSpPr>
            <a:stCxn id="26" idx="1"/>
          </p:cNvCxnSpPr>
          <p:nvPr/>
        </p:nvCxnSpPr>
        <p:spPr>
          <a:xfrm flipH="1" flipV="1">
            <a:off x="5724128" y="4965267"/>
            <a:ext cx="14401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03358D7-BF81-4641-93EC-D2D7FDF94D3A}"/>
              </a:ext>
            </a:extLst>
          </p:cNvPr>
          <p:cNvCxnSpPr>
            <a:stCxn id="23" idx="1"/>
          </p:cNvCxnSpPr>
          <p:nvPr/>
        </p:nvCxnSpPr>
        <p:spPr>
          <a:xfrm flipH="1">
            <a:off x="5724128" y="438510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39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5402</TotalTime>
  <Words>646</Words>
  <Application>Microsoft Office PowerPoint</Application>
  <PresentationFormat>On-screen Show (4:3)</PresentationFormat>
  <Paragraphs>139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Bradley Hand ITC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Dr. Sutedi, S.Kom., M.T.I</cp:lastModifiedBy>
  <cp:revision>562</cp:revision>
  <dcterms:created xsi:type="dcterms:W3CDTF">2010-04-18T12:06:30Z</dcterms:created>
  <dcterms:modified xsi:type="dcterms:W3CDTF">2021-07-10T00:50:42Z</dcterms:modified>
</cp:coreProperties>
</file>