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3" r:id="rId4"/>
    <p:sldId id="304" r:id="rId5"/>
    <p:sldId id="305" r:id="rId6"/>
    <p:sldId id="306" r:id="rId7"/>
    <p:sldId id="307" r:id="rId8"/>
    <p:sldId id="308" r:id="rId9"/>
    <p:sldId id="310" r:id="rId10"/>
    <p:sldId id="309" r:id="rId11"/>
    <p:sldId id="301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7" d="100"/>
          <a:sy n="77" d="100"/>
        </p:scale>
        <p:origin x="151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ANALISA DATA NUMERIK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..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30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ujian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75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Buat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interval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95%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xˉ=75, s=10, n=30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ˉ=75,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=10,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=30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Gunakan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t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karena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diketahui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df=n−1=29, t0.025≈2.045df=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−1=29,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0.025​≈2.045Interval=75±2.045×1030≈75±3.73Interval=75±2.045×30​10​≈75±3.73Interval=(71.27,78.73)Interval=(71.27,78.73)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193122235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PENUTUP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Buatlah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dari</a:t>
            </a:r>
            <a:r>
              <a:rPr lang="en-US" sz="28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2800" b="1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dari</a:t>
            </a:r>
            <a:r>
              <a:rPr lang="en-US" sz="3600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600" b="1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Definisi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adalah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proses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seperti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mean,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varians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berdasarkan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data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parameter: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Varians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σ2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2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penelitian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ingin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di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suatu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universitas. Dari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50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diperoleh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170 cm.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Maka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, 170 cm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adalah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penduga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Pembahasan 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Parameter 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semua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Statistik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tinggi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badan 50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xˉ=170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ˉ=170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cm).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Penduga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xˉ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sebagai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penduga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95E4E96-6824-43BD-8D91-B894AAD73744}"/>
              </a:ext>
            </a:extLst>
          </p:cNvPr>
          <p:cNvSpPr txBox="1">
            <a:spLocks/>
          </p:cNvSpPr>
          <p:nvPr/>
        </p:nvSpPr>
        <p:spPr>
          <a:xfrm>
            <a:off x="395536" y="514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0" i="0" dirty="0" err="1">
                <a:solidFill>
                  <a:srgbClr val="404040"/>
                </a:solidFill>
                <a:effectLst/>
                <a:latin typeface="Inter"/>
              </a:rPr>
              <a:t>Metode-Metode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3600" b="0" i="0" dirty="0" err="1">
                <a:solidFill>
                  <a:srgbClr val="404040"/>
                </a:solidFill>
                <a:effectLst/>
                <a:latin typeface="Inter"/>
              </a:rPr>
              <a:t>Pendugaan</a:t>
            </a:r>
            <a:r>
              <a:rPr lang="en-US" sz="3600" b="0" i="0" dirty="0">
                <a:solidFill>
                  <a:srgbClr val="404040"/>
                </a:solidFill>
                <a:effectLst/>
                <a:latin typeface="Inter"/>
              </a:rPr>
              <a:t> Parameter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F03B31-F18E-41A7-8702-408B390B33C0}"/>
              </a:ext>
            </a:extLst>
          </p:cNvPr>
          <p:cNvSpPr txBox="1">
            <a:spLocks/>
          </p:cNvSpPr>
          <p:nvPr/>
        </p:nvSpPr>
        <p:spPr>
          <a:xfrm>
            <a:off x="395536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Maximum Likelihood Estimation (MLE)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Mencari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yang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memaksimalkan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fungsi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likelihood.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normal.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Least Squares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Minimalkan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jumlah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kuadrat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error.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Regresi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linier.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Bayes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informasi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prior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391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lanjutan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5536" y="126876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Metode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Bayes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informasi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prior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parameter.</a:t>
            </a:r>
          </a:p>
          <a:p>
            <a:pPr algn="l"/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MLE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Diberikan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data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X={2,3,5,7,11}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={2,3,5,7,11}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Estimasi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parameter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dari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Poisson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menggunakan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MLE.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Fungsi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likelihood: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L(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λ)=∏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=1ne−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λλ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xixi!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L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(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)=</a:t>
            </a:r>
            <a:r>
              <a:rPr lang="el-GR" b="0" i="0" dirty="0">
                <a:solidFill>
                  <a:srgbClr val="404040"/>
                </a:solidFill>
                <a:effectLst/>
                <a:latin typeface="KaTeX_Size1"/>
              </a:rPr>
              <a:t>∏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​!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e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λλ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xi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Maksimalkan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log-likelihood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mendapatkan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λ^=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^=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λ^=2+3+5+7+115=5.6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λ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^=52+3+5+7+11​=5.6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7807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0" i="0" dirty="0" err="1">
                <a:solidFill>
                  <a:srgbClr val="404040"/>
                </a:solidFill>
                <a:effectLst/>
                <a:latin typeface="Inter"/>
              </a:rPr>
              <a:t>Pengujian</a:t>
            </a:r>
            <a:r>
              <a:rPr lang="en-US" sz="4000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sz="4000" b="0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+mj-lt"/>
              <a:buAutoNum type="arabicPeriod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Langkah-Langkah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Formulasi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null (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 dan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alternatif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H1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1​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Tentukan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tingkat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signifikansi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α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α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Hitung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statistik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uji.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Ambil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keputusan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tolak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/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gagal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tolak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perusahaan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mengklaim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berat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produknya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500 gram.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25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produk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495 gram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 gram. Uji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α=0.05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α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=0.05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738265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Interval </a:t>
            </a:r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endParaRPr lang="en-US" sz="3200" b="1" i="0" dirty="0">
              <a:solidFill>
                <a:srgbClr val="404040"/>
              </a:solidFill>
              <a:effectLst/>
              <a:latin typeface="Inter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Pembahasan </a:t>
            </a: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Hipotesis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H0: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μ=500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0​: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=500</a:t>
            </a:r>
            <a:br>
              <a:rPr lang="el-GR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H1: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μ≠500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1​: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=500</a:t>
            </a:r>
            <a:endParaRPr lang="el-GR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Statistik</a:t>
            </a: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 Uji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t=xˉ−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μ0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s/n=495−50010/25=−2.5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/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ˉ−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μ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0​​=10/25​495−500​=−2.5</a:t>
            </a:r>
            <a:endParaRPr lang="el-GR" b="0" i="0" dirty="0">
              <a:solidFill>
                <a:srgbClr val="404040"/>
              </a:solidFill>
              <a:effectLst/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404040"/>
                </a:solidFill>
                <a:effectLst/>
                <a:latin typeface="Inter"/>
              </a:rPr>
              <a:t>Keputusan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Bandingkan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∣t∣=2.5∣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∣=2.5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t0.025,24=2.064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0.025,24​=2.064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Karena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∣t∣&gt;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KaTeX_Main"/>
              </a:rPr>
              <a:t>tkritis∣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∣&gt;</a:t>
            </a:r>
            <a:r>
              <a:rPr lang="en-US" b="0" i="1" dirty="0" err="1">
                <a:solidFill>
                  <a:srgbClr val="404040"/>
                </a:solidFill>
                <a:effectLst/>
                <a:latin typeface="KaTeX_Math"/>
              </a:rPr>
              <a:t>tkritis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,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tolak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H0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H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0​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algn="l"/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09409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28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30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ujian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75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Buat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interval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95%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xˉ=75, s=10, n=30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ˉ=75,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=10,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=30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Gunakan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t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karena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diketahui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df=n−1=29, t0.025≈2.045df=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−1=29,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0.025​≈2.045Interval=75±2.045×1030≈75±3.73Interval=75±2.045×30​10​≈75±3.73Interval=(71.27,78.73)Interval=(71.27,78.73)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35762104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/>
            <a:r>
              <a:rPr lang="en-US" sz="3200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sz="3200" b="1" i="0" dirty="0">
                <a:solidFill>
                  <a:srgbClr val="404040"/>
                </a:solidFill>
                <a:effectLst/>
                <a:latin typeface="Inter"/>
              </a:rPr>
              <a:t> dan Pembahasan</a:t>
            </a:r>
            <a:r>
              <a:rPr lang="en-US" sz="3200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1800" dirty="0">
              <a:solidFill>
                <a:srgbClr val="800080"/>
              </a:solidFill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Contoh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  <a:br>
              <a:rPr lang="en-US" b="0" i="0" dirty="0">
                <a:solidFill>
                  <a:srgbClr val="404040"/>
                </a:solidFill>
                <a:effectLst/>
                <a:latin typeface="Inter"/>
              </a:rPr>
            </a:b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Sebuah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sampel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30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mahasiswa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memiliki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nilai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ujian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75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dengan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standar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deviasi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10.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Buat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interval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kepercayaan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95%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untuk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rata-rata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populasi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222584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B0E4386-0481-4514-B1BB-6F294BEA64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1" i="0" dirty="0" err="1">
                <a:solidFill>
                  <a:srgbClr val="404040"/>
                </a:solidFill>
                <a:effectLst/>
                <a:latin typeface="Inter"/>
              </a:rPr>
              <a:t>Penyelesaian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xˉ=75, s=10, n=30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x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ˉ=75,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s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=10,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=30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Gunakan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distribusi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t (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karena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l-GR" b="0" i="0" dirty="0">
                <a:solidFill>
                  <a:srgbClr val="404040"/>
                </a:solidFill>
                <a:effectLst/>
                <a:latin typeface="KaTeX_Main"/>
              </a:rPr>
              <a:t>σ</a:t>
            </a:r>
            <a:r>
              <a:rPr lang="el-GR" b="0" i="1" dirty="0">
                <a:solidFill>
                  <a:srgbClr val="404040"/>
                </a:solidFill>
                <a:effectLst/>
                <a:latin typeface="KaTeX_Math"/>
              </a:rPr>
              <a:t>σ</a:t>
            </a:r>
            <a:r>
              <a:rPr lang="el-GR" b="0" i="0" dirty="0">
                <a:solidFill>
                  <a:srgbClr val="404040"/>
                </a:solidFill>
                <a:effectLst/>
                <a:latin typeface="Inter"/>
              </a:rPr>
              <a:t> 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tidak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 </a:t>
            </a:r>
            <a:r>
              <a:rPr lang="en-US" b="0" i="0" dirty="0" err="1">
                <a:solidFill>
                  <a:srgbClr val="404040"/>
                </a:solidFill>
                <a:effectLst/>
                <a:latin typeface="Inter"/>
              </a:rPr>
              <a:t>diketahui</a:t>
            </a:r>
            <a:r>
              <a:rPr lang="en-US" b="0" i="0" dirty="0">
                <a:solidFill>
                  <a:srgbClr val="404040"/>
                </a:solidFill>
                <a:effectLst/>
                <a:latin typeface="Inter"/>
              </a:rPr>
              <a:t>):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df=n−1=29, t0.025≈2.045df=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n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−1=29,</a:t>
            </a:r>
            <a:r>
              <a:rPr lang="en-US" b="0" i="1" dirty="0">
                <a:solidFill>
                  <a:srgbClr val="404040"/>
                </a:solidFill>
                <a:effectLst/>
                <a:latin typeface="KaTeX_Math"/>
              </a:rPr>
              <a:t>t</a:t>
            </a:r>
            <a:r>
              <a:rPr lang="en-US" b="0" i="0" dirty="0">
                <a:solidFill>
                  <a:srgbClr val="404040"/>
                </a:solidFill>
                <a:effectLst/>
                <a:latin typeface="KaTeX_Main"/>
              </a:rPr>
              <a:t>0.025​≈2.045Interval=75±2.045×1030≈75±3.73Interval=75±2.045×30​10​≈75±3.73Interval=(71.27,78.73)Interval=(71.27,78.73)</a:t>
            </a:r>
            <a:endParaRPr lang="en-US" b="0" i="0" dirty="0">
              <a:solidFill>
                <a:srgbClr val="404040"/>
              </a:solidFill>
              <a:effectLst/>
              <a:latin typeface="Int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4252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3256</TotalTime>
  <Words>754</Words>
  <Application>Microsoft Office PowerPoint</Application>
  <PresentationFormat>On-screen Show (4:3)</PresentationFormat>
  <Paragraphs>68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Cambria</vt:lpstr>
      <vt:lpstr>Inter</vt:lpstr>
      <vt:lpstr>KaTeX_Main</vt:lpstr>
      <vt:lpstr>KaTeX_Math</vt:lpstr>
      <vt:lpstr>KaTeX_Size1</vt:lpstr>
      <vt:lpstr>Segoe UI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Sri Karnila</cp:lastModifiedBy>
  <cp:revision>451</cp:revision>
  <cp:lastPrinted>2017-08-29T02:54:51Z</cp:lastPrinted>
  <dcterms:created xsi:type="dcterms:W3CDTF">2010-04-18T12:06:30Z</dcterms:created>
  <dcterms:modified xsi:type="dcterms:W3CDTF">2025-04-14T07:53:20Z</dcterms:modified>
</cp:coreProperties>
</file>